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4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108B7E-5F53-358F-5DE8-3B1E75731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30828F-B0CE-5886-FBB5-658B36340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91F11F-B13F-5540-3837-FD111F12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BC97BB-D6FA-D33C-FA9D-CAAFC1C1F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E29605-6692-3C4C-2688-0764CF533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26890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695E0-65A4-349F-CC78-F7607C6E9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577F3E3-B74D-CDEC-EBA7-5A5AAAB46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66D98A-4C7A-7F34-70BE-A53D190E6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A492B4-3813-12D6-8713-966671FA7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ABC6E2-FB7E-ACC0-A784-22FC40834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5179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44D1BD6-09C3-8A19-2E34-7B72B657E8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A7DD9EF-A362-93C8-A78F-84FE4F444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19463E-0D68-4350-D9E6-EB26ECD12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6EA58A-248F-9E3A-1B08-551BB537F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87FC02-025B-9948-6080-98168E12B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0047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BB789E-D00D-F860-693F-FDEBDFB85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514EE1-CAB6-9EAB-0FB6-468C00E2F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231A0-5C13-FA53-2816-6D1667598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8245EB-F548-8588-7078-659D03CC3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153F5F-3F7B-C681-A750-F1FCBF779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7502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19F502-D3A9-4AF6-1614-0C1E4227B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760FE5-9B24-8B05-BE59-07DF5E8A6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4578F1-8CA6-9987-8168-00198FC80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1AD384-DD7D-9707-678C-FCCCEE75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A03551-DFA1-49A5-2F25-1454EE280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1065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A1A340-92AA-E341-05EB-83A73EF63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280DAE-8116-4F5D-B0BE-F7BF34E0BF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3FA03FD-0E7D-A68B-E0C5-08F0E06C9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4C4A2B-AE1F-FA89-874D-8551B851A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C56DA7-A31F-4CF8-3E06-151FC9064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C67A82-33BB-7A36-4234-165DBC0E8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05304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1F8B5E-8030-3760-A43E-FC9A12B1E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635244-8F18-CA2D-CBE3-AF76723CA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BA95D69-9B9D-390E-9969-37F6FA257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A5FA487-FAF7-0640-D9A0-A238F0ED88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B9D4A6B-5EFF-47C0-5271-70C38F23EF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337D8C-4D3B-E039-74F6-8A01F33D7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8850AA5-1B9C-B925-813F-691D99C1F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70E24BD-182A-0E1D-C4F8-3BE3CFF1E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4798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3D58E2-3126-8460-EA18-1EDF11875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9BB397E-A9CC-1AB6-6747-DA7B850E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FFBD290-A585-A837-164D-7D836E70F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0321803-1733-8AC6-A6DC-95FDA9E1F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9445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5CC85D8-8C79-4EB0-A519-FA067CCA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9C37073-2430-EDE2-17D2-4F1C2DD4B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1A92373-E1FE-78D4-7AF9-5FEBD869A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6653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440BF5-19AA-E5FB-B7DE-F44003337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459B4B-817B-E166-5ED0-B8B941119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EE4CAC-0E8D-D72C-A64C-DC169929B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E8093A-0A5E-0318-6C37-6EA7CD48F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44CF433-9936-DC4E-EA67-9C8DCAA81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D92A04-76D0-0607-5EE4-A744C8553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9117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4784CB-96FA-CAF6-F9FF-F4555038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63F869C-1F8C-1982-A409-1B5746DFD9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15F5C66-14E3-14FB-68ED-E2C5A9B86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BD991D-C8AD-7515-CB1B-115090467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84DE027-7768-4F63-5DBF-C356CD6F0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935E69C-469B-242E-F8E1-E0C9315AE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5051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164415-E1F2-BB00-3FCC-F8BDD894E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0255A1-76F6-2F83-1406-388B08385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587EBC-69BF-2285-DEF2-479882E31F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C4E413-4BC1-4CC9-BEB4-DC63A0609F19}" type="datetimeFigureOut">
              <a:rPr lang="ru-KZ" smtClean="0"/>
              <a:t>16.03.2026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BC4FA9-A539-22CE-7EE1-F03BFB8695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B37F4D-5C45-9068-9421-4754D7AD6D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35601D-EE48-41F2-8C02-6718CA38477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7566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DF41514-FCAF-5611-DB4E-3A3FE93FCF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6778"/>
            <a:ext cx="9144000" cy="4884102"/>
          </a:xfrm>
        </p:spPr>
        <p:txBody>
          <a:bodyPr>
            <a:normAutofit/>
          </a:bodyPr>
          <a:lstStyle/>
          <a:p>
            <a:r>
              <a:rPr lang="kk-KZ" sz="3100" b="1" dirty="0"/>
              <a:t>11-сынып, Т2 пәніне қосымша материал ретінде пайдалануға болатын </a:t>
            </a:r>
          </a:p>
          <a:p>
            <a:r>
              <a:rPr lang="kk-KZ" sz="3100" b="1" dirty="0"/>
              <a:t>«Қазақ халқының құндылықтары»  атты авторлық бағдарлама</a:t>
            </a:r>
          </a:p>
          <a:p>
            <a:endParaRPr lang="kk-KZ" sz="3100" b="1" dirty="0"/>
          </a:p>
          <a:p>
            <a:r>
              <a:rPr lang="kk-KZ" sz="3100" b="1" dirty="0"/>
              <a:t>Авторы : Смаилов Бакытжан Имантусупович</a:t>
            </a:r>
          </a:p>
          <a:p>
            <a:r>
              <a:rPr lang="kk-KZ" sz="3100" b="1" dirty="0"/>
              <a:t>Қазақ тілі мен әдебиеті мұғалімі</a:t>
            </a:r>
          </a:p>
          <a:p>
            <a:endParaRPr lang="kk-KZ" sz="3100" b="1" dirty="0"/>
          </a:p>
          <a:p>
            <a:r>
              <a:rPr lang="kk-KZ" sz="3100" b="1" dirty="0"/>
              <a:t>Астана қаласы, 2026</a:t>
            </a:r>
          </a:p>
          <a:p>
            <a:endParaRPr lang="ru-KZ" sz="3100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222515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5104B3-3BD7-1346-D17B-68D302219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B4770E3-7586-9297-B091-22523A3E12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6523558"/>
              </p:ext>
            </p:extLst>
          </p:nvPr>
        </p:nvGraphicFramePr>
        <p:xfrm>
          <a:off x="568960" y="568960"/>
          <a:ext cx="11084560" cy="560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6546">
                  <a:extLst>
                    <a:ext uri="{9D8B030D-6E8A-4147-A177-3AD203B41FA5}">
                      <a16:colId xmlns:a16="http://schemas.microsoft.com/office/drawing/2014/main" val="1554859779"/>
                    </a:ext>
                  </a:extLst>
                </a:gridCol>
                <a:gridCol w="2972211">
                  <a:extLst>
                    <a:ext uri="{9D8B030D-6E8A-4147-A177-3AD203B41FA5}">
                      <a16:colId xmlns:a16="http://schemas.microsoft.com/office/drawing/2014/main" val="1366730520"/>
                    </a:ext>
                  </a:extLst>
                </a:gridCol>
                <a:gridCol w="2851455">
                  <a:extLst>
                    <a:ext uri="{9D8B030D-6E8A-4147-A177-3AD203B41FA5}">
                      <a16:colId xmlns:a16="http://schemas.microsoft.com/office/drawing/2014/main" val="3493717192"/>
                    </a:ext>
                  </a:extLst>
                </a:gridCol>
                <a:gridCol w="2526779">
                  <a:extLst>
                    <a:ext uri="{9D8B030D-6E8A-4147-A177-3AD203B41FA5}">
                      <a16:colId xmlns:a16="http://schemas.microsoft.com/office/drawing/2014/main" val="3727868752"/>
                    </a:ext>
                  </a:extLst>
                </a:gridCol>
                <a:gridCol w="1117569">
                  <a:extLst>
                    <a:ext uri="{9D8B030D-6E8A-4147-A177-3AD203B41FA5}">
                      <a16:colId xmlns:a16="http://schemas.microsoft.com/office/drawing/2014/main" val="1443055475"/>
                    </a:ext>
                  </a:extLst>
                </a:gridCol>
              </a:tblGrid>
              <a:tr h="623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>
                          <a:effectLst/>
                        </a:rPr>
                        <a:t>21-сабақ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Халық ауыз әдебиеті: ертегі – құндылық бастауы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Тәрбиелік идеялар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Кейіпкерге мінездеме беру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extLst>
                  <a:ext uri="{0D108BD9-81ED-4DB2-BD59-A6C34878D82A}">
                    <a16:rowId xmlns:a16="http://schemas.microsoft.com/office/drawing/2014/main" val="2622140462"/>
                  </a:ext>
                </a:extLst>
              </a:tr>
              <a:tr h="623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>
                          <a:effectLst/>
                        </a:rPr>
                        <a:t>22-сабақ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Мақал-мәтелдердегі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ұлттық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құндылық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Еңбек, дос, бірлік туралы мақалдар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Тілдік құрылымдарды қолдану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extLst>
                  <a:ext uri="{0D108BD9-81ED-4DB2-BD59-A6C34878D82A}">
                    <a16:rowId xmlns:a16="http://schemas.microsoft.com/office/drawing/2014/main" val="108846002"/>
                  </a:ext>
                </a:extLst>
              </a:tr>
              <a:tr h="623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23-сабақ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Шешендік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өнер</a:t>
                      </a:r>
                      <a:r>
                        <a:rPr lang="ru-KZ" sz="1400" kern="100" dirty="0">
                          <a:effectLst/>
                        </a:rPr>
                        <a:t> – </a:t>
                      </a:r>
                      <a:r>
                        <a:rPr lang="ru-KZ" sz="1400" kern="100" dirty="0" err="1">
                          <a:effectLst/>
                        </a:rPr>
                        <a:t>қазақтың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сөз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мәдениеті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Би-шешендердің нақылдары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Қысқаша ой айту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extLst>
                  <a:ext uri="{0D108BD9-81ED-4DB2-BD59-A6C34878D82A}">
                    <a16:rowId xmlns:a16="http://schemas.microsoft.com/office/drawing/2014/main" val="2975863015"/>
                  </a:ext>
                </a:extLst>
              </a:tr>
              <a:tr h="623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24-сабақ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Ұлттық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ойындар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және</a:t>
                      </a:r>
                      <a:r>
                        <a:rPr lang="ru-KZ" sz="1400" kern="100" dirty="0">
                          <a:effectLst/>
                        </a:rPr>
                        <a:t> спорт </a:t>
                      </a:r>
                      <a:r>
                        <a:rPr lang="ru-KZ" sz="1400" kern="100" dirty="0" err="1">
                          <a:effectLst/>
                        </a:rPr>
                        <a:t>мәдениеті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Көкпар</a:t>
                      </a:r>
                      <a:r>
                        <a:rPr lang="ru-KZ" sz="1400" kern="100" dirty="0">
                          <a:effectLst/>
                        </a:rPr>
                        <a:t>, </a:t>
                      </a:r>
                      <a:r>
                        <a:rPr lang="ru-KZ" sz="1400" kern="100" dirty="0" err="1">
                          <a:effectLst/>
                        </a:rPr>
                        <a:t>бәйге</a:t>
                      </a:r>
                      <a:r>
                        <a:rPr lang="ru-KZ" sz="1400" kern="100" dirty="0">
                          <a:effectLst/>
                        </a:rPr>
                        <a:t>, </a:t>
                      </a:r>
                      <a:r>
                        <a:rPr lang="ru-KZ" sz="1400" kern="100" dirty="0" err="1">
                          <a:effectLst/>
                        </a:rPr>
                        <a:t>асық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Процесс сипаттау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extLst>
                  <a:ext uri="{0D108BD9-81ED-4DB2-BD59-A6C34878D82A}">
                    <a16:rowId xmlns:a16="http://schemas.microsoft.com/office/drawing/2014/main" val="2619464913"/>
                  </a:ext>
                </a:extLst>
              </a:tr>
              <a:tr h="623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25-сабақ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Қазақ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философиясы</a:t>
                      </a:r>
                      <a:r>
                        <a:rPr lang="ru-KZ" sz="1400" kern="100" dirty="0">
                          <a:effectLst/>
                        </a:rPr>
                        <a:t>: Абай – </a:t>
                      </a:r>
                      <a:r>
                        <a:rPr lang="ru-KZ" sz="1400" kern="100" dirty="0" err="1">
                          <a:effectLst/>
                        </a:rPr>
                        <a:t>қара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сөздер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>
                          <a:effectLst/>
                        </a:rPr>
                        <a:t>«</a:t>
                      </a:r>
                      <a:r>
                        <a:rPr lang="ru-KZ" sz="1400" kern="100" dirty="0" err="1">
                          <a:effectLst/>
                        </a:rPr>
                        <a:t>Толық</a:t>
                      </a:r>
                      <a:r>
                        <a:rPr lang="ru-KZ" sz="1400" kern="100" dirty="0">
                          <a:effectLst/>
                        </a:rPr>
                        <a:t> адам» </a:t>
                      </a:r>
                      <a:r>
                        <a:rPr lang="ru-KZ" sz="1400" kern="100" dirty="0" err="1">
                          <a:effectLst/>
                        </a:rPr>
                        <a:t>ілімі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Пікір айту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extLst>
                  <a:ext uri="{0D108BD9-81ED-4DB2-BD59-A6C34878D82A}">
                    <a16:rowId xmlns:a16="http://schemas.microsoft.com/office/drawing/2014/main" val="1747682517"/>
                  </a:ext>
                </a:extLst>
              </a:tr>
              <a:tr h="623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26-сабақ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Қазақтың экологиялық мәдениеті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Табиғатқа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құрмет</a:t>
                      </a:r>
                      <a:r>
                        <a:rPr lang="ru-KZ" sz="1400" kern="100" dirty="0">
                          <a:effectLst/>
                        </a:rPr>
                        <a:t>, </a:t>
                      </a:r>
                      <a:r>
                        <a:rPr lang="ru-KZ" sz="1400" kern="100" dirty="0" err="1">
                          <a:effectLst/>
                        </a:rPr>
                        <a:t>жайлау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мәдениеті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Мәтінге жоспар құру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extLst>
                  <a:ext uri="{0D108BD9-81ED-4DB2-BD59-A6C34878D82A}">
                    <a16:rowId xmlns:a16="http://schemas.microsoft.com/office/drawing/2014/main" val="2725438099"/>
                  </a:ext>
                </a:extLst>
              </a:tr>
              <a:tr h="623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27-сабақ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Қазақтың мерекелері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>
                          <a:effectLst/>
                        </a:rPr>
                        <a:t>Наурыз, </a:t>
                      </a:r>
                      <a:r>
                        <a:rPr lang="ru-KZ" sz="1400" kern="100" dirty="0" err="1">
                          <a:effectLst/>
                        </a:rPr>
                        <a:t>Тәуелсіздік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күні</a:t>
                      </a:r>
                      <a:r>
                        <a:rPr lang="ru-KZ" sz="1400" kern="100" dirty="0">
                          <a:effectLst/>
                        </a:rPr>
                        <a:t>, Республика </a:t>
                      </a:r>
                      <a:r>
                        <a:rPr lang="ru-KZ" sz="1400" kern="100" dirty="0" err="1">
                          <a:effectLst/>
                        </a:rPr>
                        <a:t>күні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Ақпаратты жүйелеу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extLst>
                  <a:ext uri="{0D108BD9-81ED-4DB2-BD59-A6C34878D82A}">
                    <a16:rowId xmlns:a16="http://schemas.microsoft.com/office/drawing/2014/main" val="640764411"/>
                  </a:ext>
                </a:extLst>
              </a:tr>
              <a:tr h="623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28-сабақ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Отбасындағы тәрбие және ұлттық үлгі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Үлкенді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сыйлау</a:t>
                      </a:r>
                      <a:r>
                        <a:rPr lang="ru-KZ" sz="1400" kern="100" dirty="0">
                          <a:effectLst/>
                        </a:rPr>
                        <a:t>, бала </a:t>
                      </a:r>
                      <a:r>
                        <a:rPr lang="ru-KZ" sz="1400" kern="100" dirty="0" err="1">
                          <a:effectLst/>
                        </a:rPr>
                        <a:t>тәрбиесі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>
                          <a:effectLst/>
                        </a:rPr>
                        <a:t>Диалог </a:t>
                      </a:r>
                      <a:r>
                        <a:rPr lang="ru-KZ" sz="1400" kern="100" dirty="0" err="1">
                          <a:effectLst/>
                        </a:rPr>
                        <a:t>құру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extLst>
                  <a:ext uri="{0D108BD9-81ED-4DB2-BD59-A6C34878D82A}">
                    <a16:rowId xmlns:a16="http://schemas.microsoft.com/office/drawing/2014/main" val="3564512001"/>
                  </a:ext>
                </a:extLst>
              </a:tr>
              <a:tr h="623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29-сабақ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Тарихи жады және ұлт рухы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Тарихи оқиғаларды еске алу дәстүрі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Негізгі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ойды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анықтау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 dirty="0">
                          <a:effectLst/>
                        </a:rPr>
                        <a:t>1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094" marR="49094" marT="0" marB="0"/>
                </a:tc>
                <a:extLst>
                  <a:ext uri="{0D108BD9-81ED-4DB2-BD59-A6C34878D82A}">
                    <a16:rowId xmlns:a16="http://schemas.microsoft.com/office/drawing/2014/main" val="4286922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42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D55747-9F12-659E-0EB3-B88AE176B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52206D1-BFEF-EF9B-B807-281EA572B9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098567"/>
              </p:ext>
            </p:extLst>
          </p:nvPr>
        </p:nvGraphicFramePr>
        <p:xfrm>
          <a:off x="668019" y="1543685"/>
          <a:ext cx="10855961" cy="4191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3208">
                  <a:extLst>
                    <a:ext uri="{9D8B030D-6E8A-4147-A177-3AD203B41FA5}">
                      <a16:colId xmlns:a16="http://schemas.microsoft.com/office/drawing/2014/main" val="4068482141"/>
                    </a:ext>
                  </a:extLst>
                </a:gridCol>
                <a:gridCol w="2910915">
                  <a:extLst>
                    <a:ext uri="{9D8B030D-6E8A-4147-A177-3AD203B41FA5}">
                      <a16:colId xmlns:a16="http://schemas.microsoft.com/office/drawing/2014/main" val="2181118202"/>
                    </a:ext>
                  </a:extLst>
                </a:gridCol>
                <a:gridCol w="2792649">
                  <a:extLst>
                    <a:ext uri="{9D8B030D-6E8A-4147-A177-3AD203B41FA5}">
                      <a16:colId xmlns:a16="http://schemas.microsoft.com/office/drawing/2014/main" val="4040923462"/>
                    </a:ext>
                  </a:extLst>
                </a:gridCol>
                <a:gridCol w="2474668">
                  <a:extLst>
                    <a:ext uri="{9D8B030D-6E8A-4147-A177-3AD203B41FA5}">
                      <a16:colId xmlns:a16="http://schemas.microsoft.com/office/drawing/2014/main" val="3173277613"/>
                    </a:ext>
                  </a:extLst>
                </a:gridCol>
                <a:gridCol w="1094521">
                  <a:extLst>
                    <a:ext uri="{9D8B030D-6E8A-4147-A177-3AD203B41FA5}">
                      <a16:colId xmlns:a16="http://schemas.microsoft.com/office/drawing/2014/main" val="615790347"/>
                    </a:ext>
                  </a:extLst>
                </a:gridCol>
              </a:tblGrid>
              <a:tr h="9332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>
                          <a:effectLst/>
                        </a:rPr>
                        <a:t>30-сабақ</a:t>
                      </a:r>
                      <a:endParaRPr lang="ru-KZ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Ырым-тыйымдар және ұлттық таным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Тәрбиелік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мәні</a:t>
                      </a:r>
                      <a:endParaRPr lang="ru-KZ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Түсінік беру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5054351"/>
                  </a:ext>
                </a:extLst>
              </a:tr>
              <a:tr h="458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31-сабақ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Қазақтың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ұлттық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қолөнері</a:t>
                      </a:r>
                      <a:endParaRPr lang="ru-KZ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Кесте, кілем, сүйек ою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Сипаттау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594065"/>
                  </a:ext>
                </a:extLst>
              </a:tr>
              <a:tr h="9332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32-сабақ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Жаһандану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және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құндылықтар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өзгерісі</a:t>
                      </a:r>
                      <a:endParaRPr lang="ru-KZ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Заманауи мәдениет, дәстүрдің сақталуы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Салыстыру мәтіні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2472640"/>
                  </a:ext>
                </a:extLst>
              </a:tr>
              <a:tr h="9332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33-сабақ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Жеке тұлға және ұлттық </a:t>
                      </a:r>
                      <a:r>
                        <a:rPr lang="kk-KZ" sz="1400" kern="100">
                          <a:effectLst/>
                        </a:rPr>
                        <a:t>ерекшелік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Қазақ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болмысын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сақтау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жолдары</a:t>
                      </a:r>
                      <a:endParaRPr lang="ru-KZ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Эссе жазу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2977532"/>
                  </a:ext>
                </a:extLst>
              </a:tr>
              <a:tr h="9332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34-сабақ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«Менің ұлттық құндылықтар картам»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Оқушының жеке құндылық жүйесін талдау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Қорытынды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жобалық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жұмыс</a:t>
                      </a:r>
                      <a:endParaRPr lang="ru-KZ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 dirty="0">
                          <a:effectLst/>
                        </a:rPr>
                        <a:t>1</a:t>
                      </a:r>
                      <a:endParaRPr lang="ru-KZ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050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539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C44D770-9AE1-C55D-EC39-45834C1AA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325120"/>
            <a:ext cx="11907520" cy="6847840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KZ" sz="4300" b="1" dirty="0"/>
              <a:t>11-сынып, Т2. «</a:t>
            </a:r>
            <a:r>
              <a:rPr lang="ru-KZ" sz="4300" b="1" dirty="0" err="1"/>
              <a:t>Қазақ</a:t>
            </a:r>
            <a:r>
              <a:rPr lang="ru-KZ" sz="4300" b="1" dirty="0"/>
              <a:t> </a:t>
            </a:r>
            <a:r>
              <a:rPr lang="ru-KZ" sz="4300" b="1" dirty="0" err="1"/>
              <a:t>халқының</a:t>
            </a:r>
            <a:r>
              <a:rPr lang="ru-KZ" sz="4300" b="1" dirty="0"/>
              <a:t> </a:t>
            </a:r>
            <a:r>
              <a:rPr lang="ru-KZ" sz="4300" b="1" dirty="0" err="1"/>
              <a:t>құндылықтары</a:t>
            </a:r>
            <a:r>
              <a:rPr lang="ru-KZ" sz="4300" b="1" dirty="0"/>
              <a:t>»</a:t>
            </a:r>
            <a:endParaRPr lang="ru-KZ" sz="4300" dirty="0"/>
          </a:p>
          <a:p>
            <a:pPr marL="0" indent="0" algn="ctr">
              <a:buNone/>
            </a:pPr>
            <a:r>
              <a:rPr lang="ru-KZ" sz="4300" b="1" dirty="0"/>
              <a:t> 34 </a:t>
            </a:r>
            <a:r>
              <a:rPr lang="ru-KZ" sz="4300" b="1" dirty="0" err="1"/>
              <a:t>сағаттық</a:t>
            </a:r>
            <a:r>
              <a:rPr lang="ru-KZ" sz="4300" b="1" dirty="0"/>
              <a:t> </a:t>
            </a:r>
            <a:r>
              <a:rPr lang="ru-KZ" sz="4300" b="1" dirty="0" err="1"/>
              <a:t>авторлық</a:t>
            </a:r>
            <a:r>
              <a:rPr lang="ru-KZ" sz="4300" b="1" dirty="0"/>
              <a:t> </a:t>
            </a:r>
            <a:r>
              <a:rPr lang="ru-KZ" sz="4300" b="1" dirty="0" err="1"/>
              <a:t>бағдарламаға</a:t>
            </a:r>
            <a:r>
              <a:rPr lang="ru-KZ" sz="4300" b="1" dirty="0"/>
              <a:t> </a:t>
            </a:r>
            <a:endParaRPr lang="ru-KZ" sz="4300" dirty="0"/>
          </a:p>
          <a:p>
            <a:pPr marL="0" indent="0" algn="ctr">
              <a:buNone/>
            </a:pPr>
            <a:r>
              <a:rPr lang="ru-KZ" sz="4300" b="1" dirty="0"/>
              <a:t>ТҮСІНДІРМЕ ЖАЗБА</a:t>
            </a:r>
            <a:endParaRPr lang="ru-KZ" sz="4300" dirty="0"/>
          </a:p>
          <a:p>
            <a:pPr marL="0" indent="0">
              <a:buNone/>
            </a:pPr>
            <a:endParaRPr lang="ru-KZ" dirty="0"/>
          </a:p>
          <a:p>
            <a:pPr marL="0" indent="0">
              <a:buNone/>
            </a:pPr>
            <a:r>
              <a:rPr lang="ru-KZ" dirty="0"/>
              <a:t>1. </a:t>
            </a:r>
            <a:r>
              <a:rPr lang="ru-KZ" dirty="0" err="1"/>
              <a:t>Бағдарламаның</a:t>
            </a:r>
            <a:r>
              <a:rPr lang="ru-KZ" dirty="0"/>
              <a:t> </a:t>
            </a:r>
            <a:r>
              <a:rPr lang="ru-KZ" dirty="0" err="1"/>
              <a:t>өзектілігі</a:t>
            </a:r>
            <a:endParaRPr lang="ru-KZ" dirty="0"/>
          </a:p>
          <a:p>
            <a:pPr marL="0" indent="0">
              <a:buNone/>
            </a:pPr>
            <a:r>
              <a:rPr lang="kk-KZ" dirty="0"/>
              <a:t>    </a:t>
            </a:r>
            <a:r>
              <a:rPr lang="ru-KZ" dirty="0" err="1"/>
              <a:t>Қазіргі</a:t>
            </a:r>
            <a:r>
              <a:rPr lang="ru-KZ" dirty="0"/>
              <a:t> </a:t>
            </a:r>
            <a:r>
              <a:rPr lang="ru-KZ" dirty="0" err="1"/>
              <a:t>жаһандану</a:t>
            </a:r>
            <a:r>
              <a:rPr lang="ru-KZ" dirty="0"/>
              <a:t> </a:t>
            </a:r>
            <a:r>
              <a:rPr lang="ru-KZ" dirty="0" err="1"/>
              <a:t>дәуірінде</a:t>
            </a:r>
            <a:r>
              <a:rPr lang="ru-KZ" dirty="0"/>
              <a:t>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болмыс</a:t>
            </a:r>
            <a:r>
              <a:rPr lang="ru-KZ" dirty="0"/>
              <a:t> пен </a:t>
            </a:r>
            <a:r>
              <a:rPr lang="ru-KZ" dirty="0" err="1"/>
              <a:t>рухани</a:t>
            </a:r>
            <a:r>
              <a:rPr lang="ru-KZ" dirty="0"/>
              <a:t> </a:t>
            </a:r>
            <a:r>
              <a:rPr lang="ru-KZ" dirty="0" err="1"/>
              <a:t>құндылықтарды</a:t>
            </a:r>
            <a:r>
              <a:rPr lang="ru-KZ" dirty="0"/>
              <a:t> </a:t>
            </a:r>
            <a:r>
              <a:rPr lang="ru-KZ" dirty="0" err="1"/>
              <a:t>сақтау</a:t>
            </a:r>
            <a:r>
              <a:rPr lang="ru-KZ" dirty="0"/>
              <a:t> — </a:t>
            </a:r>
            <a:r>
              <a:rPr lang="ru-KZ" dirty="0" err="1"/>
              <a:t>мемлекеттік</a:t>
            </a:r>
            <a:r>
              <a:rPr lang="ru-KZ" dirty="0"/>
              <a:t> </a:t>
            </a:r>
            <a:r>
              <a:rPr lang="ru-KZ" dirty="0" err="1"/>
              <a:t>стратегиялық</a:t>
            </a:r>
            <a:r>
              <a:rPr lang="ru-KZ" dirty="0"/>
              <a:t> </a:t>
            </a:r>
            <a:r>
              <a:rPr lang="ru-KZ" dirty="0" err="1"/>
              <a:t>басымдықтардың</a:t>
            </a:r>
            <a:r>
              <a:rPr lang="ru-KZ" dirty="0"/>
              <a:t> </a:t>
            </a:r>
            <a:r>
              <a:rPr lang="ru-KZ" dirty="0" err="1"/>
              <a:t>бірі</a:t>
            </a:r>
            <a:r>
              <a:rPr lang="ru-KZ" dirty="0"/>
              <a:t>. </a:t>
            </a:r>
            <a:r>
              <a:rPr lang="ru-KZ" dirty="0" err="1"/>
              <a:t>Әлемдік</a:t>
            </a:r>
            <a:r>
              <a:rPr lang="ru-KZ" dirty="0"/>
              <a:t> </a:t>
            </a:r>
            <a:r>
              <a:rPr lang="ru-KZ" dirty="0" err="1"/>
              <a:t>мәдени</a:t>
            </a:r>
            <a:r>
              <a:rPr lang="ru-KZ" dirty="0"/>
              <a:t> </a:t>
            </a:r>
            <a:r>
              <a:rPr lang="ru-KZ" dirty="0" err="1"/>
              <a:t>ақпараттың</a:t>
            </a:r>
            <a:r>
              <a:rPr lang="ru-KZ" dirty="0"/>
              <a:t> ала-</a:t>
            </a:r>
            <a:r>
              <a:rPr lang="ru-KZ" dirty="0" err="1"/>
              <a:t>құла</a:t>
            </a:r>
            <a:r>
              <a:rPr lang="ru-KZ" dirty="0"/>
              <a:t> </a:t>
            </a:r>
            <a:r>
              <a:rPr lang="ru-KZ" dirty="0" err="1"/>
              <a:t>ағымы</a:t>
            </a:r>
            <a:r>
              <a:rPr lang="ru-KZ" dirty="0"/>
              <a:t> </a:t>
            </a:r>
            <a:r>
              <a:rPr lang="ru-KZ" dirty="0" err="1"/>
              <a:t>жас</a:t>
            </a:r>
            <a:r>
              <a:rPr lang="ru-KZ" dirty="0"/>
              <a:t> </a:t>
            </a:r>
            <a:r>
              <a:rPr lang="ru-KZ" dirty="0" err="1"/>
              <a:t>ұрпақтың</a:t>
            </a:r>
            <a:r>
              <a:rPr lang="ru-KZ" dirty="0"/>
              <a:t> </a:t>
            </a:r>
            <a:r>
              <a:rPr lang="ru-KZ" dirty="0" err="1"/>
              <a:t>дүниетанымына</a:t>
            </a:r>
            <a:r>
              <a:rPr lang="ru-KZ" dirty="0"/>
              <a:t> </a:t>
            </a:r>
            <a:r>
              <a:rPr lang="ru-KZ" dirty="0" err="1"/>
              <a:t>зор</a:t>
            </a:r>
            <a:r>
              <a:rPr lang="ru-KZ" dirty="0"/>
              <a:t> </a:t>
            </a:r>
            <a:r>
              <a:rPr lang="ru-KZ" dirty="0" err="1"/>
              <a:t>әсер</a:t>
            </a:r>
            <a:r>
              <a:rPr lang="ru-KZ" dirty="0"/>
              <a:t> </a:t>
            </a:r>
            <a:r>
              <a:rPr lang="ru-KZ" dirty="0" err="1"/>
              <a:t>етуде</a:t>
            </a:r>
            <a:r>
              <a:rPr lang="ru-KZ" dirty="0"/>
              <a:t>. </a:t>
            </a:r>
            <a:r>
              <a:rPr lang="ru-KZ" dirty="0" err="1"/>
              <a:t>Осындай</a:t>
            </a:r>
            <a:r>
              <a:rPr lang="ru-KZ" dirty="0"/>
              <a:t> </a:t>
            </a:r>
            <a:r>
              <a:rPr lang="ru-KZ" dirty="0" err="1"/>
              <a:t>кезеңде</a:t>
            </a:r>
            <a:r>
              <a:rPr lang="ru-KZ" dirty="0"/>
              <a:t> </a:t>
            </a:r>
            <a:r>
              <a:rPr lang="ru-KZ" dirty="0" err="1"/>
              <a:t>оқушылардың</a:t>
            </a:r>
            <a:r>
              <a:rPr lang="ru-KZ" dirty="0"/>
              <a:t>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құндылықтарды</a:t>
            </a:r>
            <a:r>
              <a:rPr lang="ru-KZ" dirty="0"/>
              <a:t> </a:t>
            </a:r>
            <a:r>
              <a:rPr lang="ru-KZ" dirty="0" err="1"/>
              <a:t>дұрыс</a:t>
            </a:r>
            <a:r>
              <a:rPr lang="ru-KZ" dirty="0"/>
              <a:t> </a:t>
            </a:r>
            <a:r>
              <a:rPr lang="ru-KZ" dirty="0" err="1"/>
              <a:t>түсініп</a:t>
            </a:r>
            <a:r>
              <a:rPr lang="ru-KZ" dirty="0"/>
              <a:t>, </a:t>
            </a:r>
            <a:r>
              <a:rPr lang="ru-KZ" dirty="0" err="1"/>
              <a:t>қабылдауы</a:t>
            </a:r>
            <a:r>
              <a:rPr lang="ru-KZ" dirty="0"/>
              <a:t> – </a:t>
            </a:r>
            <a:r>
              <a:rPr lang="ru-KZ" dirty="0" err="1"/>
              <a:t>олардың</a:t>
            </a:r>
            <a:r>
              <a:rPr lang="ru-KZ" dirty="0"/>
              <a:t> </a:t>
            </a:r>
            <a:r>
              <a:rPr lang="ru-KZ" dirty="0" err="1"/>
              <a:t>тұлғалық</a:t>
            </a:r>
            <a:r>
              <a:rPr lang="ru-KZ" dirty="0"/>
              <a:t> </a:t>
            </a:r>
            <a:r>
              <a:rPr lang="ru-KZ" dirty="0" err="1"/>
              <a:t>дамуы</a:t>
            </a:r>
            <a:r>
              <a:rPr lang="ru-KZ" dirty="0"/>
              <a:t>, </a:t>
            </a:r>
            <a:r>
              <a:rPr lang="ru-KZ" dirty="0" err="1"/>
              <a:t>азаматтық</a:t>
            </a:r>
            <a:r>
              <a:rPr lang="ru-KZ" dirty="0"/>
              <a:t> </a:t>
            </a:r>
            <a:r>
              <a:rPr lang="ru-KZ" dirty="0" err="1"/>
              <a:t>жауапкершілігі</a:t>
            </a:r>
            <a:r>
              <a:rPr lang="ru-KZ" dirty="0"/>
              <a:t>, </a:t>
            </a:r>
            <a:r>
              <a:rPr lang="ru-KZ" dirty="0" err="1"/>
              <a:t>мәдени</a:t>
            </a:r>
            <a:r>
              <a:rPr lang="ru-KZ" dirty="0"/>
              <a:t> </a:t>
            </a:r>
            <a:r>
              <a:rPr lang="ru-KZ" dirty="0" err="1"/>
              <a:t>иммунитеті</a:t>
            </a:r>
            <a:r>
              <a:rPr lang="ru-KZ" dirty="0"/>
              <a:t> мен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идентификациясын</a:t>
            </a:r>
            <a:r>
              <a:rPr lang="ru-KZ" dirty="0"/>
              <a:t> </a:t>
            </a:r>
            <a:r>
              <a:rPr lang="ru-KZ" dirty="0" err="1"/>
              <a:t>нығайтудың</a:t>
            </a:r>
            <a:r>
              <a:rPr lang="ru-KZ" dirty="0"/>
              <a:t> </a:t>
            </a:r>
            <a:r>
              <a:rPr lang="ru-KZ" dirty="0" err="1"/>
              <a:t>ең</a:t>
            </a:r>
            <a:r>
              <a:rPr lang="ru-KZ" dirty="0"/>
              <a:t> </a:t>
            </a:r>
            <a:r>
              <a:rPr lang="ru-KZ" dirty="0" err="1"/>
              <a:t>сенімді</a:t>
            </a:r>
            <a:r>
              <a:rPr lang="ru-KZ" dirty="0"/>
              <a:t> </a:t>
            </a:r>
            <a:r>
              <a:rPr lang="ru-KZ" dirty="0" err="1"/>
              <a:t>жолы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kk-KZ" dirty="0"/>
              <a:t>    </a:t>
            </a:r>
            <a:r>
              <a:rPr lang="ru-KZ" dirty="0" err="1"/>
              <a:t>Орыс</a:t>
            </a:r>
            <a:r>
              <a:rPr lang="ru-KZ" dirty="0"/>
              <a:t> </a:t>
            </a:r>
            <a:r>
              <a:rPr lang="ru-KZ" dirty="0" err="1"/>
              <a:t>тілінде</a:t>
            </a:r>
            <a:r>
              <a:rPr lang="ru-KZ" dirty="0"/>
              <a:t> </a:t>
            </a:r>
            <a:r>
              <a:rPr lang="ru-KZ" dirty="0" err="1"/>
              <a:t>білім</a:t>
            </a:r>
            <a:r>
              <a:rPr lang="ru-KZ" dirty="0"/>
              <a:t> </a:t>
            </a:r>
            <a:r>
              <a:rPr lang="ru-KZ" dirty="0" err="1"/>
              <a:t>алатын</a:t>
            </a:r>
            <a:r>
              <a:rPr lang="ru-KZ" dirty="0"/>
              <a:t> </a:t>
            </a:r>
            <a:r>
              <a:rPr lang="ru-KZ" dirty="0" err="1"/>
              <a:t>оқушылар</a:t>
            </a:r>
            <a:r>
              <a:rPr lang="ru-KZ" dirty="0"/>
              <a:t> </a:t>
            </a:r>
            <a:r>
              <a:rPr lang="ru-KZ" dirty="0" err="1"/>
              <a:t>үшін</a:t>
            </a:r>
            <a:r>
              <a:rPr lang="ru-KZ" dirty="0"/>
              <a:t> </a:t>
            </a: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халқының</a:t>
            </a:r>
            <a:r>
              <a:rPr lang="ru-KZ" dirty="0"/>
              <a:t> </a:t>
            </a:r>
            <a:r>
              <a:rPr lang="ru-KZ" dirty="0" err="1"/>
              <a:t>салт-дәстүрлері</a:t>
            </a:r>
            <a:r>
              <a:rPr lang="ru-KZ" dirty="0"/>
              <a:t>, </a:t>
            </a:r>
            <a:r>
              <a:rPr lang="ru-KZ" dirty="0" err="1"/>
              <a:t>рухани</a:t>
            </a:r>
            <a:r>
              <a:rPr lang="ru-KZ" dirty="0"/>
              <a:t> </a:t>
            </a:r>
            <a:r>
              <a:rPr lang="ru-KZ" dirty="0" err="1"/>
              <a:t>мұрасы</a:t>
            </a:r>
            <a:r>
              <a:rPr lang="ru-KZ" dirty="0"/>
              <a:t>, </a:t>
            </a:r>
            <a:r>
              <a:rPr lang="ru-KZ" dirty="0" err="1"/>
              <a:t>тарихи</a:t>
            </a:r>
            <a:r>
              <a:rPr lang="ru-KZ" dirty="0"/>
              <a:t> </a:t>
            </a:r>
            <a:r>
              <a:rPr lang="ru-KZ" dirty="0" err="1"/>
              <a:t>жады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адамгершілік</a:t>
            </a:r>
            <a:r>
              <a:rPr lang="ru-KZ" dirty="0"/>
              <a:t> </a:t>
            </a:r>
            <a:r>
              <a:rPr lang="ru-KZ" dirty="0" err="1"/>
              <a:t>құндылықтарын</a:t>
            </a:r>
            <a:r>
              <a:rPr lang="ru-KZ" dirty="0"/>
              <a:t> </a:t>
            </a:r>
            <a:r>
              <a:rPr lang="ru-KZ" dirty="0" err="1"/>
              <a:t>жүйелі</a:t>
            </a:r>
            <a:r>
              <a:rPr lang="ru-KZ" dirty="0"/>
              <a:t> </a:t>
            </a:r>
            <a:r>
              <a:rPr lang="ru-KZ" dirty="0" err="1"/>
              <a:t>үйрету</a:t>
            </a:r>
            <a:r>
              <a:rPr lang="ru-KZ" dirty="0"/>
              <a:t> аса </a:t>
            </a:r>
            <a:r>
              <a:rPr lang="ru-KZ" dirty="0" err="1"/>
              <a:t>өзекті</a:t>
            </a:r>
            <a:r>
              <a:rPr lang="ru-KZ" dirty="0"/>
              <a:t>, </a:t>
            </a:r>
            <a:r>
              <a:rPr lang="ru-KZ" dirty="0" err="1"/>
              <a:t>себебі</a:t>
            </a:r>
            <a:r>
              <a:rPr lang="ru-KZ" dirty="0"/>
              <a:t> </a:t>
            </a:r>
            <a:r>
              <a:rPr lang="ru-KZ" dirty="0" err="1"/>
              <a:t>бұл</a:t>
            </a:r>
            <a:r>
              <a:rPr lang="ru-KZ" dirty="0"/>
              <a:t>:</a:t>
            </a:r>
          </a:p>
          <a:p>
            <a:pPr marL="0" indent="0">
              <a:buNone/>
            </a:pPr>
            <a:r>
              <a:rPr lang="kk-KZ" dirty="0"/>
              <a:t>-</a:t>
            </a:r>
            <a:r>
              <a:rPr lang="ru-KZ" dirty="0" err="1"/>
              <a:t>мемлекеттік</a:t>
            </a:r>
            <a:r>
              <a:rPr lang="ru-KZ" dirty="0"/>
              <a:t> </a:t>
            </a:r>
            <a:r>
              <a:rPr lang="ru-KZ" dirty="0" err="1"/>
              <a:t>тіл</a:t>
            </a:r>
            <a:r>
              <a:rPr lang="ru-KZ" dirty="0"/>
              <a:t> мен </a:t>
            </a:r>
            <a:r>
              <a:rPr lang="ru-KZ" dirty="0" err="1"/>
              <a:t>мәдениетке</a:t>
            </a:r>
            <a:r>
              <a:rPr lang="ru-KZ" dirty="0"/>
              <a:t> </a:t>
            </a:r>
            <a:r>
              <a:rPr lang="ru-KZ" dirty="0" err="1"/>
              <a:t>құрмет</a:t>
            </a:r>
            <a:r>
              <a:rPr lang="ru-KZ" dirty="0"/>
              <a:t> </a:t>
            </a:r>
            <a:r>
              <a:rPr lang="ru-KZ" dirty="0" err="1"/>
              <a:t>қалыптастырады</a:t>
            </a:r>
            <a:r>
              <a:rPr lang="ru-KZ" dirty="0"/>
              <a:t>;</a:t>
            </a:r>
          </a:p>
          <a:p>
            <a:pPr marL="0" indent="0">
              <a:buNone/>
            </a:pPr>
            <a:r>
              <a:rPr lang="kk-KZ" dirty="0"/>
              <a:t>-</a:t>
            </a:r>
            <a:r>
              <a:rPr lang="ru-KZ" dirty="0" err="1"/>
              <a:t>ортақ</a:t>
            </a:r>
            <a:r>
              <a:rPr lang="ru-KZ" dirty="0"/>
              <a:t> </a:t>
            </a:r>
            <a:r>
              <a:rPr lang="ru-KZ" dirty="0" err="1"/>
              <a:t>қазақстандық</a:t>
            </a:r>
            <a:r>
              <a:rPr lang="ru-KZ" dirty="0"/>
              <a:t> </a:t>
            </a:r>
            <a:r>
              <a:rPr lang="ru-KZ" dirty="0" err="1"/>
              <a:t>құндылықтарды</a:t>
            </a:r>
            <a:r>
              <a:rPr lang="ru-KZ" dirty="0"/>
              <a:t> </a:t>
            </a:r>
            <a:r>
              <a:rPr lang="ru-KZ" dirty="0" err="1"/>
              <a:t>терең</a:t>
            </a:r>
            <a:r>
              <a:rPr lang="ru-KZ" dirty="0"/>
              <a:t> </a:t>
            </a:r>
            <a:r>
              <a:rPr lang="ru-KZ" dirty="0" err="1"/>
              <a:t>түсінуге</a:t>
            </a:r>
            <a:r>
              <a:rPr lang="ru-KZ" dirty="0"/>
              <a:t> </a:t>
            </a:r>
            <a:r>
              <a:rPr lang="ru-KZ" dirty="0" err="1"/>
              <a:t>мүмкіндік</a:t>
            </a:r>
            <a:r>
              <a:rPr lang="ru-KZ" dirty="0"/>
              <a:t> </a:t>
            </a:r>
            <a:r>
              <a:rPr lang="ru-KZ" dirty="0" err="1"/>
              <a:t>береді</a:t>
            </a:r>
            <a:r>
              <a:rPr lang="ru-KZ" dirty="0"/>
              <a:t>;</a:t>
            </a:r>
          </a:p>
          <a:p>
            <a:pPr marL="0" indent="0">
              <a:buNone/>
            </a:pPr>
            <a:r>
              <a:rPr lang="kk-KZ" dirty="0"/>
              <a:t>-</a:t>
            </a:r>
            <a:r>
              <a:rPr lang="ru-KZ" dirty="0" err="1"/>
              <a:t>көпэтносты</a:t>
            </a:r>
            <a:r>
              <a:rPr lang="ru-KZ" dirty="0"/>
              <a:t> </a:t>
            </a:r>
            <a:r>
              <a:rPr lang="ru-KZ" dirty="0" err="1"/>
              <a:t>қоғамда</a:t>
            </a:r>
            <a:r>
              <a:rPr lang="ru-KZ" dirty="0"/>
              <a:t> </a:t>
            </a:r>
            <a:r>
              <a:rPr lang="ru-KZ" dirty="0" err="1"/>
              <a:t>толеранттық</a:t>
            </a:r>
            <a:r>
              <a:rPr lang="ru-KZ" dirty="0"/>
              <a:t> пен </a:t>
            </a:r>
            <a:r>
              <a:rPr lang="ru-KZ" dirty="0" err="1"/>
              <a:t>бірлік</a:t>
            </a:r>
            <a:r>
              <a:rPr lang="ru-KZ" dirty="0"/>
              <a:t> </a:t>
            </a:r>
            <a:r>
              <a:rPr lang="ru-KZ" dirty="0" err="1"/>
              <a:t>идеясын</a:t>
            </a:r>
            <a:r>
              <a:rPr lang="ru-KZ" dirty="0"/>
              <a:t> </a:t>
            </a:r>
            <a:r>
              <a:rPr lang="ru-KZ" dirty="0" err="1"/>
              <a:t>күшейтеді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kk-KZ" dirty="0"/>
              <a:t>      </a:t>
            </a:r>
            <a:r>
              <a:rPr lang="ru-KZ" dirty="0" err="1"/>
              <a:t>Бағдарлама</a:t>
            </a:r>
            <a:r>
              <a:rPr lang="ru-KZ" dirty="0"/>
              <a:t> </a:t>
            </a:r>
            <a:r>
              <a:rPr lang="ru-KZ" dirty="0" err="1"/>
              <a:t>Ұлт</a:t>
            </a:r>
            <a:r>
              <a:rPr lang="ru-KZ" dirty="0"/>
              <a:t> </a:t>
            </a:r>
            <a:r>
              <a:rPr lang="ru-KZ" dirty="0" err="1"/>
              <a:t>жоспары</a:t>
            </a:r>
            <a:r>
              <a:rPr lang="ru-KZ" dirty="0"/>
              <a:t>, «</a:t>
            </a:r>
            <a:r>
              <a:rPr lang="ru-KZ" dirty="0" err="1"/>
              <a:t>Мәңгілік</a:t>
            </a:r>
            <a:r>
              <a:rPr lang="ru-KZ" dirty="0"/>
              <a:t> Ел» </a:t>
            </a:r>
            <a:r>
              <a:rPr lang="ru-KZ" dirty="0" err="1"/>
              <a:t>құндылықтары</a:t>
            </a:r>
            <a:r>
              <a:rPr lang="ru-KZ" dirty="0"/>
              <a:t>, 2020–2025 </a:t>
            </a:r>
            <a:r>
              <a:rPr lang="ru-KZ" dirty="0" err="1"/>
              <a:t>жылдарға</a:t>
            </a:r>
            <a:r>
              <a:rPr lang="ru-KZ" dirty="0"/>
              <a:t> </a:t>
            </a:r>
            <a:r>
              <a:rPr lang="ru-KZ" dirty="0" err="1"/>
              <a:t>арналған</a:t>
            </a:r>
            <a:r>
              <a:rPr lang="ru-KZ" dirty="0"/>
              <a:t> </a:t>
            </a:r>
            <a:r>
              <a:rPr lang="ru-KZ" dirty="0" err="1"/>
              <a:t>Тіл</a:t>
            </a:r>
            <a:r>
              <a:rPr lang="ru-KZ" dirty="0"/>
              <a:t> </a:t>
            </a:r>
            <a:r>
              <a:rPr lang="ru-KZ" dirty="0" err="1"/>
              <a:t>саясатының</a:t>
            </a:r>
            <a:r>
              <a:rPr lang="ru-KZ" dirty="0"/>
              <a:t> </a:t>
            </a:r>
            <a:r>
              <a:rPr lang="ru-KZ" dirty="0" err="1"/>
              <a:t>тұжырымдамасы</a:t>
            </a:r>
            <a:r>
              <a:rPr lang="ru-KZ" dirty="0"/>
              <a:t>, Рухани </a:t>
            </a:r>
            <a:r>
              <a:rPr lang="ru-KZ" dirty="0" err="1"/>
              <a:t>жаңғыру</a:t>
            </a:r>
            <a:r>
              <a:rPr lang="ru-KZ" dirty="0"/>
              <a:t>,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кодты</a:t>
            </a:r>
            <a:r>
              <a:rPr lang="ru-KZ" dirty="0"/>
              <a:t> </a:t>
            </a:r>
            <a:r>
              <a:rPr lang="ru-KZ" dirty="0" err="1"/>
              <a:t>сақтау</a:t>
            </a:r>
            <a:r>
              <a:rPr lang="ru-KZ" dirty="0"/>
              <a:t> </a:t>
            </a:r>
            <a:r>
              <a:rPr lang="ru-KZ" dirty="0" err="1"/>
              <a:t>тұжырымдамасы</a:t>
            </a:r>
            <a:r>
              <a:rPr lang="ru-KZ" dirty="0"/>
              <a:t> </a:t>
            </a:r>
            <a:r>
              <a:rPr lang="ru-KZ" dirty="0" err="1"/>
              <a:t>сияқты</a:t>
            </a:r>
            <a:r>
              <a:rPr lang="ru-KZ" dirty="0"/>
              <a:t> </a:t>
            </a:r>
            <a:r>
              <a:rPr lang="ru-KZ" dirty="0" err="1"/>
              <a:t>мемлекеттік</a:t>
            </a:r>
            <a:r>
              <a:rPr lang="ru-KZ" dirty="0"/>
              <a:t> </a:t>
            </a:r>
            <a:r>
              <a:rPr lang="ru-KZ" dirty="0" err="1"/>
              <a:t>құжаттармен</a:t>
            </a:r>
            <a:r>
              <a:rPr lang="ru-KZ" dirty="0"/>
              <a:t> </a:t>
            </a:r>
            <a:r>
              <a:rPr lang="ru-KZ" dirty="0" err="1"/>
              <a:t>мазмұндық</a:t>
            </a:r>
            <a:r>
              <a:rPr lang="ru-KZ" dirty="0"/>
              <a:t> </a:t>
            </a:r>
            <a:r>
              <a:rPr lang="ru-KZ" dirty="0" err="1"/>
              <a:t>байланыста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2. </a:t>
            </a:r>
            <a:r>
              <a:rPr lang="ru-KZ" dirty="0" err="1"/>
              <a:t>Бағдарламаның</a:t>
            </a:r>
            <a:r>
              <a:rPr lang="ru-KZ" dirty="0"/>
              <a:t> </a:t>
            </a:r>
            <a:r>
              <a:rPr lang="ru-KZ" dirty="0" err="1"/>
              <a:t>қажеттілігі</a:t>
            </a:r>
            <a:endParaRPr lang="ru-KZ" dirty="0"/>
          </a:p>
          <a:p>
            <a:pPr marL="0" indent="0">
              <a:buNone/>
            </a:pPr>
            <a:r>
              <a:rPr lang="kk-KZ" dirty="0"/>
              <a:t>     </a:t>
            </a:r>
            <a:r>
              <a:rPr lang="ru-KZ" dirty="0" err="1"/>
              <a:t>Бұл</a:t>
            </a:r>
            <a:r>
              <a:rPr lang="ru-KZ" dirty="0"/>
              <a:t> </a:t>
            </a:r>
            <a:r>
              <a:rPr lang="ru-KZ" dirty="0" err="1"/>
              <a:t>авторлық</a:t>
            </a:r>
            <a:r>
              <a:rPr lang="ru-KZ" dirty="0"/>
              <a:t> </a:t>
            </a:r>
            <a:r>
              <a:rPr lang="ru-KZ" dirty="0" err="1"/>
              <a:t>бағдарлама</a:t>
            </a:r>
            <a:r>
              <a:rPr lang="ru-KZ" dirty="0"/>
              <a:t> 11-сынып </a:t>
            </a:r>
            <a:r>
              <a:rPr lang="ru-KZ" dirty="0" err="1"/>
              <a:t>оқушылары</a:t>
            </a:r>
            <a:r>
              <a:rPr lang="ru-KZ" dirty="0"/>
              <a:t> </a:t>
            </a:r>
            <a:r>
              <a:rPr lang="ru-KZ" dirty="0" err="1"/>
              <a:t>үшін</a:t>
            </a:r>
            <a:r>
              <a:rPr lang="ru-KZ" dirty="0"/>
              <a:t> </a:t>
            </a:r>
            <a:r>
              <a:rPr lang="ru-KZ" dirty="0" err="1"/>
              <a:t>төмендегі</a:t>
            </a:r>
            <a:r>
              <a:rPr lang="ru-KZ" dirty="0"/>
              <a:t> </a:t>
            </a:r>
            <a:r>
              <a:rPr lang="ru-KZ" dirty="0" err="1"/>
              <a:t>маңызды</a:t>
            </a:r>
            <a:r>
              <a:rPr lang="ru-KZ" dirty="0"/>
              <a:t> </a:t>
            </a:r>
            <a:r>
              <a:rPr lang="ru-KZ" dirty="0" err="1"/>
              <a:t>мәселелерді</a:t>
            </a:r>
            <a:r>
              <a:rPr lang="ru-KZ" dirty="0"/>
              <a:t> </a:t>
            </a:r>
            <a:r>
              <a:rPr lang="ru-KZ" dirty="0" err="1"/>
              <a:t>шешеді</a:t>
            </a:r>
            <a:r>
              <a:rPr lang="ru-KZ" dirty="0"/>
              <a:t>: </a:t>
            </a:r>
          </a:p>
          <a:p>
            <a:pPr marL="0" indent="0">
              <a:buNone/>
            </a:pPr>
            <a:r>
              <a:rPr lang="ru-KZ" dirty="0"/>
              <a:t>1. </a:t>
            </a: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халқының</a:t>
            </a:r>
            <a:r>
              <a:rPr lang="ru-KZ" dirty="0"/>
              <a:t> </a:t>
            </a:r>
            <a:r>
              <a:rPr lang="ru-KZ" dirty="0" err="1"/>
              <a:t>рухани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құндылықтары</a:t>
            </a:r>
            <a:r>
              <a:rPr lang="ru-KZ" dirty="0"/>
              <a:t> </a:t>
            </a:r>
            <a:r>
              <a:rPr lang="ru-KZ" dirty="0" err="1"/>
              <a:t>туралы</a:t>
            </a:r>
            <a:r>
              <a:rPr lang="ru-KZ" dirty="0"/>
              <a:t> </a:t>
            </a:r>
            <a:r>
              <a:rPr lang="ru-KZ" dirty="0" err="1"/>
              <a:t>жүйелі</a:t>
            </a:r>
            <a:r>
              <a:rPr lang="ru-KZ" dirty="0"/>
              <a:t> </a:t>
            </a:r>
            <a:r>
              <a:rPr lang="ru-KZ" dirty="0" err="1"/>
              <a:t>білім</a:t>
            </a:r>
            <a:r>
              <a:rPr lang="ru-KZ" dirty="0"/>
              <a:t> </a:t>
            </a:r>
            <a:r>
              <a:rPr lang="ru-KZ" dirty="0" err="1"/>
              <a:t>береді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2. </a:t>
            </a:r>
            <a:r>
              <a:rPr lang="ru-KZ" dirty="0" err="1"/>
              <a:t>Орыс</a:t>
            </a:r>
            <a:r>
              <a:rPr lang="ru-KZ" dirty="0"/>
              <a:t> </a:t>
            </a:r>
            <a:r>
              <a:rPr lang="ru-KZ" dirty="0" err="1"/>
              <a:t>тілді</a:t>
            </a:r>
            <a:r>
              <a:rPr lang="ru-KZ" dirty="0"/>
              <a:t> аудитория </a:t>
            </a:r>
            <a:r>
              <a:rPr lang="ru-KZ" dirty="0" err="1"/>
              <a:t>үшін</a:t>
            </a:r>
            <a:r>
              <a:rPr lang="ru-KZ" dirty="0"/>
              <a:t> </a:t>
            </a:r>
            <a:r>
              <a:rPr lang="ru-KZ" dirty="0" err="1"/>
              <a:t>қолжетімді</a:t>
            </a:r>
            <a:r>
              <a:rPr lang="ru-KZ" dirty="0"/>
              <a:t> </a:t>
            </a:r>
            <a:r>
              <a:rPr lang="ru-KZ" dirty="0" err="1"/>
              <a:t>тілде</a:t>
            </a:r>
            <a:r>
              <a:rPr lang="ru-KZ" dirty="0"/>
              <a:t> </a:t>
            </a:r>
            <a:r>
              <a:rPr lang="ru-KZ" dirty="0" err="1"/>
              <a:t>түсіндіру</a:t>
            </a:r>
            <a:r>
              <a:rPr lang="ru-KZ" dirty="0"/>
              <a:t> </a:t>
            </a:r>
            <a:r>
              <a:rPr lang="ru-KZ" dirty="0" err="1"/>
              <a:t>арқылы</a:t>
            </a:r>
            <a:r>
              <a:rPr lang="ru-KZ" dirty="0"/>
              <a:t> </a:t>
            </a:r>
            <a:r>
              <a:rPr lang="ru-KZ" dirty="0" err="1"/>
              <a:t>тілдік</a:t>
            </a:r>
            <a:r>
              <a:rPr lang="ru-KZ" dirty="0"/>
              <a:t>, </a:t>
            </a:r>
            <a:r>
              <a:rPr lang="ru-KZ" dirty="0" err="1"/>
              <a:t>мәдени</a:t>
            </a:r>
            <a:r>
              <a:rPr lang="ru-KZ" dirty="0"/>
              <a:t> </a:t>
            </a:r>
            <a:r>
              <a:rPr lang="ru-KZ" dirty="0" err="1"/>
              <a:t>көпір</a:t>
            </a:r>
            <a:r>
              <a:rPr lang="ru-KZ" dirty="0"/>
              <a:t> </a:t>
            </a:r>
            <a:r>
              <a:rPr lang="ru-KZ" dirty="0" err="1"/>
              <a:t>жасайды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3. Жеке </a:t>
            </a:r>
            <a:r>
              <a:rPr lang="ru-KZ" dirty="0" err="1"/>
              <a:t>тұлғаның</a:t>
            </a:r>
            <a:r>
              <a:rPr lang="ru-KZ" dirty="0"/>
              <a:t> </a:t>
            </a:r>
            <a:r>
              <a:rPr lang="ru-KZ" dirty="0" err="1"/>
              <a:t>ұлттық-мәдени</a:t>
            </a:r>
            <a:r>
              <a:rPr lang="ru-KZ" dirty="0"/>
              <a:t> сана-</a:t>
            </a:r>
            <a:r>
              <a:rPr lang="ru-KZ" dirty="0" err="1"/>
              <a:t>сезімін</a:t>
            </a:r>
            <a:r>
              <a:rPr lang="ru-KZ" dirty="0"/>
              <a:t> </a:t>
            </a:r>
            <a:r>
              <a:rPr lang="ru-KZ" dirty="0" err="1"/>
              <a:t>қалыптастыруға</a:t>
            </a:r>
            <a:r>
              <a:rPr lang="ru-KZ" dirty="0"/>
              <a:t> </a:t>
            </a:r>
            <a:r>
              <a:rPr lang="ru-KZ" dirty="0" err="1"/>
              <a:t>бағытталған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4. </a:t>
            </a:r>
            <a:r>
              <a:rPr lang="ru-KZ" dirty="0" err="1"/>
              <a:t>Жасөспірімдердің</a:t>
            </a:r>
            <a:r>
              <a:rPr lang="ru-KZ" dirty="0"/>
              <a:t> </a:t>
            </a:r>
            <a:r>
              <a:rPr lang="ru-KZ" dirty="0" err="1"/>
              <a:t>құндылықтық</a:t>
            </a:r>
            <a:r>
              <a:rPr lang="ru-KZ" dirty="0"/>
              <a:t> </a:t>
            </a:r>
            <a:r>
              <a:rPr lang="ru-KZ" dirty="0" err="1"/>
              <a:t>бағдарын</a:t>
            </a:r>
            <a:r>
              <a:rPr lang="ru-KZ" dirty="0"/>
              <a:t>, </a:t>
            </a:r>
            <a:r>
              <a:rPr lang="ru-KZ" dirty="0" err="1"/>
              <a:t>дүниетанымын</a:t>
            </a:r>
            <a:r>
              <a:rPr lang="ru-KZ" dirty="0"/>
              <a:t>, </a:t>
            </a:r>
            <a:r>
              <a:rPr lang="ru-KZ" dirty="0" err="1"/>
              <a:t>адамгершілік</a:t>
            </a:r>
            <a:r>
              <a:rPr lang="ru-KZ" dirty="0"/>
              <a:t> </a:t>
            </a:r>
            <a:r>
              <a:rPr lang="ru-KZ" dirty="0" err="1"/>
              <a:t>қасиеттерін</a:t>
            </a:r>
            <a:r>
              <a:rPr lang="ru-KZ" dirty="0"/>
              <a:t> </a:t>
            </a:r>
            <a:r>
              <a:rPr lang="ru-KZ" dirty="0" err="1"/>
              <a:t>дамытады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5.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тарих</a:t>
            </a:r>
            <a:r>
              <a:rPr lang="ru-KZ" dirty="0"/>
              <a:t> пен </a:t>
            </a:r>
            <a:r>
              <a:rPr lang="ru-KZ" dirty="0" err="1"/>
              <a:t>мәдениеттің</a:t>
            </a:r>
            <a:r>
              <a:rPr lang="ru-KZ" dirty="0"/>
              <a:t> </a:t>
            </a:r>
            <a:r>
              <a:rPr lang="ru-KZ" dirty="0" err="1"/>
              <a:t>тәрбиелік</a:t>
            </a:r>
            <a:r>
              <a:rPr lang="ru-KZ" dirty="0"/>
              <a:t> </a:t>
            </a:r>
            <a:r>
              <a:rPr lang="ru-KZ" dirty="0" err="1"/>
              <a:t>әлеуетін</a:t>
            </a:r>
            <a:r>
              <a:rPr lang="ru-KZ" dirty="0"/>
              <a:t> </a:t>
            </a:r>
            <a:r>
              <a:rPr lang="ru-KZ" dirty="0" err="1"/>
              <a:t>күшейтеді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kk-KZ" dirty="0"/>
              <a:t>     </a:t>
            </a:r>
            <a:r>
              <a:rPr lang="ru-KZ" dirty="0" err="1"/>
              <a:t>Мектеп</a:t>
            </a:r>
            <a:r>
              <a:rPr lang="ru-KZ" dirty="0"/>
              <a:t> </a:t>
            </a:r>
            <a:r>
              <a:rPr lang="ru-KZ" dirty="0" err="1"/>
              <a:t>тәжірибесінде</a:t>
            </a:r>
            <a:r>
              <a:rPr lang="ru-KZ" dirty="0"/>
              <a:t> </a:t>
            </a:r>
            <a:r>
              <a:rPr lang="ru-KZ" dirty="0" err="1"/>
              <a:t>бұл</a:t>
            </a:r>
            <a:r>
              <a:rPr lang="ru-KZ" dirty="0"/>
              <a:t> </a:t>
            </a:r>
            <a:r>
              <a:rPr lang="ru-KZ" dirty="0" err="1"/>
              <a:t>тақырып</a:t>
            </a:r>
            <a:r>
              <a:rPr lang="ru-KZ" dirty="0"/>
              <a:t> </a:t>
            </a:r>
            <a:r>
              <a:rPr lang="ru-KZ" dirty="0" err="1"/>
              <a:t>жүйелі</a:t>
            </a:r>
            <a:r>
              <a:rPr lang="ru-KZ" dirty="0"/>
              <a:t> </a:t>
            </a:r>
            <a:r>
              <a:rPr lang="ru-KZ" dirty="0" err="1"/>
              <a:t>түрде</a:t>
            </a:r>
            <a:r>
              <a:rPr lang="ru-KZ" dirty="0"/>
              <a:t>, </a:t>
            </a:r>
            <a:r>
              <a:rPr lang="ru-KZ" dirty="0" err="1"/>
              <a:t>арнайы</a:t>
            </a:r>
            <a:r>
              <a:rPr lang="ru-KZ" dirty="0"/>
              <a:t> </a:t>
            </a:r>
            <a:r>
              <a:rPr lang="ru-KZ" dirty="0" err="1"/>
              <a:t>оқу</a:t>
            </a:r>
            <a:r>
              <a:rPr lang="ru-KZ" dirty="0"/>
              <a:t> материалы </a:t>
            </a:r>
            <a:r>
              <a:rPr lang="ru-KZ" dirty="0" err="1"/>
              <a:t>ретінде</a:t>
            </a:r>
            <a:r>
              <a:rPr lang="ru-KZ" dirty="0"/>
              <a:t> </a:t>
            </a:r>
            <a:r>
              <a:rPr lang="ru-KZ" dirty="0" err="1"/>
              <a:t>оқытылмайды</a:t>
            </a:r>
            <a:r>
              <a:rPr lang="ru-KZ" dirty="0"/>
              <a:t>. Сол </a:t>
            </a:r>
            <a:r>
              <a:rPr lang="ru-KZ" dirty="0" err="1"/>
              <a:t>себепті</a:t>
            </a:r>
            <a:r>
              <a:rPr lang="ru-KZ" dirty="0"/>
              <a:t> осы </a:t>
            </a:r>
            <a:r>
              <a:rPr lang="ru-KZ" dirty="0" err="1"/>
              <a:t>бағдарлама</a:t>
            </a:r>
            <a:r>
              <a:rPr lang="ru-KZ" dirty="0"/>
              <a:t> — </a:t>
            </a:r>
            <a:r>
              <a:rPr lang="ru-KZ" dirty="0" err="1"/>
              <a:t>практикалық</a:t>
            </a:r>
            <a:r>
              <a:rPr lang="ru-KZ" dirty="0"/>
              <a:t> </a:t>
            </a:r>
            <a:r>
              <a:rPr lang="ru-KZ" dirty="0" err="1"/>
              <a:t>қажеттілікті</a:t>
            </a:r>
            <a:r>
              <a:rPr lang="ru-KZ" dirty="0"/>
              <a:t> </a:t>
            </a:r>
            <a:r>
              <a:rPr lang="ru-KZ" dirty="0" err="1"/>
              <a:t>өтейтін</a:t>
            </a:r>
            <a:r>
              <a:rPr lang="ru-KZ" dirty="0"/>
              <a:t> </a:t>
            </a:r>
            <a:r>
              <a:rPr lang="ru-KZ" dirty="0" err="1"/>
              <a:t>кешенді</a:t>
            </a:r>
            <a:r>
              <a:rPr lang="ru-KZ" dirty="0"/>
              <a:t> материал.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84987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1356D8-72D2-5B7C-747B-3870A2319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335280"/>
            <a:ext cx="11170920" cy="584168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KZ" dirty="0"/>
              <a:t>3. </a:t>
            </a:r>
            <a:r>
              <a:rPr lang="ru-KZ" dirty="0" err="1"/>
              <a:t>Бағдарламаның</a:t>
            </a:r>
            <a:r>
              <a:rPr lang="ru-KZ" dirty="0"/>
              <a:t> </a:t>
            </a:r>
            <a:r>
              <a:rPr lang="ru-KZ" dirty="0" err="1"/>
              <a:t>мемлекеттік</a:t>
            </a:r>
            <a:r>
              <a:rPr lang="ru-KZ" dirty="0"/>
              <a:t> </a:t>
            </a:r>
            <a:r>
              <a:rPr lang="ru-KZ" dirty="0" err="1"/>
              <a:t>басымдықтармен</a:t>
            </a:r>
            <a:r>
              <a:rPr lang="ru-KZ" dirty="0"/>
              <a:t> </a:t>
            </a:r>
            <a:r>
              <a:rPr lang="ru-KZ" dirty="0" err="1"/>
              <a:t>байланысы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 err="1"/>
              <a:t>Бағдарлама</a:t>
            </a:r>
            <a:r>
              <a:rPr lang="ru-KZ" dirty="0"/>
              <a:t> </a:t>
            </a:r>
            <a:r>
              <a:rPr lang="ru-KZ" dirty="0" err="1"/>
              <a:t>мазмұны</a:t>
            </a:r>
            <a:r>
              <a:rPr lang="ru-KZ" dirty="0"/>
              <a:t> </a:t>
            </a:r>
            <a:r>
              <a:rPr lang="ru-KZ" dirty="0" err="1"/>
              <a:t>келесі</a:t>
            </a:r>
            <a:r>
              <a:rPr lang="ru-KZ" dirty="0"/>
              <a:t> </a:t>
            </a:r>
            <a:r>
              <a:rPr lang="ru-KZ" dirty="0" err="1"/>
              <a:t>мемлекеттік</a:t>
            </a:r>
            <a:r>
              <a:rPr lang="ru-KZ" dirty="0"/>
              <a:t> басым </a:t>
            </a:r>
            <a:r>
              <a:rPr lang="ru-KZ" dirty="0" err="1"/>
              <a:t>бағыттармен</a:t>
            </a:r>
            <a:r>
              <a:rPr lang="ru-KZ" dirty="0"/>
              <a:t> </a:t>
            </a:r>
            <a:r>
              <a:rPr lang="ru-KZ" dirty="0" err="1"/>
              <a:t>тікелей</a:t>
            </a:r>
            <a:r>
              <a:rPr lang="ru-KZ" dirty="0"/>
              <a:t> </a:t>
            </a:r>
            <a:r>
              <a:rPr lang="ru-KZ" dirty="0" err="1"/>
              <a:t>сабақтас</a:t>
            </a:r>
            <a:r>
              <a:rPr lang="ru-KZ" dirty="0"/>
              <a:t>: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/>
              <a:t>«</a:t>
            </a:r>
            <a:r>
              <a:rPr lang="ru-KZ" dirty="0" err="1"/>
              <a:t>Мәңгілік</a:t>
            </a:r>
            <a:r>
              <a:rPr lang="ru-KZ" dirty="0"/>
              <a:t> Ел» </a:t>
            </a:r>
            <a:r>
              <a:rPr lang="ru-KZ" dirty="0" err="1"/>
              <a:t>құндылықтары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/>
              <a:t>Патриотизм, </a:t>
            </a:r>
            <a:r>
              <a:rPr lang="ru-KZ" dirty="0" err="1"/>
              <a:t>бірлік</a:t>
            </a:r>
            <a:r>
              <a:rPr lang="ru-KZ" dirty="0"/>
              <a:t>, </a:t>
            </a:r>
            <a:r>
              <a:rPr lang="ru-KZ" dirty="0" err="1"/>
              <a:t>бейбітшілік</a:t>
            </a:r>
            <a:r>
              <a:rPr lang="ru-KZ" dirty="0"/>
              <a:t>, </a:t>
            </a:r>
            <a:r>
              <a:rPr lang="ru-KZ" dirty="0" err="1"/>
              <a:t>еңбекқорлық</a:t>
            </a:r>
            <a:r>
              <a:rPr lang="ru-KZ" dirty="0"/>
              <a:t>, </a:t>
            </a:r>
            <a:r>
              <a:rPr lang="ru-KZ" dirty="0" err="1"/>
              <a:t>мәдени</a:t>
            </a:r>
            <a:r>
              <a:rPr lang="ru-KZ" dirty="0"/>
              <a:t> </a:t>
            </a:r>
            <a:r>
              <a:rPr lang="ru-KZ" dirty="0" err="1"/>
              <a:t>мұраны</a:t>
            </a:r>
            <a:r>
              <a:rPr lang="ru-KZ" dirty="0"/>
              <a:t> </a:t>
            </a:r>
            <a:r>
              <a:rPr lang="ru-KZ" dirty="0" err="1"/>
              <a:t>сақтау</a:t>
            </a:r>
            <a:r>
              <a:rPr lang="ru-KZ" dirty="0"/>
              <a:t> </a:t>
            </a:r>
            <a:r>
              <a:rPr lang="ru-KZ" dirty="0" err="1"/>
              <a:t>идеялары</a:t>
            </a:r>
            <a:r>
              <a:rPr lang="ru-KZ" dirty="0"/>
              <a:t> </a:t>
            </a:r>
            <a:r>
              <a:rPr lang="ru-KZ" dirty="0" err="1"/>
              <a:t>бағдарлама</a:t>
            </a:r>
            <a:r>
              <a:rPr lang="ru-KZ" dirty="0"/>
              <a:t> </a:t>
            </a:r>
            <a:r>
              <a:rPr lang="ru-KZ" dirty="0" err="1"/>
              <a:t>өзегіне</a:t>
            </a:r>
            <a:r>
              <a:rPr lang="ru-KZ" dirty="0"/>
              <a:t> </a:t>
            </a:r>
            <a:r>
              <a:rPr lang="ru-KZ" dirty="0" err="1"/>
              <a:t>айналған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/>
              <a:t>• «Рухани </a:t>
            </a:r>
            <a:r>
              <a:rPr lang="ru-KZ" dirty="0" err="1"/>
              <a:t>жаңғыру</a:t>
            </a:r>
            <a:r>
              <a:rPr lang="ru-KZ" dirty="0"/>
              <a:t>»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өзіндік</a:t>
            </a:r>
            <a:r>
              <a:rPr lang="ru-KZ" dirty="0"/>
              <a:t> </a:t>
            </a:r>
            <a:r>
              <a:rPr lang="ru-KZ" dirty="0" err="1"/>
              <a:t>сананы</a:t>
            </a:r>
            <a:r>
              <a:rPr lang="ru-KZ" dirty="0"/>
              <a:t> </a:t>
            </a:r>
            <a:r>
              <a:rPr lang="ru-KZ" dirty="0" err="1"/>
              <a:t>жаңғырту</a:t>
            </a:r>
            <a:r>
              <a:rPr lang="ru-KZ" dirty="0"/>
              <a:t>, </a:t>
            </a:r>
            <a:r>
              <a:rPr lang="ru-KZ" dirty="0" err="1"/>
              <a:t>салт-дәстүрді</a:t>
            </a:r>
            <a:r>
              <a:rPr lang="ru-KZ" dirty="0"/>
              <a:t> </a:t>
            </a:r>
            <a:r>
              <a:rPr lang="ru-KZ" dirty="0" err="1"/>
              <a:t>жаңаша</a:t>
            </a:r>
            <a:r>
              <a:rPr lang="ru-KZ" dirty="0"/>
              <a:t> </a:t>
            </a:r>
            <a:r>
              <a:rPr lang="ru-KZ" dirty="0" err="1"/>
              <a:t>тану</a:t>
            </a:r>
            <a:r>
              <a:rPr lang="ru-KZ" dirty="0"/>
              <a:t>,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кодты</a:t>
            </a:r>
            <a:r>
              <a:rPr lang="ru-KZ" dirty="0"/>
              <a:t> </a:t>
            </a:r>
            <a:r>
              <a:rPr lang="ru-KZ" dirty="0" err="1"/>
              <a:t>сақтау</a:t>
            </a:r>
            <a:r>
              <a:rPr lang="ru-KZ" dirty="0"/>
              <a:t> — </a:t>
            </a:r>
            <a:r>
              <a:rPr lang="ru-KZ" dirty="0" err="1"/>
              <a:t>бағдарламаның</a:t>
            </a:r>
            <a:r>
              <a:rPr lang="ru-KZ" dirty="0"/>
              <a:t> </a:t>
            </a:r>
            <a:r>
              <a:rPr lang="ru-KZ" dirty="0" err="1"/>
              <a:t>негізгі</a:t>
            </a:r>
            <a:r>
              <a:rPr lang="ru-KZ" dirty="0"/>
              <a:t> </a:t>
            </a:r>
            <a:r>
              <a:rPr lang="ru-KZ" dirty="0" err="1"/>
              <a:t>миссиясы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/>
              <a:t>•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тәрбие</a:t>
            </a:r>
            <a:r>
              <a:rPr lang="ru-KZ" dirty="0"/>
              <a:t> </a:t>
            </a:r>
            <a:r>
              <a:rPr lang="ru-KZ" dirty="0" err="1"/>
              <a:t>тұжырымдамасы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 err="1"/>
              <a:t>Оқушының</a:t>
            </a:r>
            <a:r>
              <a:rPr lang="ru-KZ" dirty="0"/>
              <a:t> </a:t>
            </a:r>
            <a:r>
              <a:rPr lang="ru-KZ" dirty="0" err="1"/>
              <a:t>рухани</a:t>
            </a:r>
            <a:r>
              <a:rPr lang="ru-KZ" dirty="0"/>
              <a:t>, </a:t>
            </a:r>
            <a:r>
              <a:rPr lang="ru-KZ" dirty="0" err="1"/>
              <a:t>адамгершілік</a:t>
            </a:r>
            <a:r>
              <a:rPr lang="ru-KZ" dirty="0"/>
              <a:t>, </a:t>
            </a:r>
            <a:r>
              <a:rPr lang="ru-KZ" dirty="0" err="1"/>
              <a:t>отбасылық</a:t>
            </a:r>
            <a:r>
              <a:rPr lang="ru-KZ" dirty="0"/>
              <a:t> </a:t>
            </a:r>
            <a:r>
              <a:rPr lang="ru-KZ" dirty="0" err="1"/>
              <a:t>құндылықтарын</a:t>
            </a:r>
            <a:r>
              <a:rPr lang="ru-KZ" dirty="0"/>
              <a:t> </a:t>
            </a:r>
            <a:r>
              <a:rPr lang="ru-KZ" dirty="0" err="1"/>
              <a:t>тәрбиелеу</a:t>
            </a:r>
            <a:r>
              <a:rPr lang="ru-KZ" dirty="0"/>
              <a:t> — </a:t>
            </a:r>
            <a:r>
              <a:rPr lang="ru-KZ" dirty="0" err="1"/>
              <a:t>басты</a:t>
            </a:r>
            <a:r>
              <a:rPr lang="ru-KZ" dirty="0"/>
              <a:t> </a:t>
            </a:r>
            <a:r>
              <a:rPr lang="ru-KZ" dirty="0" err="1"/>
              <a:t>мақсаттың</a:t>
            </a:r>
            <a:r>
              <a:rPr lang="ru-KZ" dirty="0"/>
              <a:t> </a:t>
            </a:r>
            <a:r>
              <a:rPr lang="ru-KZ" dirty="0" err="1"/>
              <a:t>бірі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/>
              <a:t>• </a:t>
            </a:r>
            <a:r>
              <a:rPr lang="ru-KZ" dirty="0" err="1"/>
              <a:t>Мемлекеттік</a:t>
            </a:r>
            <a:r>
              <a:rPr lang="ru-KZ" dirty="0"/>
              <a:t> </a:t>
            </a:r>
            <a:r>
              <a:rPr lang="ru-KZ" dirty="0" err="1"/>
              <a:t>тіл</a:t>
            </a:r>
            <a:r>
              <a:rPr lang="ru-KZ" dirty="0"/>
              <a:t> </a:t>
            </a:r>
            <a:r>
              <a:rPr lang="ru-KZ" dirty="0" err="1"/>
              <a:t>саясаты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тілін</a:t>
            </a:r>
            <a:r>
              <a:rPr lang="ru-KZ" dirty="0"/>
              <a:t> </a:t>
            </a:r>
            <a:r>
              <a:rPr lang="ru-KZ" dirty="0" err="1"/>
              <a:t>мәдениет</a:t>
            </a:r>
            <a:r>
              <a:rPr lang="ru-KZ" dirty="0"/>
              <a:t>, </a:t>
            </a:r>
            <a:r>
              <a:rPr lang="ru-KZ" dirty="0" err="1"/>
              <a:t>тарих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мұра</a:t>
            </a:r>
            <a:r>
              <a:rPr lang="ru-KZ" dirty="0"/>
              <a:t> </a:t>
            </a:r>
            <a:r>
              <a:rPr lang="ru-KZ" dirty="0" err="1"/>
              <a:t>арқылы</a:t>
            </a:r>
            <a:r>
              <a:rPr lang="ru-KZ" dirty="0"/>
              <a:t> </a:t>
            </a:r>
            <a:r>
              <a:rPr lang="ru-KZ" dirty="0" err="1"/>
              <a:t>үйрету</a:t>
            </a:r>
            <a:r>
              <a:rPr lang="ru-KZ" dirty="0"/>
              <a:t> – </a:t>
            </a:r>
            <a:r>
              <a:rPr lang="ru-KZ" dirty="0" err="1"/>
              <a:t>тілді</a:t>
            </a:r>
            <a:r>
              <a:rPr lang="ru-KZ" dirty="0"/>
              <a:t> </a:t>
            </a:r>
            <a:r>
              <a:rPr lang="ru-KZ" dirty="0" err="1"/>
              <a:t>оқытудың</a:t>
            </a:r>
            <a:r>
              <a:rPr lang="ru-KZ" dirty="0"/>
              <a:t> </a:t>
            </a:r>
            <a:r>
              <a:rPr lang="ru-KZ" dirty="0" err="1"/>
              <a:t>тиімді</a:t>
            </a:r>
            <a:r>
              <a:rPr lang="ru-KZ" dirty="0"/>
              <a:t> </a:t>
            </a:r>
            <a:r>
              <a:rPr lang="ru-KZ" dirty="0" err="1"/>
              <a:t>жолдарының</a:t>
            </a:r>
            <a:r>
              <a:rPr lang="ru-KZ" dirty="0"/>
              <a:t> </a:t>
            </a:r>
            <a:r>
              <a:rPr lang="ru-KZ" dirty="0" err="1"/>
              <a:t>бірі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78127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6AB9BB-7F27-3FBD-E3E7-1F5C54B4F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" y="233680"/>
            <a:ext cx="10957560" cy="65024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KZ" dirty="0"/>
              <a:t>4. </a:t>
            </a:r>
            <a:r>
              <a:rPr lang="ru-KZ" dirty="0" err="1"/>
              <a:t>Бағдарламаның</a:t>
            </a:r>
            <a:r>
              <a:rPr lang="ru-KZ" dirty="0"/>
              <a:t> </a:t>
            </a:r>
            <a:r>
              <a:rPr lang="ru-KZ" dirty="0" err="1"/>
              <a:t>әлемдік</a:t>
            </a:r>
            <a:r>
              <a:rPr lang="ru-KZ" dirty="0"/>
              <a:t> </a:t>
            </a:r>
            <a:r>
              <a:rPr lang="ru-KZ" dirty="0" err="1"/>
              <a:t>трендтермен</a:t>
            </a:r>
            <a:r>
              <a:rPr lang="ru-KZ" dirty="0"/>
              <a:t> </a:t>
            </a:r>
            <a:r>
              <a:rPr lang="ru-KZ" dirty="0" err="1"/>
              <a:t>байланысы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 err="1"/>
              <a:t>Бүгінгі</a:t>
            </a:r>
            <a:r>
              <a:rPr lang="ru-KZ" dirty="0"/>
              <a:t> </a:t>
            </a:r>
            <a:r>
              <a:rPr lang="ru-KZ" dirty="0" err="1"/>
              <a:t>білім</a:t>
            </a:r>
            <a:r>
              <a:rPr lang="ru-KZ" dirty="0"/>
              <a:t> беру </a:t>
            </a:r>
            <a:r>
              <a:rPr lang="ru-KZ" dirty="0" err="1"/>
              <a:t>кеңістігінде</a:t>
            </a:r>
            <a:r>
              <a:rPr lang="ru-KZ" dirty="0"/>
              <a:t> </a:t>
            </a:r>
            <a:r>
              <a:rPr lang="ru-KZ" dirty="0" err="1"/>
              <a:t>төмендегі</a:t>
            </a:r>
            <a:r>
              <a:rPr lang="ru-KZ" dirty="0"/>
              <a:t> </a:t>
            </a:r>
            <a:r>
              <a:rPr lang="ru-KZ" dirty="0" err="1"/>
              <a:t>жаһандық</a:t>
            </a:r>
            <a:r>
              <a:rPr lang="ru-KZ" dirty="0"/>
              <a:t> </a:t>
            </a:r>
            <a:r>
              <a:rPr lang="ru-KZ" dirty="0" err="1"/>
              <a:t>бағыттар</a:t>
            </a:r>
            <a:r>
              <a:rPr lang="ru-KZ" dirty="0"/>
              <a:t> </a:t>
            </a:r>
            <a:r>
              <a:rPr lang="ru-KZ" dirty="0" err="1"/>
              <a:t>айқын</a:t>
            </a:r>
            <a:r>
              <a:rPr lang="ru-KZ" dirty="0"/>
              <a:t> </a:t>
            </a:r>
            <a:r>
              <a:rPr lang="ru-KZ" dirty="0" err="1"/>
              <a:t>көрінеді</a:t>
            </a:r>
            <a:r>
              <a:rPr lang="ru-KZ" dirty="0"/>
              <a:t>: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kk-KZ" dirty="0"/>
              <a:t>-</a:t>
            </a:r>
            <a:r>
              <a:rPr lang="ru-KZ" dirty="0" err="1"/>
              <a:t>тәрбиеде</a:t>
            </a:r>
            <a:r>
              <a:rPr lang="ru-KZ" dirty="0"/>
              <a:t> </a:t>
            </a:r>
            <a:r>
              <a:rPr lang="ru-KZ" dirty="0" err="1"/>
              <a:t>құндылыққа</a:t>
            </a:r>
            <a:r>
              <a:rPr lang="ru-KZ" dirty="0"/>
              <a:t> </a:t>
            </a:r>
            <a:r>
              <a:rPr lang="ru-KZ" dirty="0" err="1"/>
              <a:t>негізделген</a:t>
            </a:r>
            <a:r>
              <a:rPr lang="ru-KZ" dirty="0"/>
              <a:t> </a:t>
            </a:r>
            <a:r>
              <a:rPr lang="ru-KZ" dirty="0" err="1"/>
              <a:t>білім</a:t>
            </a:r>
            <a:r>
              <a:rPr lang="ru-KZ" dirty="0"/>
              <a:t> (</a:t>
            </a:r>
            <a:r>
              <a:rPr lang="ru-KZ" dirty="0" err="1"/>
              <a:t>value-based</a:t>
            </a:r>
            <a:r>
              <a:rPr lang="ru-KZ" dirty="0"/>
              <a:t> </a:t>
            </a:r>
            <a:r>
              <a:rPr lang="ru-KZ" dirty="0" err="1"/>
              <a:t>education</a:t>
            </a:r>
            <a:r>
              <a:rPr lang="ru-KZ" dirty="0"/>
              <a:t>);</a:t>
            </a:r>
          </a:p>
          <a:p>
            <a:pPr marL="0" indent="0">
              <a:buNone/>
            </a:pPr>
            <a:r>
              <a:rPr lang="kk-KZ" dirty="0"/>
              <a:t>-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идентификацияны</a:t>
            </a:r>
            <a:r>
              <a:rPr lang="ru-KZ" dirty="0"/>
              <a:t> </a:t>
            </a:r>
            <a:r>
              <a:rPr lang="ru-KZ" dirty="0" err="1"/>
              <a:t>нығайту</a:t>
            </a:r>
            <a:r>
              <a:rPr lang="ru-KZ" dirty="0"/>
              <a:t> (</a:t>
            </a:r>
            <a:r>
              <a:rPr lang="ru-KZ" dirty="0" err="1"/>
              <a:t>identity</a:t>
            </a:r>
            <a:r>
              <a:rPr lang="ru-KZ" dirty="0"/>
              <a:t> </a:t>
            </a:r>
            <a:r>
              <a:rPr lang="ru-KZ" dirty="0" err="1"/>
              <a:t>building</a:t>
            </a:r>
            <a:r>
              <a:rPr lang="ru-KZ" dirty="0"/>
              <a:t>);</a:t>
            </a:r>
          </a:p>
          <a:p>
            <a:pPr marL="0" indent="0">
              <a:buNone/>
            </a:pPr>
            <a:r>
              <a:rPr lang="kk-KZ" dirty="0"/>
              <a:t>-</a:t>
            </a:r>
            <a:r>
              <a:rPr lang="ru-KZ" dirty="0" err="1"/>
              <a:t>мәдениетаралық</a:t>
            </a:r>
            <a:r>
              <a:rPr lang="ru-KZ" dirty="0"/>
              <a:t> </a:t>
            </a:r>
            <a:r>
              <a:rPr lang="ru-KZ" dirty="0" err="1"/>
              <a:t>коммуникацияны</a:t>
            </a:r>
            <a:r>
              <a:rPr lang="ru-KZ" dirty="0"/>
              <a:t> </a:t>
            </a:r>
            <a:r>
              <a:rPr lang="ru-KZ" dirty="0" err="1"/>
              <a:t>дамыту</a:t>
            </a:r>
            <a:r>
              <a:rPr lang="ru-KZ" dirty="0"/>
              <a:t>;</a:t>
            </a:r>
          </a:p>
          <a:p>
            <a:pPr marL="0" indent="0">
              <a:buNone/>
            </a:pPr>
            <a:r>
              <a:rPr lang="kk-KZ" dirty="0"/>
              <a:t>-</a:t>
            </a:r>
            <a:r>
              <a:rPr lang="ru-KZ" dirty="0" err="1"/>
              <a:t>soft</a:t>
            </a:r>
            <a:r>
              <a:rPr lang="ru-KZ" dirty="0"/>
              <a:t> </a:t>
            </a:r>
            <a:r>
              <a:rPr lang="ru-KZ" dirty="0" err="1"/>
              <a:t>skills</a:t>
            </a:r>
            <a:r>
              <a:rPr lang="ru-KZ" dirty="0"/>
              <a:t> (</a:t>
            </a:r>
            <a:r>
              <a:rPr lang="ru-KZ" dirty="0" err="1"/>
              <a:t>коммуникативтік</a:t>
            </a:r>
            <a:r>
              <a:rPr lang="ru-KZ" dirty="0"/>
              <a:t>, </a:t>
            </a:r>
            <a:r>
              <a:rPr lang="ru-KZ" dirty="0" err="1"/>
              <a:t>сыни</a:t>
            </a:r>
            <a:r>
              <a:rPr lang="ru-KZ" dirty="0"/>
              <a:t> </a:t>
            </a:r>
            <a:r>
              <a:rPr lang="ru-KZ" dirty="0" err="1"/>
              <a:t>ойлау</a:t>
            </a:r>
            <a:r>
              <a:rPr lang="ru-KZ" dirty="0"/>
              <a:t>, этика, </a:t>
            </a:r>
            <a:r>
              <a:rPr lang="ru-KZ" dirty="0" err="1"/>
              <a:t>мәдени</a:t>
            </a:r>
            <a:r>
              <a:rPr lang="ru-KZ" dirty="0"/>
              <a:t> </a:t>
            </a:r>
            <a:r>
              <a:rPr lang="ru-KZ" dirty="0" err="1"/>
              <a:t>толеранттық</a:t>
            </a:r>
            <a:r>
              <a:rPr lang="ru-KZ" dirty="0"/>
              <a:t>) </a:t>
            </a:r>
            <a:r>
              <a:rPr lang="ru-KZ" dirty="0" err="1"/>
              <a:t>қалыптастыру</a:t>
            </a:r>
            <a:r>
              <a:rPr lang="ru-KZ" dirty="0"/>
              <a:t>;</a:t>
            </a:r>
          </a:p>
          <a:p>
            <a:pPr marL="0" indent="0">
              <a:buNone/>
            </a:pPr>
            <a:r>
              <a:rPr lang="kk-KZ" dirty="0"/>
              <a:t>-</a:t>
            </a:r>
            <a:r>
              <a:rPr lang="ru-KZ" dirty="0"/>
              <a:t>-</a:t>
            </a:r>
            <a:r>
              <a:rPr lang="ru-KZ" dirty="0" err="1"/>
              <a:t>мәдени</a:t>
            </a:r>
            <a:r>
              <a:rPr lang="ru-KZ" dirty="0"/>
              <a:t> </a:t>
            </a:r>
            <a:r>
              <a:rPr lang="ru-KZ" dirty="0" err="1"/>
              <a:t>тәрбие</a:t>
            </a:r>
            <a:r>
              <a:rPr lang="ru-KZ" dirty="0"/>
              <a:t> </a:t>
            </a:r>
            <a:r>
              <a:rPr lang="ru-KZ" dirty="0" err="1"/>
              <a:t>тенденциясы</a:t>
            </a:r>
            <a:r>
              <a:rPr lang="ru-KZ" dirty="0"/>
              <a:t>;</a:t>
            </a:r>
          </a:p>
          <a:p>
            <a:pPr marL="0" indent="0">
              <a:buNone/>
            </a:pPr>
            <a:r>
              <a:rPr lang="kk-KZ" dirty="0"/>
              <a:t>-</a:t>
            </a:r>
            <a:r>
              <a:rPr lang="ru-KZ" dirty="0"/>
              <a:t>гуманизация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тұлғалық</a:t>
            </a:r>
            <a:r>
              <a:rPr lang="ru-KZ" dirty="0"/>
              <a:t> </a:t>
            </a:r>
            <a:r>
              <a:rPr lang="ru-KZ" dirty="0" err="1"/>
              <a:t>бағытталған</a:t>
            </a:r>
            <a:r>
              <a:rPr lang="ru-KZ" dirty="0"/>
              <a:t> </a:t>
            </a:r>
            <a:r>
              <a:rPr lang="ru-KZ" dirty="0" err="1"/>
              <a:t>оқыту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/>
              <a:t>Осы </a:t>
            </a:r>
            <a:r>
              <a:rPr lang="ru-KZ" dirty="0" err="1"/>
              <a:t>трендтердің</a:t>
            </a:r>
            <a:r>
              <a:rPr lang="ru-KZ" dirty="0"/>
              <a:t> </a:t>
            </a:r>
            <a:r>
              <a:rPr lang="ru-KZ" dirty="0" err="1"/>
              <a:t>барлығы</a:t>
            </a:r>
            <a:r>
              <a:rPr lang="ru-KZ" dirty="0"/>
              <a:t> </a:t>
            </a:r>
            <a:r>
              <a:rPr lang="ru-KZ" dirty="0" err="1"/>
              <a:t>бағдарлама</a:t>
            </a:r>
            <a:r>
              <a:rPr lang="ru-KZ" dirty="0"/>
              <a:t> </a:t>
            </a:r>
            <a:r>
              <a:rPr lang="ru-KZ" dirty="0" err="1"/>
              <a:t>құрылымында</a:t>
            </a:r>
            <a:r>
              <a:rPr lang="ru-KZ" dirty="0"/>
              <a:t> </a:t>
            </a:r>
            <a:r>
              <a:rPr lang="ru-KZ" dirty="0" err="1"/>
              <a:t>ескерілген</a:t>
            </a:r>
            <a:r>
              <a:rPr lang="ru-KZ" dirty="0"/>
              <a:t>. </a:t>
            </a:r>
            <a:r>
              <a:rPr lang="ru-KZ" dirty="0" err="1"/>
              <a:t>Бағдарлама</a:t>
            </a:r>
            <a:r>
              <a:rPr lang="ru-KZ" dirty="0"/>
              <a:t> </a:t>
            </a:r>
            <a:r>
              <a:rPr lang="ru-KZ" dirty="0" err="1"/>
              <a:t>әлемдік</a:t>
            </a:r>
            <a:r>
              <a:rPr lang="ru-KZ" dirty="0"/>
              <a:t> </a:t>
            </a:r>
            <a:r>
              <a:rPr lang="ru-KZ" dirty="0" err="1"/>
              <a:t>білім</a:t>
            </a:r>
            <a:r>
              <a:rPr lang="ru-KZ" dirty="0"/>
              <a:t> </a:t>
            </a:r>
            <a:r>
              <a:rPr lang="ru-KZ" dirty="0" err="1"/>
              <a:t>кеңістігінің</a:t>
            </a:r>
            <a:r>
              <a:rPr lang="ru-KZ" dirty="0"/>
              <a:t> </a:t>
            </a:r>
            <a:r>
              <a:rPr lang="ru-KZ" dirty="0" err="1"/>
              <a:t>гуманистік</a:t>
            </a:r>
            <a:r>
              <a:rPr lang="ru-KZ" dirty="0"/>
              <a:t> </a:t>
            </a:r>
            <a:r>
              <a:rPr lang="ru-KZ" dirty="0" err="1"/>
              <a:t>қағидаларымен</a:t>
            </a:r>
            <a:r>
              <a:rPr lang="ru-KZ" dirty="0"/>
              <a:t> </a:t>
            </a:r>
            <a:r>
              <a:rPr lang="ru-KZ" dirty="0" err="1"/>
              <a:t>үйлеседі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/>
              <a:t>5. </a:t>
            </a:r>
            <a:r>
              <a:rPr lang="ru-KZ" dirty="0" err="1"/>
              <a:t>Бағдарламаның</a:t>
            </a:r>
            <a:r>
              <a:rPr lang="ru-KZ" dirty="0"/>
              <a:t> </a:t>
            </a:r>
            <a:r>
              <a:rPr lang="ru-KZ" dirty="0" err="1"/>
              <a:t>жаңашылдығы</a:t>
            </a:r>
            <a:endParaRPr lang="ru-KZ" dirty="0"/>
          </a:p>
          <a:p>
            <a:pPr marL="0" indent="0">
              <a:buNone/>
            </a:pPr>
            <a:r>
              <a:rPr lang="kk-KZ" dirty="0"/>
              <a:t>     </a:t>
            </a:r>
            <a:r>
              <a:rPr lang="ru-KZ" dirty="0" err="1"/>
              <a:t>Авторлық</a:t>
            </a:r>
            <a:r>
              <a:rPr lang="ru-KZ" dirty="0"/>
              <a:t> </a:t>
            </a:r>
            <a:r>
              <a:rPr lang="ru-KZ" dirty="0" err="1"/>
              <a:t>бағдарламаның</a:t>
            </a:r>
            <a:r>
              <a:rPr lang="ru-KZ" dirty="0"/>
              <a:t> </a:t>
            </a:r>
            <a:r>
              <a:rPr lang="ru-KZ" dirty="0" err="1"/>
              <a:t>жаңашылдық</a:t>
            </a:r>
            <a:r>
              <a:rPr lang="ru-KZ" dirty="0"/>
              <a:t> </a:t>
            </a:r>
            <a:r>
              <a:rPr lang="ru-KZ" dirty="0" err="1"/>
              <a:t>деңгейі</a:t>
            </a:r>
            <a:r>
              <a:rPr lang="ru-KZ" dirty="0"/>
              <a:t> </a:t>
            </a:r>
            <a:r>
              <a:rPr lang="ru-KZ" dirty="0" err="1"/>
              <a:t>төмендегі</a:t>
            </a:r>
            <a:r>
              <a:rPr lang="ru-KZ" dirty="0"/>
              <a:t> </a:t>
            </a:r>
            <a:r>
              <a:rPr lang="ru-KZ" dirty="0" err="1"/>
              <a:t>бағыттарда</a:t>
            </a:r>
            <a:r>
              <a:rPr lang="ru-KZ" dirty="0"/>
              <a:t> </a:t>
            </a:r>
            <a:r>
              <a:rPr lang="ru-KZ" dirty="0" err="1"/>
              <a:t>айқын</a:t>
            </a:r>
            <a:r>
              <a:rPr lang="ru-KZ" dirty="0"/>
              <a:t> </a:t>
            </a:r>
            <a:r>
              <a:rPr lang="ru-KZ" dirty="0" err="1"/>
              <a:t>көрінеді</a:t>
            </a:r>
            <a:r>
              <a:rPr lang="ru-KZ" dirty="0"/>
              <a:t>: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/>
              <a:t>) </a:t>
            </a: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халқының</a:t>
            </a:r>
            <a:r>
              <a:rPr lang="ru-KZ" dirty="0"/>
              <a:t> </a:t>
            </a:r>
            <a:r>
              <a:rPr lang="ru-KZ" dirty="0" err="1"/>
              <a:t>құндылықтарын</a:t>
            </a:r>
            <a:r>
              <a:rPr lang="ru-KZ" dirty="0"/>
              <a:t> </a:t>
            </a:r>
            <a:r>
              <a:rPr lang="ru-KZ" dirty="0" err="1"/>
              <a:t>жүйелеудің</a:t>
            </a:r>
            <a:r>
              <a:rPr lang="ru-KZ" dirty="0"/>
              <a:t> </a:t>
            </a:r>
            <a:r>
              <a:rPr lang="ru-KZ" dirty="0" err="1"/>
              <a:t>жаңа</a:t>
            </a:r>
            <a:r>
              <a:rPr lang="ru-KZ" dirty="0"/>
              <a:t> форматы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/>
              <a:t>34 </a:t>
            </a:r>
            <a:r>
              <a:rPr lang="ru-KZ" dirty="0" err="1"/>
              <a:t>сағат</a:t>
            </a:r>
            <a:r>
              <a:rPr lang="ru-KZ" dirty="0"/>
              <a:t> </a:t>
            </a:r>
            <a:r>
              <a:rPr lang="ru-KZ" dirty="0" err="1"/>
              <a:t>бірізді</a:t>
            </a:r>
            <a:r>
              <a:rPr lang="ru-KZ" dirty="0"/>
              <a:t>, </a:t>
            </a:r>
            <a:r>
              <a:rPr lang="ru-KZ" dirty="0" err="1"/>
              <a:t>тақырыптық</a:t>
            </a:r>
            <a:r>
              <a:rPr lang="ru-KZ" dirty="0"/>
              <a:t>, </a:t>
            </a:r>
            <a:r>
              <a:rPr lang="ru-KZ" dirty="0" err="1"/>
              <a:t>мәдени-танымдық</a:t>
            </a:r>
            <a:r>
              <a:rPr lang="ru-KZ" dirty="0"/>
              <a:t> </a:t>
            </a:r>
            <a:r>
              <a:rPr lang="ru-KZ" dirty="0" err="1"/>
              <a:t>модульдерге</a:t>
            </a:r>
            <a:r>
              <a:rPr lang="ru-KZ" dirty="0"/>
              <a:t> </a:t>
            </a:r>
            <a:r>
              <a:rPr lang="ru-KZ" dirty="0" err="1"/>
              <a:t>бөлініп</a:t>
            </a:r>
            <a:r>
              <a:rPr lang="ru-KZ" dirty="0"/>
              <a:t>, </a:t>
            </a:r>
            <a:r>
              <a:rPr lang="ru-KZ" dirty="0" err="1"/>
              <a:t>оқушының</a:t>
            </a:r>
            <a:r>
              <a:rPr lang="ru-KZ" dirty="0"/>
              <a:t> </a:t>
            </a:r>
            <a:r>
              <a:rPr lang="ru-KZ" dirty="0" err="1"/>
              <a:t>эмоционалды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зияткерлік</a:t>
            </a:r>
            <a:r>
              <a:rPr lang="ru-KZ" dirty="0"/>
              <a:t> </a:t>
            </a:r>
            <a:r>
              <a:rPr lang="ru-KZ" dirty="0" err="1"/>
              <a:t>қабылдауына</a:t>
            </a:r>
            <a:r>
              <a:rPr lang="ru-KZ" dirty="0"/>
              <a:t> </a:t>
            </a:r>
            <a:r>
              <a:rPr lang="ru-KZ" dirty="0" err="1"/>
              <a:t>бейімделген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 err="1"/>
              <a:t>Орыс</a:t>
            </a:r>
            <a:r>
              <a:rPr lang="ru-KZ" dirty="0"/>
              <a:t> </a:t>
            </a:r>
            <a:r>
              <a:rPr lang="ru-KZ" dirty="0" err="1"/>
              <a:t>тілді</a:t>
            </a:r>
            <a:r>
              <a:rPr lang="ru-KZ" dirty="0"/>
              <a:t> </a:t>
            </a:r>
            <a:r>
              <a:rPr lang="ru-KZ" dirty="0" err="1"/>
              <a:t>аудиторияға</a:t>
            </a:r>
            <a:r>
              <a:rPr lang="ru-KZ" dirty="0"/>
              <a:t> </a:t>
            </a:r>
            <a:r>
              <a:rPr lang="ru-KZ" dirty="0" err="1"/>
              <a:t>лайықталған</a:t>
            </a:r>
            <a:r>
              <a:rPr lang="ru-KZ" dirty="0"/>
              <a:t> </a:t>
            </a:r>
            <a:r>
              <a:rPr lang="ru-KZ" dirty="0" err="1"/>
              <a:t>мазмұн</a:t>
            </a:r>
            <a:endParaRPr lang="ru-KZ" dirty="0"/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46530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F60C028-E059-18EA-CDFF-7536CE6F5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960" y="365760"/>
            <a:ext cx="11038840" cy="649224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kk-KZ" sz="5600" b="1" dirty="0"/>
              <a:t>Әдебиеттер тізімі</a:t>
            </a:r>
            <a:endParaRPr lang="ru-KZ" sz="5600" dirty="0"/>
          </a:p>
          <a:p>
            <a:pPr marL="0" indent="0">
              <a:buNone/>
            </a:pPr>
            <a:r>
              <a:rPr lang="kk-KZ" dirty="0"/>
              <a:t> </a:t>
            </a:r>
            <a:endParaRPr lang="ru-KZ" dirty="0"/>
          </a:p>
          <a:p>
            <a:pPr marL="0" indent="0">
              <a:buNone/>
            </a:pPr>
            <a:r>
              <a:rPr lang="ru-KZ" sz="3300" dirty="0"/>
              <a:t>1. </a:t>
            </a:r>
            <a:r>
              <a:rPr lang="ru-KZ" sz="3300" dirty="0" err="1"/>
              <a:t>Altayev</a:t>
            </a:r>
            <a:r>
              <a:rPr lang="ru-KZ" sz="3300" dirty="0"/>
              <a:t>, </a:t>
            </a:r>
            <a:r>
              <a:rPr lang="ru-KZ" sz="3300" dirty="0" err="1"/>
              <a:t>Zh</a:t>
            </a:r>
            <a:r>
              <a:rPr lang="ru-KZ" sz="3300" dirty="0"/>
              <a:t>., </a:t>
            </a:r>
            <a:r>
              <a:rPr lang="ru-KZ" sz="3300" dirty="0" err="1"/>
              <a:t>Imanbayeva</a:t>
            </a:r>
            <a:r>
              <a:rPr lang="ru-KZ" sz="3300" dirty="0"/>
              <a:t>, </a:t>
            </a:r>
            <a:r>
              <a:rPr lang="ru-KZ" sz="3300" dirty="0" err="1"/>
              <a:t>Zh</a:t>
            </a:r>
            <a:r>
              <a:rPr lang="ru-KZ" sz="3300" dirty="0"/>
              <a:t>. (2021). </a:t>
            </a:r>
            <a:r>
              <a:rPr lang="ru-KZ" sz="3300" dirty="0" err="1"/>
              <a:t>Values</a:t>
            </a:r>
            <a:r>
              <a:rPr lang="ru-KZ" sz="3300" dirty="0"/>
              <a:t> </a:t>
            </a:r>
            <a:r>
              <a:rPr lang="ru-KZ" sz="3300" dirty="0" err="1"/>
              <a:t>of</a:t>
            </a:r>
            <a:r>
              <a:rPr lang="ru-KZ" sz="3300" dirty="0"/>
              <a:t> </a:t>
            </a:r>
            <a:r>
              <a:rPr lang="ru-KZ" sz="3300" dirty="0" err="1"/>
              <a:t>Traditional</a:t>
            </a:r>
            <a:r>
              <a:rPr lang="ru-KZ" sz="3300" dirty="0"/>
              <a:t> </a:t>
            </a:r>
            <a:r>
              <a:rPr lang="ru-KZ" sz="3300" dirty="0" err="1"/>
              <a:t>Kazakh</a:t>
            </a:r>
            <a:r>
              <a:rPr lang="ru-KZ" sz="3300" dirty="0"/>
              <a:t> </a:t>
            </a:r>
            <a:r>
              <a:rPr lang="ru-KZ" sz="3300" dirty="0" err="1"/>
              <a:t>Culture</a:t>
            </a:r>
            <a:r>
              <a:rPr lang="ru-KZ" sz="3300" dirty="0"/>
              <a:t>. Central </a:t>
            </a:r>
            <a:r>
              <a:rPr lang="ru-KZ" sz="3300" dirty="0" err="1"/>
              <a:t>Asian</a:t>
            </a:r>
            <a:r>
              <a:rPr lang="ru-KZ" sz="3300" dirty="0"/>
              <a:t> Journal </a:t>
            </a:r>
            <a:r>
              <a:rPr lang="ru-KZ" sz="3300" dirty="0" err="1"/>
              <a:t>of</a:t>
            </a:r>
            <a:r>
              <a:rPr lang="ru-KZ" sz="3300" dirty="0"/>
              <a:t> Art Studies.</a:t>
            </a:r>
          </a:p>
          <a:p>
            <a:pPr marL="0" indent="0">
              <a:buNone/>
            </a:pPr>
            <a:r>
              <a:rPr lang="ru-KZ" sz="3300" dirty="0"/>
              <a:t>2. </a:t>
            </a:r>
            <a:r>
              <a:rPr lang="ru-KZ" sz="3300" dirty="0" err="1"/>
              <a:t>Kuzembayeva</a:t>
            </a:r>
            <a:r>
              <a:rPr lang="ru-KZ" sz="3300" dirty="0"/>
              <a:t>, G., </a:t>
            </a:r>
            <a:r>
              <a:rPr lang="ru-KZ" sz="3300" dirty="0" err="1"/>
              <a:t>Dmitryuk</a:t>
            </a:r>
            <a:r>
              <a:rPr lang="ru-KZ" sz="3300" dirty="0"/>
              <a:t>, N. (2022). </a:t>
            </a:r>
            <a:r>
              <a:rPr lang="ru-KZ" sz="3300" dirty="0" err="1"/>
              <a:t>Psycholinguistic</a:t>
            </a:r>
            <a:r>
              <a:rPr lang="ru-KZ" sz="3300" dirty="0"/>
              <a:t> Study </a:t>
            </a:r>
            <a:r>
              <a:rPr lang="ru-KZ" sz="3300" dirty="0" err="1"/>
              <a:t>of</a:t>
            </a:r>
            <a:r>
              <a:rPr lang="ru-KZ" sz="3300" dirty="0"/>
              <a:t> </a:t>
            </a:r>
            <a:r>
              <a:rPr lang="ru-KZ" sz="3300" dirty="0" err="1"/>
              <a:t>Values</a:t>
            </a:r>
            <a:r>
              <a:rPr lang="ru-KZ" sz="3300" dirty="0"/>
              <a:t> </a:t>
            </a:r>
            <a:r>
              <a:rPr lang="ru-KZ" sz="3300" dirty="0" err="1"/>
              <a:t>of</a:t>
            </a:r>
            <a:r>
              <a:rPr lang="ru-KZ" sz="3300" dirty="0"/>
              <a:t> </a:t>
            </a:r>
            <a:r>
              <a:rPr lang="ru-KZ" sz="3300" dirty="0" err="1"/>
              <a:t>Kazakh</a:t>
            </a:r>
            <a:r>
              <a:rPr lang="ru-KZ" sz="3300" dirty="0"/>
              <a:t> Language </a:t>
            </a:r>
            <a:r>
              <a:rPr lang="ru-KZ" sz="3300" dirty="0" err="1"/>
              <a:t>and</a:t>
            </a:r>
            <a:r>
              <a:rPr lang="ru-KZ" sz="3300" dirty="0"/>
              <a:t> </a:t>
            </a:r>
            <a:r>
              <a:rPr lang="ru-KZ" sz="3300" dirty="0" err="1"/>
              <a:t>Culture</a:t>
            </a:r>
            <a:r>
              <a:rPr lang="ru-KZ" sz="3300" dirty="0"/>
              <a:t> </a:t>
            </a:r>
            <a:r>
              <a:rPr lang="ru-KZ" sz="3300" dirty="0" err="1"/>
              <a:t>Bearers</a:t>
            </a:r>
            <a:r>
              <a:rPr lang="ru-KZ" sz="3300" dirty="0"/>
              <a:t>. International Conference </a:t>
            </a:r>
            <a:r>
              <a:rPr lang="ru-KZ" sz="3300" dirty="0" err="1"/>
              <a:t>Proceedings</a:t>
            </a:r>
            <a:r>
              <a:rPr lang="ru-KZ" sz="3300" dirty="0"/>
              <a:t>.</a:t>
            </a:r>
          </a:p>
          <a:p>
            <a:pPr marL="0" indent="0">
              <a:buNone/>
            </a:pPr>
            <a:r>
              <a:rPr lang="ru-KZ" sz="3300" dirty="0"/>
              <a:t>3. </a:t>
            </a:r>
            <a:r>
              <a:rPr lang="ru-KZ" sz="3300" dirty="0" err="1"/>
              <a:t>Buribayev</a:t>
            </a:r>
            <a:r>
              <a:rPr lang="ru-KZ" sz="3300" dirty="0"/>
              <a:t>, Y., </a:t>
            </a:r>
            <a:r>
              <a:rPr lang="ru-KZ" sz="3300" dirty="0" err="1"/>
              <a:t>et</a:t>
            </a:r>
            <a:r>
              <a:rPr lang="ru-KZ" sz="3300" dirty="0"/>
              <a:t> </a:t>
            </a:r>
            <a:r>
              <a:rPr lang="ru-KZ" sz="3300" dirty="0" err="1"/>
              <a:t>al</a:t>
            </a:r>
            <a:r>
              <a:rPr lang="ru-KZ" sz="3300" dirty="0"/>
              <a:t>. (2025). </a:t>
            </a:r>
            <a:r>
              <a:rPr lang="ru-KZ" sz="3300" dirty="0" err="1"/>
              <a:t>Between</a:t>
            </a:r>
            <a:r>
              <a:rPr lang="ru-KZ" sz="3300" dirty="0"/>
              <a:t> </a:t>
            </a:r>
            <a:r>
              <a:rPr lang="ru-KZ" sz="3300" dirty="0" err="1"/>
              <a:t>Traditions</a:t>
            </a:r>
            <a:r>
              <a:rPr lang="ru-KZ" sz="3300" dirty="0"/>
              <a:t> </a:t>
            </a:r>
            <a:r>
              <a:rPr lang="ru-KZ" sz="3300" dirty="0" err="1"/>
              <a:t>and</a:t>
            </a:r>
            <a:r>
              <a:rPr lang="ru-KZ" sz="3300" dirty="0"/>
              <a:t> </a:t>
            </a:r>
            <a:r>
              <a:rPr lang="ru-KZ" sz="3300" dirty="0" err="1"/>
              <a:t>Globalization</a:t>
            </a:r>
            <a:r>
              <a:rPr lang="ru-KZ" sz="3300" dirty="0"/>
              <a:t>: Value </a:t>
            </a:r>
            <a:r>
              <a:rPr lang="ru-KZ" sz="3300" dirty="0" err="1"/>
              <a:t>Orientations</a:t>
            </a:r>
            <a:r>
              <a:rPr lang="ru-KZ" sz="3300" dirty="0"/>
              <a:t> </a:t>
            </a:r>
            <a:r>
              <a:rPr lang="ru-KZ" sz="3300" dirty="0" err="1"/>
              <a:t>of</a:t>
            </a:r>
            <a:r>
              <a:rPr lang="ru-KZ" sz="3300" dirty="0"/>
              <a:t> </a:t>
            </a:r>
            <a:r>
              <a:rPr lang="ru-KZ" sz="3300" dirty="0" err="1"/>
              <a:t>Kazakh</a:t>
            </a:r>
            <a:r>
              <a:rPr lang="ru-KZ" sz="3300" dirty="0"/>
              <a:t> </a:t>
            </a:r>
            <a:r>
              <a:rPr lang="ru-KZ" sz="3300" dirty="0" err="1"/>
              <a:t>Youth</a:t>
            </a:r>
            <a:r>
              <a:rPr lang="ru-KZ" sz="3300" dirty="0"/>
              <a:t>. </a:t>
            </a:r>
            <a:r>
              <a:rPr lang="ru-KZ" sz="3300" dirty="0" err="1"/>
              <a:t>Frontiers</a:t>
            </a:r>
            <a:r>
              <a:rPr lang="ru-KZ" sz="3300" dirty="0"/>
              <a:t> </a:t>
            </a:r>
            <a:r>
              <a:rPr lang="ru-KZ" sz="3300" dirty="0" err="1"/>
              <a:t>in</a:t>
            </a:r>
            <a:r>
              <a:rPr lang="ru-KZ" sz="3300" dirty="0"/>
              <a:t> </a:t>
            </a:r>
            <a:r>
              <a:rPr lang="ru-KZ" sz="3300" dirty="0" err="1"/>
              <a:t>Sociology</a:t>
            </a:r>
            <a:r>
              <a:rPr lang="ru-KZ" sz="3300" dirty="0"/>
              <a:t>.</a:t>
            </a:r>
          </a:p>
          <a:p>
            <a:pPr marL="0" indent="0">
              <a:buNone/>
            </a:pPr>
            <a:r>
              <a:rPr lang="kk-KZ" sz="3300" dirty="0"/>
              <a:t>4. Курманғали, Ф.Т., Мамайева, Г.Б., Кереева, Н.Ж. (2025). Қазақ халқы дәстүрлеріндегі ұлттық код мәселелері.</a:t>
            </a:r>
            <a:endParaRPr lang="ru-KZ" sz="3300" dirty="0"/>
          </a:p>
          <a:p>
            <a:pPr marL="0" indent="0">
              <a:buNone/>
            </a:pPr>
            <a:r>
              <a:rPr lang="kk-KZ" sz="3300" dirty="0"/>
              <a:t>5. Күзембаева, Г. (2024). Этнопсихолингвистикалық зерттеу: отбасы және туыстық құндылықтар.</a:t>
            </a:r>
            <a:endParaRPr lang="ru-KZ" sz="3300" dirty="0"/>
          </a:p>
          <a:p>
            <a:pPr marL="0" indent="0">
              <a:buNone/>
            </a:pPr>
            <a:r>
              <a:rPr lang="kk-KZ" sz="3300" dirty="0"/>
              <a:t>6. Жетпысбаев, С. (2023). Қазақ халқының салт-дәстүрлерінің қоғамдағы орны.</a:t>
            </a:r>
            <a:endParaRPr lang="ru-KZ" sz="3300" dirty="0"/>
          </a:p>
          <a:p>
            <a:pPr marL="0" indent="0">
              <a:buNone/>
            </a:pPr>
            <a:r>
              <a:rPr lang="kk-KZ" sz="3300" dirty="0"/>
              <a:t>7. Оңғаров, Е. (2022). Қазақ мәдениеті және ислам құндылықтары.</a:t>
            </a:r>
            <a:endParaRPr lang="ru-KZ" sz="3300" dirty="0"/>
          </a:p>
          <a:p>
            <a:pPr marL="0" indent="0">
              <a:buNone/>
            </a:pPr>
            <a:r>
              <a:rPr lang="kk-KZ" sz="3300" dirty="0"/>
              <a:t>8. «Қазақ халқының салт-дәстүрлері» (жинақ). (2021).</a:t>
            </a:r>
            <a:endParaRPr lang="ru-KZ" sz="3300" dirty="0"/>
          </a:p>
          <a:p>
            <a:pPr marL="0" indent="0">
              <a:buNone/>
            </a:pPr>
            <a:r>
              <a:rPr lang="kk-KZ" sz="3300" dirty="0"/>
              <a:t>9. Төлеубаев, Ә. (2023). Қасиетті жерлер географиясы: Қазақтың жер-су атаулары.</a:t>
            </a:r>
            <a:endParaRPr lang="ru-KZ" sz="3300" dirty="0"/>
          </a:p>
          <a:p>
            <a:pPr marL="0" indent="0">
              <a:buNone/>
            </a:pPr>
            <a:r>
              <a:rPr lang="kk-KZ" sz="3300" dirty="0"/>
              <a:t>10. Садықова, А. (2022). Қазақ отбасындағы тәрбие моделі: дәстүр және қазіргілік.</a:t>
            </a:r>
            <a:endParaRPr lang="ru-KZ" sz="3300" dirty="0"/>
          </a:p>
          <a:p>
            <a:pPr marL="0" indent="0">
              <a:buNone/>
            </a:pPr>
            <a:r>
              <a:rPr lang="kk-KZ" sz="3300" dirty="0"/>
              <a:t>11. Әубәкірова, Н. (2024). Қазақтың ұлттық киім үлгілері: эстетика және этнография.</a:t>
            </a:r>
            <a:endParaRPr lang="ru-KZ" sz="3300" dirty="0"/>
          </a:p>
          <a:p>
            <a:pPr marL="0" indent="0">
              <a:buNone/>
            </a:pPr>
            <a:r>
              <a:rPr lang="kk-KZ" sz="3300" dirty="0"/>
              <a:t>12. Сапаралы, Б. (2023). Қазақтың қонақжайлық мәдениеті.</a:t>
            </a:r>
            <a:endParaRPr lang="ru-KZ" sz="3300" dirty="0"/>
          </a:p>
          <a:p>
            <a:pPr marL="0" indent="0">
              <a:buNone/>
            </a:pPr>
            <a:r>
              <a:rPr lang="kk-KZ" sz="3300" dirty="0"/>
              <a:t>13. Аманжолова, Ш. (2021). Қазақ музыкасы: күй, терме және жыр дәстүрі.</a:t>
            </a:r>
            <a:endParaRPr lang="ru-KZ" sz="3300" dirty="0"/>
          </a:p>
          <a:p>
            <a:pPr marL="0" indent="0">
              <a:buNone/>
            </a:pPr>
            <a:r>
              <a:rPr lang="kk-KZ" sz="3300" dirty="0"/>
              <a:t>14. «Халық ауыз әдебиеті: жаңаша зерделеу» (жинақ). (2022).</a:t>
            </a:r>
            <a:endParaRPr lang="ru-KZ" sz="3300" dirty="0"/>
          </a:p>
          <a:p>
            <a:pPr marL="0" indent="0">
              <a:buNone/>
            </a:pPr>
            <a:r>
              <a:rPr lang="kk-KZ" sz="3300" dirty="0"/>
              <a:t>15. Нұрғали, Д. (2024). Жаһандану жағдайындағы ұлттық болмыс.</a:t>
            </a:r>
            <a:endParaRPr lang="ru-KZ" sz="3300" dirty="0"/>
          </a:p>
          <a:p>
            <a:pPr marL="0" indent="0">
              <a:buNone/>
            </a:pPr>
            <a:r>
              <a:rPr lang="kk-KZ" dirty="0"/>
              <a:t> </a:t>
            </a:r>
            <a:endParaRPr lang="ru-KZ" dirty="0"/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4622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CC7401-D3B2-075D-3AD9-987FA5084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0" y="189864"/>
            <a:ext cx="11643360" cy="66681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KZ" b="1" dirty="0"/>
              <a:t>1. </a:t>
            </a:r>
            <a:r>
              <a:rPr lang="ru-KZ" b="1" dirty="0" err="1"/>
              <a:t>Бағдарламаның</a:t>
            </a:r>
            <a:r>
              <a:rPr lang="ru-KZ" b="1" dirty="0"/>
              <a:t> </a:t>
            </a:r>
            <a:r>
              <a:rPr lang="ru-KZ" b="1" dirty="0" err="1"/>
              <a:t>мақсаты</a:t>
            </a:r>
            <a:endParaRPr lang="ru-KZ" dirty="0"/>
          </a:p>
          <a:p>
            <a:pPr marL="0" indent="0">
              <a:buNone/>
            </a:pPr>
            <a:r>
              <a:rPr lang="kk-KZ" dirty="0"/>
              <a:t>  </a:t>
            </a:r>
            <a:r>
              <a:rPr lang="ru-KZ" dirty="0" err="1"/>
              <a:t>Орыс</a:t>
            </a:r>
            <a:r>
              <a:rPr lang="ru-KZ" dirty="0"/>
              <a:t> </a:t>
            </a:r>
            <a:r>
              <a:rPr lang="ru-KZ" dirty="0" err="1"/>
              <a:t>тілінде</a:t>
            </a:r>
            <a:r>
              <a:rPr lang="ru-KZ" dirty="0"/>
              <a:t> </a:t>
            </a:r>
            <a:r>
              <a:rPr lang="ru-KZ" dirty="0" err="1"/>
              <a:t>білім</a:t>
            </a:r>
            <a:r>
              <a:rPr lang="ru-KZ" dirty="0"/>
              <a:t> </a:t>
            </a:r>
            <a:r>
              <a:rPr lang="ru-KZ" dirty="0" err="1"/>
              <a:t>алатын</a:t>
            </a:r>
            <a:r>
              <a:rPr lang="ru-KZ" dirty="0"/>
              <a:t> 11-сынып </a:t>
            </a:r>
            <a:r>
              <a:rPr lang="ru-KZ" dirty="0" err="1"/>
              <a:t>оқушыларына</a:t>
            </a:r>
            <a:r>
              <a:rPr lang="ru-KZ" dirty="0"/>
              <a:t> </a:t>
            </a: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халқының</a:t>
            </a:r>
            <a:r>
              <a:rPr lang="ru-KZ" dirty="0"/>
              <a:t> </a:t>
            </a:r>
            <a:r>
              <a:rPr lang="ru-KZ" dirty="0" err="1"/>
              <a:t>рухани-мәдени</a:t>
            </a:r>
            <a:r>
              <a:rPr lang="ru-KZ" dirty="0"/>
              <a:t> </a:t>
            </a:r>
            <a:r>
              <a:rPr lang="ru-KZ" dirty="0" err="1"/>
              <a:t>мұрасы</a:t>
            </a:r>
            <a:r>
              <a:rPr lang="ru-KZ" dirty="0"/>
              <a:t>,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құндылықтар</a:t>
            </a:r>
            <a:r>
              <a:rPr lang="ru-KZ" dirty="0"/>
              <a:t> </a:t>
            </a:r>
            <a:r>
              <a:rPr lang="ru-KZ" dirty="0" err="1"/>
              <a:t>жүйесі</a:t>
            </a:r>
            <a:r>
              <a:rPr lang="ru-KZ" dirty="0"/>
              <a:t>, </a:t>
            </a:r>
            <a:r>
              <a:rPr lang="ru-KZ" dirty="0" err="1"/>
              <a:t>тарихи</a:t>
            </a:r>
            <a:r>
              <a:rPr lang="ru-KZ" dirty="0"/>
              <a:t> </a:t>
            </a:r>
            <a:r>
              <a:rPr lang="ru-KZ" dirty="0" err="1"/>
              <a:t>жады</a:t>
            </a:r>
            <a:r>
              <a:rPr lang="ru-KZ" dirty="0"/>
              <a:t>, </a:t>
            </a:r>
            <a:r>
              <a:rPr lang="ru-KZ" dirty="0" err="1"/>
              <a:t>салт-дәстүрі</a:t>
            </a:r>
            <a:r>
              <a:rPr lang="ru-KZ" dirty="0"/>
              <a:t> мен </a:t>
            </a:r>
            <a:r>
              <a:rPr lang="ru-KZ" dirty="0" err="1"/>
              <a:t>дүниетанымы</a:t>
            </a:r>
            <a:r>
              <a:rPr lang="ru-KZ" dirty="0"/>
              <a:t> </a:t>
            </a:r>
            <a:r>
              <a:rPr lang="ru-KZ" dirty="0" err="1"/>
              <a:t>туралы</a:t>
            </a:r>
            <a:r>
              <a:rPr lang="ru-KZ" dirty="0"/>
              <a:t> </a:t>
            </a:r>
            <a:r>
              <a:rPr lang="ru-KZ" dirty="0" err="1"/>
              <a:t>кешенді</a:t>
            </a:r>
            <a:r>
              <a:rPr lang="ru-KZ" dirty="0"/>
              <a:t>, </a:t>
            </a:r>
            <a:r>
              <a:rPr lang="ru-KZ" dirty="0" err="1"/>
              <a:t>қолжетімді</a:t>
            </a:r>
            <a:r>
              <a:rPr lang="ru-KZ" dirty="0"/>
              <a:t> </a:t>
            </a:r>
            <a:r>
              <a:rPr lang="ru-KZ" dirty="0" err="1"/>
              <a:t>әрі</a:t>
            </a:r>
            <a:r>
              <a:rPr lang="ru-KZ" dirty="0"/>
              <a:t> </a:t>
            </a:r>
            <a:r>
              <a:rPr lang="ru-KZ" dirty="0" err="1"/>
              <a:t>жүйелі</a:t>
            </a:r>
            <a:r>
              <a:rPr lang="ru-KZ" dirty="0"/>
              <a:t> </a:t>
            </a:r>
            <a:r>
              <a:rPr lang="ru-KZ" dirty="0" err="1"/>
              <a:t>білім</a:t>
            </a:r>
            <a:r>
              <a:rPr lang="ru-KZ" dirty="0"/>
              <a:t> беру; </a:t>
            </a:r>
            <a:r>
              <a:rPr lang="ru-KZ" dirty="0" err="1"/>
              <a:t>мемлекеттік</a:t>
            </a:r>
            <a:r>
              <a:rPr lang="ru-KZ" dirty="0"/>
              <a:t> </a:t>
            </a:r>
            <a:r>
              <a:rPr lang="ru-KZ" dirty="0" err="1"/>
              <a:t>тіл</a:t>
            </a:r>
            <a:r>
              <a:rPr lang="ru-KZ" dirty="0"/>
              <a:t> </a:t>
            </a:r>
            <a:r>
              <a:rPr lang="ru-KZ" dirty="0" err="1"/>
              <a:t>арқылы</a:t>
            </a:r>
            <a:r>
              <a:rPr lang="ru-KZ" dirty="0"/>
              <a:t> </a:t>
            </a:r>
            <a:r>
              <a:rPr lang="ru-KZ" dirty="0" err="1"/>
              <a:t>ұлттық-мәдени</a:t>
            </a:r>
            <a:r>
              <a:rPr lang="ru-KZ" dirty="0"/>
              <a:t> </a:t>
            </a:r>
            <a:r>
              <a:rPr lang="ru-KZ" dirty="0" err="1"/>
              <a:t>идентификацияны</a:t>
            </a:r>
            <a:r>
              <a:rPr lang="ru-KZ" dirty="0"/>
              <a:t> </a:t>
            </a:r>
            <a:r>
              <a:rPr lang="ru-KZ" dirty="0" err="1"/>
              <a:t>қалыптастыру</a:t>
            </a:r>
            <a:r>
              <a:rPr lang="ru-KZ" dirty="0"/>
              <a:t>; </a:t>
            </a:r>
            <a:r>
              <a:rPr lang="ru-KZ" dirty="0" err="1"/>
              <a:t>оқушылардың</a:t>
            </a:r>
            <a:r>
              <a:rPr lang="ru-KZ" dirty="0"/>
              <a:t> </a:t>
            </a:r>
            <a:r>
              <a:rPr lang="ru-KZ" dirty="0" err="1"/>
              <a:t>тілдік</a:t>
            </a:r>
            <a:r>
              <a:rPr lang="ru-KZ" dirty="0"/>
              <a:t>, </a:t>
            </a:r>
            <a:r>
              <a:rPr lang="ru-KZ" dirty="0" err="1"/>
              <a:t>рухани</a:t>
            </a:r>
            <a:r>
              <a:rPr lang="ru-KZ" dirty="0"/>
              <a:t>, </a:t>
            </a:r>
            <a:r>
              <a:rPr lang="ru-KZ" dirty="0" err="1"/>
              <a:t>адамгершілік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азаматтық</a:t>
            </a:r>
            <a:r>
              <a:rPr lang="ru-KZ" dirty="0"/>
              <a:t> </a:t>
            </a:r>
            <a:r>
              <a:rPr lang="ru-KZ" dirty="0" err="1"/>
              <a:t>құзыреттіліктерін</a:t>
            </a:r>
            <a:r>
              <a:rPr lang="ru-KZ" dirty="0"/>
              <a:t> </a:t>
            </a:r>
            <a:r>
              <a:rPr lang="ru-KZ" dirty="0" err="1"/>
              <a:t>дамыту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b="1" dirty="0"/>
              <a:t>2. </a:t>
            </a:r>
            <a:r>
              <a:rPr lang="ru-KZ" b="1" dirty="0" err="1"/>
              <a:t>Бағдарламаның</a:t>
            </a:r>
            <a:r>
              <a:rPr lang="ru-KZ" b="1" dirty="0"/>
              <a:t> </a:t>
            </a:r>
            <a:r>
              <a:rPr lang="ru-KZ" b="1" dirty="0" err="1"/>
              <a:t>міндеттері</a:t>
            </a:r>
            <a:endParaRPr lang="ru-KZ" dirty="0"/>
          </a:p>
          <a:p>
            <a:pPr marL="0" indent="0">
              <a:buNone/>
            </a:pPr>
            <a:r>
              <a:rPr lang="ru-KZ" dirty="0" err="1"/>
              <a:t>Бағдарламаның</a:t>
            </a:r>
            <a:r>
              <a:rPr lang="ru-KZ" dirty="0"/>
              <a:t> </a:t>
            </a:r>
            <a:r>
              <a:rPr lang="ru-KZ" dirty="0" err="1"/>
              <a:t>мақсатына</a:t>
            </a:r>
            <a:r>
              <a:rPr lang="ru-KZ" dirty="0"/>
              <a:t> сай </a:t>
            </a:r>
            <a:r>
              <a:rPr lang="ru-KZ" dirty="0" err="1"/>
              <a:t>төмендегі</a:t>
            </a:r>
            <a:r>
              <a:rPr lang="ru-KZ" dirty="0"/>
              <a:t> </a:t>
            </a:r>
            <a:r>
              <a:rPr lang="ru-KZ" dirty="0" err="1"/>
              <a:t>негізгі</a:t>
            </a:r>
            <a:r>
              <a:rPr lang="ru-KZ" dirty="0"/>
              <a:t> </a:t>
            </a:r>
            <a:r>
              <a:rPr lang="ru-KZ" dirty="0" err="1"/>
              <a:t>міндеттер</a:t>
            </a:r>
            <a:r>
              <a:rPr lang="ru-KZ" dirty="0"/>
              <a:t> </a:t>
            </a:r>
            <a:r>
              <a:rPr lang="ru-KZ" dirty="0" err="1"/>
              <a:t>айқындалады</a:t>
            </a:r>
            <a:r>
              <a:rPr lang="ru-KZ" dirty="0"/>
              <a:t>:</a:t>
            </a:r>
          </a:p>
          <a:p>
            <a:pPr marL="0" indent="0">
              <a:buNone/>
            </a:pPr>
            <a:r>
              <a:rPr lang="ru-KZ" i="1" dirty="0"/>
              <a:t>2.1. </a:t>
            </a:r>
            <a:r>
              <a:rPr lang="ru-KZ" i="1" dirty="0" err="1"/>
              <a:t>Білімдік</a:t>
            </a:r>
            <a:r>
              <a:rPr lang="ru-KZ" i="1" dirty="0"/>
              <a:t> </a:t>
            </a:r>
            <a:r>
              <a:rPr lang="ru-KZ" i="1" dirty="0" err="1"/>
              <a:t>міндеттер</a:t>
            </a:r>
            <a:endParaRPr lang="ru-KZ" dirty="0"/>
          </a:p>
          <a:p>
            <a:pPr marL="0" lvl="0" indent="0">
              <a:buNone/>
            </a:pP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халқының</a:t>
            </a:r>
            <a:r>
              <a:rPr lang="ru-KZ" dirty="0"/>
              <a:t> </a:t>
            </a:r>
            <a:r>
              <a:rPr lang="ru-KZ" dirty="0" err="1"/>
              <a:t>құндылықтар</a:t>
            </a:r>
            <a:r>
              <a:rPr lang="ru-KZ" dirty="0"/>
              <a:t> </a:t>
            </a:r>
            <a:r>
              <a:rPr lang="ru-KZ" dirty="0" err="1"/>
              <a:t>жүйесі</a:t>
            </a:r>
            <a:r>
              <a:rPr lang="ru-KZ" dirty="0"/>
              <a:t>, </a:t>
            </a:r>
            <a:r>
              <a:rPr lang="ru-KZ" dirty="0" err="1"/>
              <a:t>дүниетанымы</a:t>
            </a:r>
            <a:r>
              <a:rPr lang="ru-KZ" dirty="0"/>
              <a:t>, </a:t>
            </a:r>
            <a:r>
              <a:rPr lang="ru-KZ" dirty="0" err="1"/>
              <a:t>рухани-мәдени</a:t>
            </a:r>
            <a:r>
              <a:rPr lang="ru-KZ" dirty="0"/>
              <a:t> </a:t>
            </a:r>
            <a:r>
              <a:rPr lang="ru-KZ" dirty="0" err="1"/>
              <a:t>мұралары</a:t>
            </a:r>
            <a:r>
              <a:rPr lang="ru-KZ" dirty="0"/>
              <a:t> </a:t>
            </a:r>
            <a:r>
              <a:rPr lang="ru-KZ" dirty="0" err="1"/>
              <a:t>жөнінде</a:t>
            </a:r>
            <a:r>
              <a:rPr lang="ru-KZ" dirty="0"/>
              <a:t> </a:t>
            </a:r>
            <a:r>
              <a:rPr lang="ru-KZ" dirty="0" err="1"/>
              <a:t>жүйелі</a:t>
            </a:r>
            <a:r>
              <a:rPr lang="ru-KZ" dirty="0"/>
              <a:t> </a:t>
            </a:r>
            <a:r>
              <a:rPr lang="ru-KZ" dirty="0" err="1"/>
              <a:t>теориялық</a:t>
            </a:r>
            <a:r>
              <a:rPr lang="ru-KZ" dirty="0"/>
              <a:t> </a:t>
            </a:r>
            <a:r>
              <a:rPr lang="ru-KZ" dirty="0" err="1"/>
              <a:t>білім</a:t>
            </a:r>
            <a:r>
              <a:rPr lang="ru-KZ" dirty="0"/>
              <a:t> </a:t>
            </a:r>
            <a:r>
              <a:rPr lang="ru-KZ" dirty="0" err="1"/>
              <a:t>қалыптастыру</a:t>
            </a:r>
            <a:r>
              <a:rPr lang="ru-KZ" dirty="0"/>
              <a:t>.</a:t>
            </a:r>
          </a:p>
          <a:p>
            <a:pPr marL="0" lvl="0" indent="0">
              <a:buNone/>
            </a:pP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тарих</a:t>
            </a:r>
            <a:r>
              <a:rPr lang="ru-KZ" dirty="0"/>
              <a:t>, этнография, </a:t>
            </a:r>
            <a:r>
              <a:rPr lang="ru-KZ" dirty="0" err="1"/>
              <a:t>әдебиет</a:t>
            </a:r>
            <a:r>
              <a:rPr lang="ru-KZ" dirty="0"/>
              <a:t>, </a:t>
            </a:r>
            <a:r>
              <a:rPr lang="ru-KZ" dirty="0" err="1"/>
              <a:t>өнер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тіл</a:t>
            </a:r>
            <a:r>
              <a:rPr lang="ru-KZ" dirty="0"/>
              <a:t> </a:t>
            </a:r>
            <a:r>
              <a:rPr lang="ru-KZ" dirty="0" err="1"/>
              <a:t>салаларындағы</a:t>
            </a:r>
            <a:r>
              <a:rPr lang="ru-KZ" dirty="0"/>
              <a:t> </a:t>
            </a:r>
            <a:r>
              <a:rPr lang="ru-KZ" dirty="0" err="1"/>
              <a:t>негізгі</a:t>
            </a:r>
            <a:r>
              <a:rPr lang="ru-KZ" dirty="0"/>
              <a:t> </a:t>
            </a:r>
            <a:r>
              <a:rPr lang="ru-KZ" dirty="0" err="1"/>
              <a:t>деректерді</a:t>
            </a:r>
            <a:r>
              <a:rPr lang="ru-KZ" dirty="0"/>
              <a:t> </a:t>
            </a:r>
            <a:r>
              <a:rPr lang="ru-KZ" dirty="0" err="1"/>
              <a:t>оқушының</a:t>
            </a:r>
            <a:r>
              <a:rPr lang="ru-KZ" dirty="0"/>
              <a:t> </a:t>
            </a:r>
            <a:r>
              <a:rPr lang="ru-KZ" dirty="0" err="1"/>
              <a:t>жас</a:t>
            </a:r>
            <a:r>
              <a:rPr lang="ru-KZ" dirty="0"/>
              <a:t> </a:t>
            </a:r>
            <a:r>
              <a:rPr lang="ru-KZ" dirty="0" err="1"/>
              <a:t>ерекшелігіне</a:t>
            </a:r>
            <a:r>
              <a:rPr lang="ru-KZ" dirty="0"/>
              <a:t> сай </a:t>
            </a:r>
            <a:r>
              <a:rPr lang="ru-KZ" dirty="0" err="1"/>
              <a:t>түсіндіру</a:t>
            </a:r>
            <a:r>
              <a:rPr lang="ru-KZ" dirty="0"/>
              <a:t>.</a:t>
            </a:r>
          </a:p>
          <a:p>
            <a:pPr marL="0" lvl="0" indent="0">
              <a:buNone/>
            </a:pP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тілін</a:t>
            </a:r>
            <a:r>
              <a:rPr lang="ru-KZ" dirty="0"/>
              <a:t> </a:t>
            </a:r>
            <a:r>
              <a:rPr lang="ru-KZ" dirty="0" err="1"/>
              <a:t>мәдениетаралық</a:t>
            </a:r>
            <a:r>
              <a:rPr lang="ru-KZ" dirty="0"/>
              <a:t> коммуникация </a:t>
            </a:r>
            <a:r>
              <a:rPr lang="ru-KZ" dirty="0" err="1"/>
              <a:t>құралы</a:t>
            </a:r>
            <a:r>
              <a:rPr lang="ru-KZ" dirty="0"/>
              <a:t> </a:t>
            </a:r>
            <a:r>
              <a:rPr lang="ru-KZ" dirty="0" err="1"/>
              <a:t>ретінде</a:t>
            </a:r>
            <a:r>
              <a:rPr lang="ru-KZ" dirty="0"/>
              <a:t> </a:t>
            </a:r>
            <a:r>
              <a:rPr lang="ru-KZ" dirty="0" err="1"/>
              <a:t>қолдану</a:t>
            </a:r>
            <a:r>
              <a:rPr lang="ru-KZ" dirty="0"/>
              <a:t> </a:t>
            </a:r>
            <a:r>
              <a:rPr lang="ru-KZ" dirty="0" err="1"/>
              <a:t>дағдыларын</a:t>
            </a:r>
            <a:r>
              <a:rPr lang="ru-KZ" dirty="0"/>
              <a:t> </a:t>
            </a:r>
            <a:r>
              <a:rPr lang="ru-KZ" dirty="0" err="1"/>
              <a:t>нығайту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i="1" dirty="0"/>
              <a:t>2.2. </a:t>
            </a:r>
            <a:r>
              <a:rPr lang="ru-KZ" i="1" dirty="0" err="1"/>
              <a:t>Тәрбиелік</a:t>
            </a:r>
            <a:r>
              <a:rPr lang="ru-KZ" i="1" dirty="0"/>
              <a:t> </a:t>
            </a:r>
            <a:r>
              <a:rPr lang="ru-KZ" i="1" dirty="0" err="1"/>
              <a:t>міндеттер</a:t>
            </a:r>
            <a:endParaRPr lang="ru-KZ" dirty="0"/>
          </a:p>
          <a:p>
            <a:pPr marL="0" lvl="0" indent="0">
              <a:buNone/>
            </a:pPr>
            <a:r>
              <a:rPr lang="ru-KZ" dirty="0"/>
              <a:t>Патриотизм, </a:t>
            </a:r>
            <a:r>
              <a:rPr lang="ru-KZ" dirty="0" err="1"/>
              <a:t>елжандылық</a:t>
            </a:r>
            <a:r>
              <a:rPr lang="ru-KZ" dirty="0"/>
              <a:t>, </a:t>
            </a:r>
            <a:r>
              <a:rPr lang="ru-KZ" dirty="0" err="1"/>
              <a:t>отансүйгіштік</a:t>
            </a:r>
            <a:r>
              <a:rPr lang="ru-KZ" dirty="0"/>
              <a:t> </a:t>
            </a:r>
            <a:r>
              <a:rPr lang="ru-KZ" dirty="0" err="1"/>
              <a:t>сезімдерін</a:t>
            </a:r>
            <a:r>
              <a:rPr lang="ru-KZ" dirty="0"/>
              <a:t> </a:t>
            </a:r>
            <a:r>
              <a:rPr lang="ru-KZ" dirty="0" err="1"/>
              <a:t>тәрбиелеу</a:t>
            </a:r>
            <a:r>
              <a:rPr lang="ru-KZ" dirty="0"/>
              <a:t>.</a:t>
            </a:r>
          </a:p>
          <a:p>
            <a:pPr marL="0" lvl="0" indent="0">
              <a:buNone/>
            </a:pP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халқының</a:t>
            </a:r>
            <a:r>
              <a:rPr lang="ru-KZ" dirty="0"/>
              <a:t> </a:t>
            </a:r>
            <a:r>
              <a:rPr lang="ru-KZ" dirty="0" err="1"/>
              <a:t>салт-дәстүрі</a:t>
            </a:r>
            <a:r>
              <a:rPr lang="ru-KZ" dirty="0"/>
              <a:t>, </a:t>
            </a:r>
            <a:r>
              <a:rPr lang="ru-KZ" dirty="0" err="1"/>
              <a:t>әдет-ғұрпы</a:t>
            </a:r>
            <a:r>
              <a:rPr lang="ru-KZ" dirty="0"/>
              <a:t>, </a:t>
            </a:r>
            <a:r>
              <a:rPr lang="ru-KZ" dirty="0" err="1"/>
              <a:t>этикалық</a:t>
            </a:r>
            <a:r>
              <a:rPr lang="ru-KZ" dirty="0"/>
              <a:t> </a:t>
            </a:r>
            <a:r>
              <a:rPr lang="ru-KZ" dirty="0" err="1"/>
              <a:t>қағидалары</a:t>
            </a:r>
            <a:r>
              <a:rPr lang="ru-KZ" dirty="0"/>
              <a:t> </a:t>
            </a:r>
            <a:r>
              <a:rPr lang="ru-KZ" dirty="0" err="1"/>
              <a:t>арқылы</a:t>
            </a:r>
            <a:r>
              <a:rPr lang="ru-KZ" dirty="0"/>
              <a:t> </a:t>
            </a:r>
            <a:r>
              <a:rPr lang="ru-KZ" dirty="0" err="1"/>
              <a:t>оқушының</a:t>
            </a:r>
            <a:r>
              <a:rPr lang="ru-KZ" dirty="0"/>
              <a:t> </a:t>
            </a:r>
            <a:r>
              <a:rPr lang="ru-KZ" dirty="0" err="1"/>
              <a:t>адамгершілік</a:t>
            </a:r>
            <a:r>
              <a:rPr lang="ru-KZ" dirty="0"/>
              <a:t> </a:t>
            </a:r>
            <a:r>
              <a:rPr lang="ru-KZ" dirty="0" err="1"/>
              <a:t>қасиеттерін</a:t>
            </a:r>
            <a:r>
              <a:rPr lang="ru-KZ" dirty="0"/>
              <a:t> </a:t>
            </a:r>
            <a:r>
              <a:rPr lang="ru-KZ" dirty="0" err="1"/>
              <a:t>дамыту</a:t>
            </a:r>
            <a:r>
              <a:rPr lang="ru-KZ" dirty="0"/>
              <a:t>.</a:t>
            </a:r>
          </a:p>
          <a:p>
            <a:pPr marL="0" lvl="0" indent="0">
              <a:buNone/>
            </a:pPr>
            <a:r>
              <a:rPr lang="ru-KZ" dirty="0" err="1"/>
              <a:t>Отбасылық</a:t>
            </a:r>
            <a:r>
              <a:rPr lang="ru-KZ" dirty="0"/>
              <a:t>, </a:t>
            </a:r>
            <a:r>
              <a:rPr lang="ru-KZ" dirty="0" err="1"/>
              <a:t>туыстық</a:t>
            </a:r>
            <a:r>
              <a:rPr lang="ru-KZ" dirty="0"/>
              <a:t>, </a:t>
            </a:r>
            <a:r>
              <a:rPr lang="ru-KZ" dirty="0" err="1"/>
              <a:t>қоғамдық</a:t>
            </a:r>
            <a:r>
              <a:rPr lang="ru-KZ" dirty="0"/>
              <a:t> </a:t>
            </a:r>
            <a:r>
              <a:rPr lang="ru-KZ" dirty="0" err="1"/>
              <a:t>қарым-қатынастағы</a:t>
            </a:r>
            <a:r>
              <a:rPr lang="ru-KZ" dirty="0"/>
              <a:t>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этиканы</a:t>
            </a:r>
            <a:r>
              <a:rPr lang="ru-KZ" dirty="0"/>
              <a:t> </a:t>
            </a:r>
            <a:r>
              <a:rPr lang="ru-KZ" dirty="0" err="1"/>
              <a:t>меңгерту</a:t>
            </a:r>
            <a:r>
              <a:rPr lang="ru-KZ" dirty="0"/>
              <a:t>.</a:t>
            </a:r>
          </a:p>
          <a:p>
            <a:pPr marL="0" lvl="0" indent="0">
              <a:buNone/>
            </a:pPr>
            <a:r>
              <a:rPr lang="ru-KZ" dirty="0"/>
              <a:t>Рухани-</a:t>
            </a:r>
            <a:r>
              <a:rPr lang="ru-KZ" dirty="0" err="1"/>
              <a:t>адамгершілік</a:t>
            </a:r>
            <a:r>
              <a:rPr lang="ru-KZ" dirty="0"/>
              <a:t> </a:t>
            </a:r>
            <a:r>
              <a:rPr lang="ru-KZ" dirty="0" err="1"/>
              <a:t>тәрбие</a:t>
            </a:r>
            <a:r>
              <a:rPr lang="ru-KZ" dirty="0"/>
              <a:t> </a:t>
            </a:r>
            <a:r>
              <a:rPr lang="ru-KZ" dirty="0" err="1"/>
              <a:t>негіздерін</a:t>
            </a:r>
            <a:r>
              <a:rPr lang="ru-KZ" dirty="0"/>
              <a:t>, </a:t>
            </a:r>
            <a:r>
              <a:rPr lang="ru-KZ" dirty="0" err="1"/>
              <a:t>толеранттық</a:t>
            </a:r>
            <a:r>
              <a:rPr lang="ru-KZ" dirty="0"/>
              <a:t>, </a:t>
            </a:r>
            <a:r>
              <a:rPr lang="ru-KZ" dirty="0" err="1"/>
              <a:t>қайырымдылық</a:t>
            </a:r>
            <a:r>
              <a:rPr lang="ru-KZ" dirty="0"/>
              <a:t>, </a:t>
            </a:r>
            <a:r>
              <a:rPr lang="ru-KZ" dirty="0" err="1"/>
              <a:t>мейірім</a:t>
            </a:r>
            <a:r>
              <a:rPr lang="ru-KZ" dirty="0"/>
              <a:t>, </a:t>
            </a:r>
            <a:r>
              <a:rPr lang="ru-KZ" dirty="0" err="1"/>
              <a:t>үлкенді</a:t>
            </a:r>
            <a:r>
              <a:rPr lang="ru-KZ" dirty="0"/>
              <a:t> </a:t>
            </a:r>
            <a:r>
              <a:rPr lang="ru-KZ" dirty="0" err="1"/>
              <a:t>сыйлау</a:t>
            </a:r>
            <a:r>
              <a:rPr lang="ru-KZ" dirty="0"/>
              <a:t> </a:t>
            </a:r>
            <a:r>
              <a:rPr lang="ru-KZ" dirty="0" err="1"/>
              <a:t>құндылықтарын</a:t>
            </a:r>
            <a:r>
              <a:rPr lang="ru-KZ" dirty="0"/>
              <a:t> </a:t>
            </a:r>
            <a:r>
              <a:rPr lang="ru-KZ" dirty="0" err="1"/>
              <a:t>орнықтыру</a:t>
            </a:r>
            <a:r>
              <a:rPr lang="ru-KZ" dirty="0"/>
              <a:t>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99610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BA9303-52D2-97F1-7DA9-565632BC4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80" y="62674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KZ" i="1" dirty="0"/>
              <a:t>2.3. </a:t>
            </a:r>
            <a:r>
              <a:rPr lang="ru-KZ" i="1" dirty="0" err="1"/>
              <a:t>Тілдік-коммуникативтік</a:t>
            </a:r>
            <a:r>
              <a:rPr lang="ru-KZ" i="1" dirty="0"/>
              <a:t> </a:t>
            </a:r>
            <a:r>
              <a:rPr lang="ru-KZ" i="1" dirty="0" err="1"/>
              <a:t>міндеттер</a:t>
            </a:r>
            <a:endParaRPr lang="ru-KZ" dirty="0"/>
          </a:p>
          <a:p>
            <a:pPr marL="0" lvl="0" indent="0">
              <a:buNone/>
            </a:pPr>
            <a:r>
              <a:rPr lang="ru-KZ" dirty="0" err="1"/>
              <a:t>Мәтінді</a:t>
            </a:r>
            <a:r>
              <a:rPr lang="ru-KZ" dirty="0"/>
              <a:t> </a:t>
            </a:r>
            <a:r>
              <a:rPr lang="ru-KZ" dirty="0" err="1"/>
              <a:t>түсіну</a:t>
            </a:r>
            <a:r>
              <a:rPr lang="ru-KZ" dirty="0"/>
              <a:t>, </a:t>
            </a:r>
            <a:r>
              <a:rPr lang="ru-KZ" dirty="0" err="1"/>
              <a:t>талдау</a:t>
            </a:r>
            <a:r>
              <a:rPr lang="ru-KZ" dirty="0"/>
              <a:t>, </a:t>
            </a:r>
            <a:r>
              <a:rPr lang="ru-KZ" dirty="0" err="1"/>
              <a:t>пікір</a:t>
            </a:r>
            <a:r>
              <a:rPr lang="ru-KZ" dirty="0"/>
              <a:t> </a:t>
            </a:r>
            <a:r>
              <a:rPr lang="ru-KZ" dirty="0" err="1"/>
              <a:t>айту</a:t>
            </a:r>
            <a:r>
              <a:rPr lang="ru-KZ" dirty="0"/>
              <a:t>, </a:t>
            </a:r>
            <a:r>
              <a:rPr lang="ru-KZ" dirty="0" err="1"/>
              <a:t>дәлелдеу</a:t>
            </a:r>
            <a:r>
              <a:rPr lang="ru-KZ" dirty="0"/>
              <a:t>, </a:t>
            </a:r>
            <a:r>
              <a:rPr lang="ru-KZ" dirty="0" err="1"/>
              <a:t>салыстыру</a:t>
            </a:r>
            <a:r>
              <a:rPr lang="ru-KZ" dirty="0"/>
              <a:t> </a:t>
            </a:r>
            <a:r>
              <a:rPr lang="ru-KZ" dirty="0" err="1"/>
              <a:t>дағдыларын</a:t>
            </a:r>
            <a:r>
              <a:rPr lang="ru-KZ" dirty="0"/>
              <a:t> </a:t>
            </a:r>
            <a:r>
              <a:rPr lang="ru-KZ" dirty="0" err="1"/>
              <a:t>дамыту</a:t>
            </a:r>
            <a:r>
              <a:rPr lang="ru-KZ" dirty="0"/>
              <a:t>.</a:t>
            </a:r>
          </a:p>
          <a:p>
            <a:pPr marL="0" lvl="0" indent="0">
              <a:buNone/>
            </a:pPr>
            <a:r>
              <a:rPr lang="ru-KZ" dirty="0" err="1"/>
              <a:t>Тілдік</a:t>
            </a:r>
            <a:r>
              <a:rPr lang="ru-KZ" dirty="0"/>
              <a:t> </a:t>
            </a:r>
            <a:r>
              <a:rPr lang="ru-KZ" dirty="0" err="1"/>
              <a:t>тұлға</a:t>
            </a:r>
            <a:r>
              <a:rPr lang="ru-KZ" dirty="0"/>
              <a:t> </a:t>
            </a:r>
            <a:r>
              <a:rPr lang="ru-KZ" dirty="0" err="1"/>
              <a:t>ретінде</a:t>
            </a:r>
            <a:r>
              <a:rPr lang="ru-KZ" dirty="0"/>
              <a:t> </a:t>
            </a:r>
            <a:r>
              <a:rPr lang="ru-KZ" dirty="0" err="1"/>
              <a:t>оқушының</a:t>
            </a:r>
            <a:r>
              <a:rPr lang="ru-KZ" dirty="0"/>
              <a:t> </a:t>
            </a:r>
            <a:r>
              <a:rPr lang="ru-KZ" dirty="0" err="1"/>
              <a:t>сөз</a:t>
            </a:r>
            <a:r>
              <a:rPr lang="ru-KZ" dirty="0"/>
              <a:t> </a:t>
            </a:r>
            <a:r>
              <a:rPr lang="ru-KZ" dirty="0" err="1"/>
              <a:t>мәдениетін</a:t>
            </a:r>
            <a:r>
              <a:rPr lang="ru-KZ" dirty="0"/>
              <a:t>, </a:t>
            </a:r>
            <a:r>
              <a:rPr lang="ru-KZ" dirty="0" err="1"/>
              <a:t>шешендік</a:t>
            </a:r>
            <a:r>
              <a:rPr lang="ru-KZ" dirty="0"/>
              <a:t>, </a:t>
            </a:r>
            <a:r>
              <a:rPr lang="ru-KZ" dirty="0" err="1"/>
              <a:t>сұхбаттық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жазбаша</a:t>
            </a:r>
            <a:r>
              <a:rPr lang="ru-KZ" dirty="0"/>
              <a:t> </a:t>
            </a:r>
            <a:r>
              <a:rPr lang="ru-KZ" dirty="0" err="1"/>
              <a:t>тілін</a:t>
            </a:r>
            <a:r>
              <a:rPr lang="ru-KZ" dirty="0"/>
              <a:t> </a:t>
            </a:r>
            <a:r>
              <a:rPr lang="ru-KZ" dirty="0" err="1"/>
              <a:t>жетілдіру</a:t>
            </a:r>
            <a:r>
              <a:rPr lang="ru-KZ" dirty="0"/>
              <a:t>.</a:t>
            </a:r>
          </a:p>
          <a:p>
            <a:pPr marL="0" lvl="0" indent="0">
              <a:buNone/>
            </a:pP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құндылықтар</a:t>
            </a:r>
            <a:r>
              <a:rPr lang="ru-KZ" dirty="0"/>
              <a:t> </a:t>
            </a:r>
            <a:r>
              <a:rPr lang="ru-KZ" dirty="0" err="1"/>
              <a:t>негізінде</a:t>
            </a:r>
            <a:r>
              <a:rPr lang="ru-KZ" dirty="0"/>
              <a:t> </a:t>
            </a:r>
            <a:r>
              <a:rPr lang="ru-KZ" dirty="0" err="1"/>
              <a:t>сөздік</a:t>
            </a:r>
            <a:r>
              <a:rPr lang="ru-KZ" dirty="0"/>
              <a:t> </a:t>
            </a:r>
            <a:r>
              <a:rPr lang="ru-KZ" dirty="0" err="1"/>
              <a:t>қорын</a:t>
            </a:r>
            <a:r>
              <a:rPr lang="ru-KZ" dirty="0"/>
              <a:t> </a:t>
            </a:r>
            <a:r>
              <a:rPr lang="ru-KZ" dirty="0" err="1"/>
              <a:t>кеңейту</a:t>
            </a:r>
            <a:r>
              <a:rPr lang="ru-KZ" dirty="0"/>
              <a:t>, </a:t>
            </a:r>
            <a:r>
              <a:rPr lang="ru-KZ" dirty="0" err="1"/>
              <a:t>функционалдық</a:t>
            </a:r>
            <a:r>
              <a:rPr lang="ru-KZ" dirty="0"/>
              <a:t> </a:t>
            </a:r>
            <a:r>
              <a:rPr lang="ru-KZ" dirty="0" err="1"/>
              <a:t>тілдік</a:t>
            </a:r>
            <a:r>
              <a:rPr lang="ru-KZ" dirty="0"/>
              <a:t> </a:t>
            </a:r>
            <a:r>
              <a:rPr lang="ru-KZ" dirty="0" err="1"/>
              <a:t>дағдыларды</a:t>
            </a:r>
            <a:r>
              <a:rPr lang="ru-KZ" dirty="0"/>
              <a:t> </a:t>
            </a:r>
            <a:r>
              <a:rPr lang="ru-KZ" dirty="0" err="1"/>
              <a:t>күшейту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i="1" dirty="0"/>
              <a:t>2.4. </a:t>
            </a:r>
            <a:r>
              <a:rPr lang="ru-KZ" i="1" dirty="0" err="1"/>
              <a:t>Танымдық</a:t>
            </a:r>
            <a:r>
              <a:rPr lang="ru-KZ" i="1" dirty="0"/>
              <a:t> </a:t>
            </a:r>
            <a:r>
              <a:rPr lang="ru-KZ" i="1" dirty="0" err="1"/>
              <a:t>және</a:t>
            </a:r>
            <a:r>
              <a:rPr lang="ru-KZ" i="1" dirty="0"/>
              <a:t> </a:t>
            </a:r>
            <a:r>
              <a:rPr lang="ru-KZ" i="1" dirty="0" err="1"/>
              <a:t>зерттеушілік</a:t>
            </a:r>
            <a:r>
              <a:rPr lang="ru-KZ" i="1" dirty="0"/>
              <a:t> </a:t>
            </a:r>
            <a:r>
              <a:rPr lang="ru-KZ" i="1" dirty="0" err="1"/>
              <a:t>міндеттер</a:t>
            </a:r>
            <a:endParaRPr lang="ru-KZ" dirty="0"/>
          </a:p>
          <a:p>
            <a:pPr marL="0" lvl="0" indent="0">
              <a:buNone/>
            </a:pPr>
            <a:r>
              <a:rPr lang="ru-KZ" dirty="0" err="1"/>
              <a:t>Оқушылардың</a:t>
            </a:r>
            <a:r>
              <a:rPr lang="ru-KZ" dirty="0"/>
              <a:t> </a:t>
            </a:r>
            <a:r>
              <a:rPr lang="ru-KZ" dirty="0" err="1"/>
              <a:t>сыни</a:t>
            </a:r>
            <a:r>
              <a:rPr lang="ru-KZ" dirty="0"/>
              <a:t> </a:t>
            </a:r>
            <a:r>
              <a:rPr lang="ru-KZ" dirty="0" err="1"/>
              <a:t>ойлауын</a:t>
            </a:r>
            <a:r>
              <a:rPr lang="ru-KZ" dirty="0"/>
              <a:t>, </a:t>
            </a:r>
            <a:r>
              <a:rPr lang="ru-KZ" dirty="0" err="1"/>
              <a:t>салыстырмалы</a:t>
            </a:r>
            <a:r>
              <a:rPr lang="ru-KZ" dirty="0"/>
              <a:t> </a:t>
            </a:r>
            <a:r>
              <a:rPr lang="ru-KZ" dirty="0" err="1"/>
              <a:t>талдау</a:t>
            </a:r>
            <a:r>
              <a:rPr lang="ru-KZ" dirty="0"/>
              <a:t>, </a:t>
            </a:r>
            <a:r>
              <a:rPr lang="ru-KZ" dirty="0" err="1"/>
              <a:t>қорытынды</a:t>
            </a:r>
            <a:r>
              <a:rPr lang="ru-KZ" dirty="0"/>
              <a:t> </a:t>
            </a:r>
            <a:r>
              <a:rPr lang="ru-KZ" dirty="0" err="1"/>
              <a:t>жасау</a:t>
            </a:r>
            <a:r>
              <a:rPr lang="ru-KZ" dirty="0"/>
              <a:t> </a:t>
            </a:r>
            <a:r>
              <a:rPr lang="ru-KZ" dirty="0" err="1"/>
              <a:t>қабілеттерін</a:t>
            </a:r>
            <a:r>
              <a:rPr lang="ru-KZ" dirty="0"/>
              <a:t> </a:t>
            </a:r>
            <a:r>
              <a:rPr lang="ru-KZ" dirty="0" err="1"/>
              <a:t>арттыру</a:t>
            </a:r>
            <a:r>
              <a:rPr lang="ru-KZ" dirty="0"/>
              <a:t>.</a:t>
            </a:r>
          </a:p>
          <a:p>
            <a:pPr marL="0" lvl="0" indent="0">
              <a:buNone/>
            </a:pP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құндылықтарды</a:t>
            </a:r>
            <a:r>
              <a:rPr lang="ru-KZ" dirty="0"/>
              <a:t> </a:t>
            </a:r>
            <a:r>
              <a:rPr lang="ru-KZ" dirty="0" err="1"/>
              <a:t>жеке</a:t>
            </a:r>
            <a:r>
              <a:rPr lang="ru-KZ" dirty="0"/>
              <a:t> </a:t>
            </a:r>
            <a:r>
              <a:rPr lang="ru-KZ" dirty="0" err="1"/>
              <a:t>тәжірибесімен</a:t>
            </a:r>
            <a:r>
              <a:rPr lang="ru-KZ" dirty="0"/>
              <a:t> </a:t>
            </a:r>
            <a:r>
              <a:rPr lang="ru-KZ" dirty="0" err="1"/>
              <a:t>байланыстыру</a:t>
            </a:r>
            <a:r>
              <a:rPr lang="ru-KZ" dirty="0"/>
              <a:t> </a:t>
            </a:r>
            <a:r>
              <a:rPr lang="ru-KZ" dirty="0" err="1"/>
              <a:t>арқылы</a:t>
            </a:r>
            <a:r>
              <a:rPr lang="ru-KZ" dirty="0"/>
              <a:t> </a:t>
            </a:r>
            <a:r>
              <a:rPr lang="ru-KZ" dirty="0" err="1"/>
              <a:t>зерттеушілік</a:t>
            </a:r>
            <a:r>
              <a:rPr lang="ru-KZ" dirty="0"/>
              <a:t> </a:t>
            </a:r>
            <a:r>
              <a:rPr lang="ru-KZ" dirty="0" err="1"/>
              <a:t>мәдениетін</a:t>
            </a:r>
            <a:r>
              <a:rPr lang="ru-KZ" dirty="0"/>
              <a:t> </a:t>
            </a:r>
            <a:r>
              <a:rPr lang="ru-KZ" dirty="0" err="1"/>
              <a:t>қалыптастыру</a:t>
            </a:r>
            <a:r>
              <a:rPr lang="ru-KZ" dirty="0"/>
              <a:t>.</a:t>
            </a:r>
          </a:p>
          <a:p>
            <a:pPr marL="0" lvl="0" indent="0">
              <a:buNone/>
            </a:pPr>
            <a:r>
              <a:rPr lang="ru-KZ" dirty="0" err="1"/>
              <a:t>Жаһандану</a:t>
            </a:r>
            <a:r>
              <a:rPr lang="ru-KZ" dirty="0"/>
              <a:t> </a:t>
            </a:r>
            <a:r>
              <a:rPr lang="ru-KZ" dirty="0" err="1"/>
              <a:t>жағдайында</a:t>
            </a:r>
            <a:r>
              <a:rPr lang="ru-KZ" dirty="0"/>
              <a:t>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бірегейлікті</a:t>
            </a:r>
            <a:r>
              <a:rPr lang="ru-KZ" dirty="0"/>
              <a:t> </a:t>
            </a:r>
            <a:r>
              <a:rPr lang="ru-KZ" dirty="0" err="1"/>
              <a:t>сақтаудың</a:t>
            </a:r>
            <a:r>
              <a:rPr lang="ru-KZ" dirty="0"/>
              <a:t> </a:t>
            </a:r>
            <a:r>
              <a:rPr lang="ru-KZ" dirty="0" err="1"/>
              <a:t>мәнін</a:t>
            </a:r>
            <a:r>
              <a:rPr lang="ru-KZ" dirty="0"/>
              <a:t> </a:t>
            </a:r>
            <a:r>
              <a:rPr lang="ru-KZ" dirty="0" err="1"/>
              <a:t>түсіндіру</a:t>
            </a:r>
            <a:r>
              <a:rPr lang="ru-KZ" dirty="0"/>
              <a:t>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32529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EA3607-780C-473A-7E9E-FC70E65EE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" y="142240"/>
            <a:ext cx="11775440" cy="68884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KZ" b="1" dirty="0"/>
              <a:t>3. </a:t>
            </a:r>
            <a:r>
              <a:rPr lang="ru-KZ" b="1" dirty="0" err="1"/>
              <a:t>Бағдарламаның</a:t>
            </a:r>
            <a:r>
              <a:rPr lang="ru-KZ" b="1" dirty="0"/>
              <a:t> </a:t>
            </a:r>
            <a:r>
              <a:rPr lang="ru-KZ" b="1" dirty="0" err="1"/>
              <a:t>күтілетін</a:t>
            </a:r>
            <a:r>
              <a:rPr lang="ru-KZ" b="1" dirty="0"/>
              <a:t> </a:t>
            </a:r>
            <a:r>
              <a:rPr lang="ru-KZ" b="1" dirty="0" err="1"/>
              <a:t>нәтижелері</a:t>
            </a:r>
            <a:endParaRPr lang="ru-KZ" dirty="0"/>
          </a:p>
          <a:p>
            <a:pPr marL="0" indent="0">
              <a:buNone/>
            </a:pPr>
            <a:r>
              <a:rPr lang="ru-KZ" dirty="0" err="1"/>
              <a:t>Бағдарламаны</a:t>
            </a:r>
            <a:r>
              <a:rPr lang="ru-KZ" dirty="0"/>
              <a:t> </a:t>
            </a:r>
            <a:r>
              <a:rPr lang="ru-KZ" dirty="0" err="1"/>
              <a:t>меңгеру</a:t>
            </a:r>
            <a:r>
              <a:rPr lang="ru-KZ" dirty="0"/>
              <a:t> </a:t>
            </a:r>
            <a:r>
              <a:rPr lang="ru-KZ" dirty="0" err="1"/>
              <a:t>нәтижесінде</a:t>
            </a:r>
            <a:r>
              <a:rPr lang="ru-KZ" dirty="0"/>
              <a:t> </a:t>
            </a:r>
            <a:r>
              <a:rPr lang="ru-KZ" dirty="0" err="1"/>
              <a:t>оқушы</a:t>
            </a:r>
            <a:r>
              <a:rPr lang="ru-KZ" dirty="0"/>
              <a:t> </a:t>
            </a:r>
            <a:r>
              <a:rPr lang="ru-KZ" dirty="0" err="1"/>
              <a:t>төмендегі</a:t>
            </a:r>
            <a:r>
              <a:rPr lang="ru-KZ" dirty="0"/>
              <a:t> </a:t>
            </a:r>
            <a:r>
              <a:rPr lang="ru-KZ" dirty="0" err="1"/>
              <a:t>құзыреттерге</a:t>
            </a:r>
            <a:r>
              <a:rPr lang="ru-KZ" dirty="0"/>
              <a:t> </a:t>
            </a:r>
            <a:r>
              <a:rPr lang="ru-KZ" dirty="0" err="1"/>
              <a:t>ие</a:t>
            </a:r>
            <a:r>
              <a:rPr lang="ru-KZ" dirty="0"/>
              <a:t> </a:t>
            </a:r>
            <a:r>
              <a:rPr lang="ru-KZ" dirty="0" err="1"/>
              <a:t>болады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i="1" dirty="0"/>
              <a:t>3.1. </a:t>
            </a:r>
            <a:r>
              <a:rPr lang="ru-KZ" i="1" dirty="0" err="1"/>
              <a:t>Білім</a:t>
            </a:r>
            <a:r>
              <a:rPr lang="ru-KZ" i="1" dirty="0"/>
              <a:t> </a:t>
            </a:r>
            <a:r>
              <a:rPr lang="ru-KZ" i="1" dirty="0" err="1"/>
              <a:t>нәтижелері</a:t>
            </a:r>
            <a:endParaRPr lang="ru-KZ" dirty="0"/>
          </a:p>
          <a:p>
            <a:pPr marL="0" indent="0">
              <a:buNone/>
            </a:pPr>
            <a:r>
              <a:rPr lang="ru-KZ" dirty="0" err="1"/>
              <a:t>Оқушы</a:t>
            </a:r>
            <a:r>
              <a:rPr lang="ru-KZ" dirty="0"/>
              <a:t>:</a:t>
            </a:r>
          </a:p>
          <a:p>
            <a:pPr marL="0" lvl="0" indent="0">
              <a:buNone/>
            </a:pP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халқының</a:t>
            </a:r>
            <a:r>
              <a:rPr lang="ru-KZ" dirty="0"/>
              <a:t> </a:t>
            </a:r>
            <a:r>
              <a:rPr lang="ru-KZ" dirty="0" err="1"/>
              <a:t>негізгі</a:t>
            </a:r>
            <a:r>
              <a:rPr lang="ru-KZ" dirty="0"/>
              <a:t> </a:t>
            </a:r>
            <a:r>
              <a:rPr lang="ru-KZ" dirty="0" err="1"/>
              <a:t>құндылықтар</a:t>
            </a:r>
            <a:r>
              <a:rPr lang="ru-KZ" dirty="0"/>
              <a:t> </a:t>
            </a:r>
            <a:r>
              <a:rPr lang="ru-KZ" dirty="0" err="1"/>
              <a:t>жүйесін</a:t>
            </a:r>
            <a:r>
              <a:rPr lang="ru-KZ" dirty="0"/>
              <a:t>, </a:t>
            </a:r>
            <a:r>
              <a:rPr lang="ru-KZ" dirty="0" err="1"/>
              <a:t>дүниетанымын</a:t>
            </a:r>
            <a:r>
              <a:rPr lang="ru-KZ" dirty="0"/>
              <a:t>, </a:t>
            </a:r>
            <a:r>
              <a:rPr lang="ru-KZ" dirty="0" err="1"/>
              <a:t>рухани-мәдени</a:t>
            </a:r>
            <a:r>
              <a:rPr lang="ru-KZ" dirty="0"/>
              <a:t> </a:t>
            </a:r>
            <a:r>
              <a:rPr lang="ru-KZ" dirty="0" err="1"/>
              <a:t>мұрасын</a:t>
            </a:r>
            <a:r>
              <a:rPr lang="ru-KZ" dirty="0"/>
              <a:t> </a:t>
            </a:r>
            <a:r>
              <a:rPr lang="ru-KZ" dirty="0" err="1"/>
              <a:t>біледі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салт-дәстүр</a:t>
            </a:r>
            <a:r>
              <a:rPr lang="ru-KZ" dirty="0"/>
              <a:t>, </a:t>
            </a:r>
            <a:r>
              <a:rPr lang="ru-KZ" dirty="0" err="1"/>
              <a:t>ұлттық</a:t>
            </a:r>
            <a:r>
              <a:rPr lang="ru-KZ" dirty="0"/>
              <a:t> код, </a:t>
            </a:r>
            <a:r>
              <a:rPr lang="ru-KZ" dirty="0" err="1"/>
              <a:t>әдет-ғұрып</a:t>
            </a:r>
            <a:r>
              <a:rPr lang="ru-KZ" dirty="0"/>
              <a:t>, </a:t>
            </a:r>
            <a:r>
              <a:rPr lang="ru-KZ" dirty="0" err="1"/>
              <a:t>тарихи</a:t>
            </a:r>
            <a:r>
              <a:rPr lang="ru-KZ" dirty="0"/>
              <a:t> </a:t>
            </a:r>
            <a:r>
              <a:rPr lang="ru-KZ" dirty="0" err="1"/>
              <a:t>жады</a:t>
            </a:r>
            <a:r>
              <a:rPr lang="ru-KZ" dirty="0"/>
              <a:t>, </a:t>
            </a:r>
            <a:r>
              <a:rPr lang="ru-KZ" dirty="0" err="1"/>
              <a:t>рухани</a:t>
            </a:r>
            <a:r>
              <a:rPr lang="ru-KZ" dirty="0"/>
              <a:t> </a:t>
            </a:r>
            <a:r>
              <a:rPr lang="ru-KZ" dirty="0" err="1"/>
              <a:t>тәрбие</a:t>
            </a:r>
            <a:r>
              <a:rPr lang="ru-KZ" dirty="0"/>
              <a:t> </a:t>
            </a:r>
            <a:r>
              <a:rPr lang="ru-KZ" dirty="0" err="1"/>
              <a:t>туралы</a:t>
            </a:r>
            <a:r>
              <a:rPr lang="ru-KZ" dirty="0"/>
              <a:t> </a:t>
            </a:r>
            <a:r>
              <a:rPr lang="ru-KZ" dirty="0" err="1"/>
              <a:t>негізгі</a:t>
            </a:r>
            <a:r>
              <a:rPr lang="ru-KZ" dirty="0"/>
              <a:t> </a:t>
            </a:r>
            <a:r>
              <a:rPr lang="ru-KZ" dirty="0" err="1"/>
              <a:t>ұғымдарды</a:t>
            </a:r>
            <a:r>
              <a:rPr lang="ru-KZ" dirty="0"/>
              <a:t> </a:t>
            </a:r>
            <a:r>
              <a:rPr lang="ru-KZ" dirty="0" err="1"/>
              <a:t>меңгереді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қазақтың</a:t>
            </a:r>
            <a:r>
              <a:rPr lang="ru-KZ" dirty="0"/>
              <a:t> </a:t>
            </a:r>
            <a:r>
              <a:rPr lang="ru-KZ" dirty="0" err="1"/>
              <a:t>тарихи</a:t>
            </a:r>
            <a:r>
              <a:rPr lang="ru-KZ" dirty="0"/>
              <a:t> </a:t>
            </a:r>
            <a:r>
              <a:rPr lang="ru-KZ" dirty="0" err="1"/>
              <a:t>тұлғалары</a:t>
            </a:r>
            <a:r>
              <a:rPr lang="ru-KZ" dirty="0"/>
              <a:t>, </a:t>
            </a:r>
            <a:r>
              <a:rPr lang="ru-KZ" dirty="0" err="1"/>
              <a:t>батырлық</a:t>
            </a:r>
            <a:r>
              <a:rPr lang="ru-KZ" dirty="0"/>
              <a:t> </a:t>
            </a:r>
            <a:r>
              <a:rPr lang="ru-KZ" dirty="0" err="1"/>
              <a:t>дәстүрі</a:t>
            </a:r>
            <a:r>
              <a:rPr lang="ru-KZ" dirty="0"/>
              <a:t>, </a:t>
            </a:r>
            <a:r>
              <a:rPr lang="ru-KZ" dirty="0" err="1"/>
              <a:t>әдеби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фольклорлық</a:t>
            </a:r>
            <a:r>
              <a:rPr lang="ru-KZ" dirty="0"/>
              <a:t> </a:t>
            </a:r>
            <a:r>
              <a:rPr lang="ru-KZ" dirty="0" err="1"/>
              <a:t>мұраларындағы</a:t>
            </a:r>
            <a:r>
              <a:rPr lang="ru-KZ" dirty="0"/>
              <a:t> </a:t>
            </a:r>
            <a:r>
              <a:rPr lang="ru-KZ" dirty="0" err="1"/>
              <a:t>құндылықтарды</a:t>
            </a:r>
            <a:r>
              <a:rPr lang="ru-KZ" dirty="0"/>
              <a:t> </a:t>
            </a:r>
            <a:r>
              <a:rPr lang="ru-KZ" dirty="0" err="1"/>
              <a:t>түсінеді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тілінің</a:t>
            </a:r>
            <a:r>
              <a:rPr lang="ru-KZ" dirty="0"/>
              <a:t>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болмыстағы</a:t>
            </a:r>
            <a:r>
              <a:rPr lang="ru-KZ" dirty="0"/>
              <a:t> </a:t>
            </a:r>
            <a:r>
              <a:rPr lang="ru-KZ" dirty="0" err="1"/>
              <a:t>орнын</a:t>
            </a:r>
            <a:r>
              <a:rPr lang="ru-KZ" dirty="0"/>
              <a:t>, </a:t>
            </a:r>
            <a:r>
              <a:rPr lang="ru-KZ" dirty="0" err="1"/>
              <a:t>мәдени</a:t>
            </a:r>
            <a:r>
              <a:rPr lang="ru-KZ" dirty="0"/>
              <a:t> </a:t>
            </a:r>
            <a:r>
              <a:rPr lang="ru-KZ" dirty="0" err="1"/>
              <a:t>қызметін</a:t>
            </a:r>
            <a:r>
              <a:rPr lang="ru-KZ" dirty="0"/>
              <a:t> </a:t>
            </a:r>
            <a:r>
              <a:rPr lang="ru-KZ" dirty="0" err="1"/>
              <a:t>таниды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құндылықтардың</a:t>
            </a:r>
            <a:r>
              <a:rPr lang="ru-KZ" dirty="0"/>
              <a:t> </a:t>
            </a:r>
            <a:r>
              <a:rPr lang="ru-KZ" dirty="0" err="1"/>
              <a:t>қазіргі</a:t>
            </a:r>
            <a:r>
              <a:rPr lang="ru-KZ" dirty="0"/>
              <a:t> </a:t>
            </a:r>
            <a:r>
              <a:rPr lang="ru-KZ" dirty="0" err="1"/>
              <a:t>қоғамдағы</a:t>
            </a:r>
            <a:r>
              <a:rPr lang="ru-KZ" dirty="0"/>
              <a:t> </a:t>
            </a:r>
            <a:r>
              <a:rPr lang="ru-KZ" dirty="0" err="1"/>
              <a:t>рөлін</a:t>
            </a:r>
            <a:r>
              <a:rPr lang="ru-KZ" dirty="0"/>
              <a:t> </a:t>
            </a:r>
            <a:r>
              <a:rPr lang="ru-KZ" dirty="0" err="1"/>
              <a:t>бағамдайды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i="1" dirty="0"/>
              <a:t>3.2. </a:t>
            </a:r>
            <a:r>
              <a:rPr lang="ru-KZ" i="1" dirty="0" err="1"/>
              <a:t>Тілдік</a:t>
            </a:r>
            <a:r>
              <a:rPr lang="ru-KZ" i="1" dirty="0"/>
              <a:t> </a:t>
            </a:r>
            <a:r>
              <a:rPr lang="ru-KZ" i="1" dirty="0" err="1"/>
              <a:t>және</a:t>
            </a:r>
            <a:r>
              <a:rPr lang="ru-KZ" i="1" dirty="0"/>
              <a:t> </a:t>
            </a:r>
            <a:r>
              <a:rPr lang="ru-KZ" i="1" dirty="0" err="1"/>
              <a:t>коммуникативтік</a:t>
            </a:r>
            <a:r>
              <a:rPr lang="ru-KZ" i="1" dirty="0"/>
              <a:t> </a:t>
            </a:r>
            <a:r>
              <a:rPr lang="ru-KZ" i="1" dirty="0" err="1"/>
              <a:t>нәтижелер</a:t>
            </a: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 err="1"/>
              <a:t>Оқушы</a:t>
            </a:r>
            <a:r>
              <a:rPr lang="ru-KZ" dirty="0"/>
              <a:t>:</a:t>
            </a:r>
          </a:p>
          <a:p>
            <a:pPr marL="0" lvl="0" indent="0">
              <a:buNone/>
            </a:pPr>
            <a:r>
              <a:rPr lang="ru-KZ" dirty="0" err="1"/>
              <a:t>түрлі</a:t>
            </a:r>
            <a:r>
              <a:rPr lang="ru-KZ" dirty="0"/>
              <a:t> </a:t>
            </a:r>
            <a:r>
              <a:rPr lang="ru-KZ" dirty="0" err="1"/>
              <a:t>жанрдағы</a:t>
            </a:r>
            <a:r>
              <a:rPr lang="ru-KZ" dirty="0"/>
              <a:t> </a:t>
            </a:r>
            <a:r>
              <a:rPr lang="ru-KZ" dirty="0" err="1"/>
              <a:t>мәтіндерді</a:t>
            </a:r>
            <a:r>
              <a:rPr lang="ru-KZ" dirty="0"/>
              <a:t> </a:t>
            </a:r>
            <a:r>
              <a:rPr lang="ru-KZ" dirty="0" err="1"/>
              <a:t>оқып</a:t>
            </a:r>
            <a:r>
              <a:rPr lang="ru-KZ" dirty="0"/>
              <a:t> </a:t>
            </a:r>
            <a:r>
              <a:rPr lang="ru-KZ" dirty="0" err="1"/>
              <a:t>түсінеді</a:t>
            </a:r>
            <a:r>
              <a:rPr lang="ru-KZ" dirty="0"/>
              <a:t>, </a:t>
            </a:r>
            <a:r>
              <a:rPr lang="ru-KZ" dirty="0" err="1"/>
              <a:t>түйіндейді</a:t>
            </a:r>
            <a:r>
              <a:rPr lang="ru-KZ" dirty="0"/>
              <a:t>, </a:t>
            </a:r>
            <a:r>
              <a:rPr lang="ru-KZ" dirty="0" err="1"/>
              <a:t>негізгі</a:t>
            </a:r>
            <a:r>
              <a:rPr lang="ru-KZ" dirty="0"/>
              <a:t> </a:t>
            </a:r>
            <a:r>
              <a:rPr lang="ru-KZ" dirty="0" err="1"/>
              <a:t>ойды</a:t>
            </a:r>
            <a:r>
              <a:rPr lang="ru-KZ" dirty="0"/>
              <a:t> </a:t>
            </a:r>
            <a:r>
              <a:rPr lang="ru-KZ" dirty="0" err="1"/>
              <a:t>анықтайды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тілінде</a:t>
            </a:r>
            <a:r>
              <a:rPr lang="ru-KZ" dirty="0"/>
              <a:t> </a:t>
            </a:r>
            <a:r>
              <a:rPr lang="ru-KZ" dirty="0" err="1"/>
              <a:t>пікір</a:t>
            </a:r>
            <a:r>
              <a:rPr lang="ru-KZ" dirty="0"/>
              <a:t> </a:t>
            </a:r>
            <a:r>
              <a:rPr lang="ru-KZ" dirty="0" err="1"/>
              <a:t>білдіреді</a:t>
            </a:r>
            <a:r>
              <a:rPr lang="ru-KZ" dirty="0"/>
              <a:t>, </a:t>
            </a:r>
            <a:r>
              <a:rPr lang="ru-KZ" dirty="0" err="1"/>
              <a:t>дәлел</a:t>
            </a:r>
            <a:r>
              <a:rPr lang="ru-KZ" dirty="0"/>
              <a:t> </a:t>
            </a:r>
            <a:r>
              <a:rPr lang="ru-KZ" dirty="0" err="1"/>
              <a:t>келтіреді</a:t>
            </a:r>
            <a:r>
              <a:rPr lang="ru-KZ" dirty="0"/>
              <a:t>, </a:t>
            </a:r>
            <a:r>
              <a:rPr lang="ru-KZ" dirty="0" err="1"/>
              <a:t>салыстырады</a:t>
            </a:r>
            <a:r>
              <a:rPr lang="ru-KZ" dirty="0"/>
              <a:t>, </a:t>
            </a:r>
            <a:r>
              <a:rPr lang="ru-KZ" dirty="0" err="1"/>
              <a:t>өз</a:t>
            </a:r>
            <a:r>
              <a:rPr lang="ru-KZ" dirty="0"/>
              <a:t> </a:t>
            </a:r>
            <a:r>
              <a:rPr lang="ru-KZ" dirty="0" err="1"/>
              <a:t>көзқарасын</a:t>
            </a:r>
            <a:r>
              <a:rPr lang="ru-KZ" dirty="0"/>
              <a:t> </a:t>
            </a:r>
            <a:r>
              <a:rPr lang="ru-KZ" dirty="0" err="1"/>
              <a:t>мәдениетті</a:t>
            </a:r>
            <a:r>
              <a:rPr lang="ru-KZ" dirty="0"/>
              <a:t> </a:t>
            </a:r>
            <a:r>
              <a:rPr lang="ru-KZ" dirty="0" err="1"/>
              <a:t>түрде</a:t>
            </a:r>
            <a:r>
              <a:rPr lang="ru-KZ" dirty="0"/>
              <a:t> </a:t>
            </a:r>
            <a:r>
              <a:rPr lang="ru-KZ" dirty="0" err="1"/>
              <a:t>қорғайды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ауызша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жазбаша</a:t>
            </a:r>
            <a:r>
              <a:rPr lang="ru-KZ" dirty="0"/>
              <a:t> </a:t>
            </a:r>
            <a:r>
              <a:rPr lang="ru-KZ" dirty="0" err="1"/>
              <a:t>сөйлеудің</a:t>
            </a:r>
            <a:r>
              <a:rPr lang="ru-KZ" dirty="0"/>
              <a:t> </a:t>
            </a:r>
            <a:r>
              <a:rPr lang="ru-KZ" dirty="0" err="1"/>
              <a:t>нормаларын</a:t>
            </a:r>
            <a:r>
              <a:rPr lang="ru-KZ" dirty="0"/>
              <a:t> </a:t>
            </a:r>
            <a:r>
              <a:rPr lang="ru-KZ" dirty="0" err="1"/>
              <a:t>сақтайды</a:t>
            </a:r>
            <a:r>
              <a:rPr lang="ru-KZ" dirty="0"/>
              <a:t>, </a:t>
            </a:r>
            <a:r>
              <a:rPr lang="ru-KZ" dirty="0" err="1"/>
              <a:t>сөз</a:t>
            </a:r>
            <a:r>
              <a:rPr lang="ru-KZ" dirty="0"/>
              <a:t> </a:t>
            </a:r>
            <a:r>
              <a:rPr lang="ru-KZ" dirty="0" err="1"/>
              <a:t>мәдениетін</a:t>
            </a:r>
            <a:r>
              <a:rPr lang="ru-KZ" dirty="0"/>
              <a:t> </a:t>
            </a:r>
            <a:r>
              <a:rPr lang="ru-KZ" dirty="0" err="1"/>
              <a:t>дамытады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тақырыптарға</a:t>
            </a:r>
            <a:r>
              <a:rPr lang="ru-KZ" dirty="0"/>
              <a:t> </a:t>
            </a:r>
            <a:r>
              <a:rPr lang="ru-KZ" dirty="0" err="1"/>
              <a:t>байланысты</a:t>
            </a:r>
            <a:r>
              <a:rPr lang="ru-KZ" dirty="0"/>
              <a:t> </a:t>
            </a:r>
            <a:r>
              <a:rPr lang="ru-KZ" dirty="0" err="1"/>
              <a:t>сөздік</a:t>
            </a:r>
            <a:r>
              <a:rPr lang="ru-KZ" dirty="0"/>
              <a:t> </a:t>
            </a:r>
            <a:r>
              <a:rPr lang="ru-KZ" dirty="0" err="1"/>
              <a:t>қорын</a:t>
            </a:r>
            <a:r>
              <a:rPr lang="ru-KZ" dirty="0"/>
              <a:t> </a:t>
            </a:r>
            <a:r>
              <a:rPr lang="ru-KZ" dirty="0" err="1"/>
              <a:t>кеңейтеді</a:t>
            </a:r>
            <a:r>
              <a:rPr lang="ru-KZ" dirty="0"/>
              <a:t>. 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09809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2467779-4782-8BB7-F475-F36EF3E83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6080"/>
            <a:ext cx="10515600" cy="57908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KZ" i="1" dirty="0"/>
              <a:t>3.3. </a:t>
            </a:r>
            <a:r>
              <a:rPr lang="ru-KZ" i="1" dirty="0" err="1"/>
              <a:t>Тұлғалық</a:t>
            </a:r>
            <a:r>
              <a:rPr lang="ru-KZ" i="1" dirty="0"/>
              <a:t> </a:t>
            </a:r>
            <a:r>
              <a:rPr lang="ru-KZ" i="1" dirty="0" err="1"/>
              <a:t>және</a:t>
            </a:r>
            <a:r>
              <a:rPr lang="ru-KZ" i="1" dirty="0"/>
              <a:t> </a:t>
            </a:r>
            <a:r>
              <a:rPr lang="ru-KZ" i="1" dirty="0" err="1"/>
              <a:t>рухани</a:t>
            </a:r>
            <a:r>
              <a:rPr lang="ru-KZ" i="1" dirty="0"/>
              <a:t> </a:t>
            </a:r>
            <a:r>
              <a:rPr lang="ru-KZ" i="1" dirty="0" err="1"/>
              <a:t>нәтижелер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 </a:t>
            </a:r>
            <a:r>
              <a:rPr lang="ru-KZ" dirty="0" err="1"/>
              <a:t>Оқушы</a:t>
            </a:r>
            <a:r>
              <a:rPr lang="ru-KZ" dirty="0"/>
              <a:t>:</a:t>
            </a:r>
          </a:p>
          <a:p>
            <a:pPr marL="0" lvl="0" indent="0">
              <a:buNone/>
            </a:pP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мәдениетке</a:t>
            </a:r>
            <a:r>
              <a:rPr lang="ru-KZ" dirty="0"/>
              <a:t>, </a:t>
            </a:r>
            <a:r>
              <a:rPr lang="ru-KZ" dirty="0" err="1"/>
              <a:t>тарихи</a:t>
            </a:r>
            <a:r>
              <a:rPr lang="ru-KZ" dirty="0"/>
              <a:t> </a:t>
            </a:r>
            <a:r>
              <a:rPr lang="ru-KZ" dirty="0" err="1"/>
              <a:t>мұраға</a:t>
            </a:r>
            <a:r>
              <a:rPr lang="ru-KZ" dirty="0"/>
              <a:t>, </a:t>
            </a:r>
            <a:r>
              <a:rPr lang="ru-KZ" dirty="0" err="1"/>
              <a:t>отбасылық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қоғамдық</a:t>
            </a:r>
            <a:r>
              <a:rPr lang="ru-KZ" dirty="0"/>
              <a:t> </a:t>
            </a:r>
            <a:r>
              <a:rPr lang="ru-KZ" dirty="0" err="1"/>
              <a:t>құндылықтарға</a:t>
            </a:r>
            <a:r>
              <a:rPr lang="ru-KZ" dirty="0"/>
              <a:t> </a:t>
            </a:r>
            <a:r>
              <a:rPr lang="ru-KZ" dirty="0" err="1"/>
              <a:t>құрметпен</a:t>
            </a:r>
            <a:r>
              <a:rPr lang="ru-KZ" dirty="0"/>
              <a:t> </a:t>
            </a:r>
            <a:r>
              <a:rPr lang="ru-KZ" dirty="0" err="1"/>
              <a:t>қарайды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өзін</a:t>
            </a:r>
            <a:r>
              <a:rPr lang="ru-KZ" dirty="0"/>
              <a:t> </a:t>
            </a: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мәдени</a:t>
            </a:r>
            <a:r>
              <a:rPr lang="ru-KZ" dirty="0"/>
              <a:t> </a:t>
            </a:r>
            <a:r>
              <a:rPr lang="ru-KZ" dirty="0" err="1"/>
              <a:t>кеңістігінің</a:t>
            </a:r>
            <a:r>
              <a:rPr lang="ru-KZ" dirty="0"/>
              <a:t> </a:t>
            </a:r>
            <a:r>
              <a:rPr lang="ru-KZ" dirty="0" err="1"/>
              <a:t>бір</a:t>
            </a:r>
            <a:r>
              <a:rPr lang="ru-KZ" dirty="0"/>
              <a:t> </a:t>
            </a:r>
            <a:r>
              <a:rPr lang="ru-KZ" dirty="0" err="1"/>
              <a:t>бөлігі</a:t>
            </a:r>
            <a:r>
              <a:rPr lang="ru-KZ" dirty="0"/>
              <a:t> </a:t>
            </a:r>
            <a:r>
              <a:rPr lang="ru-KZ" dirty="0" err="1"/>
              <a:t>ретінде</a:t>
            </a:r>
            <a:r>
              <a:rPr lang="ru-KZ" dirty="0"/>
              <a:t> </a:t>
            </a:r>
            <a:r>
              <a:rPr lang="ru-KZ" dirty="0" err="1"/>
              <a:t>сезінеді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адамгершілік</a:t>
            </a:r>
            <a:r>
              <a:rPr lang="ru-KZ" dirty="0"/>
              <a:t>, </a:t>
            </a:r>
            <a:r>
              <a:rPr lang="ru-KZ" dirty="0" err="1"/>
              <a:t>жауапкершілік</a:t>
            </a:r>
            <a:r>
              <a:rPr lang="ru-KZ" dirty="0"/>
              <a:t>, </a:t>
            </a:r>
            <a:r>
              <a:rPr lang="ru-KZ" dirty="0" err="1"/>
              <a:t>үлкенге</a:t>
            </a:r>
            <a:r>
              <a:rPr lang="ru-KZ" dirty="0"/>
              <a:t> </a:t>
            </a:r>
            <a:r>
              <a:rPr lang="ru-KZ" dirty="0" err="1"/>
              <a:t>құрмет</a:t>
            </a:r>
            <a:r>
              <a:rPr lang="ru-KZ" dirty="0"/>
              <a:t>, </a:t>
            </a:r>
            <a:r>
              <a:rPr lang="ru-KZ" dirty="0" err="1"/>
              <a:t>кішіге</a:t>
            </a:r>
            <a:r>
              <a:rPr lang="ru-KZ" dirty="0"/>
              <a:t> </a:t>
            </a:r>
            <a:r>
              <a:rPr lang="ru-KZ" dirty="0" err="1"/>
              <a:t>қамқорлық</a:t>
            </a:r>
            <a:r>
              <a:rPr lang="ru-KZ" dirty="0"/>
              <a:t>, </a:t>
            </a:r>
            <a:r>
              <a:rPr lang="ru-KZ" dirty="0" err="1"/>
              <a:t>еңбекқорлық</a:t>
            </a:r>
            <a:r>
              <a:rPr lang="ru-KZ" dirty="0"/>
              <a:t> </a:t>
            </a:r>
            <a:r>
              <a:rPr lang="ru-KZ" dirty="0" err="1"/>
              <a:t>сияқты</a:t>
            </a:r>
            <a:r>
              <a:rPr lang="ru-KZ" dirty="0"/>
              <a:t> </a:t>
            </a:r>
            <a:r>
              <a:rPr lang="ru-KZ" dirty="0" err="1"/>
              <a:t>қасиеттерді</a:t>
            </a:r>
            <a:r>
              <a:rPr lang="ru-KZ" dirty="0"/>
              <a:t> </a:t>
            </a:r>
            <a:r>
              <a:rPr lang="ru-KZ" dirty="0" err="1"/>
              <a:t>тәжірибеде</a:t>
            </a:r>
            <a:r>
              <a:rPr lang="ru-KZ" dirty="0"/>
              <a:t> </a:t>
            </a:r>
            <a:r>
              <a:rPr lang="ru-KZ" dirty="0" err="1"/>
              <a:t>қолданады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жалпыадамзаттық</a:t>
            </a:r>
            <a:r>
              <a:rPr lang="ru-KZ" dirty="0"/>
              <a:t> </a:t>
            </a:r>
            <a:r>
              <a:rPr lang="ru-KZ" dirty="0" err="1"/>
              <a:t>құндылықтарды</a:t>
            </a:r>
            <a:r>
              <a:rPr lang="ru-KZ" dirty="0"/>
              <a:t> </a:t>
            </a:r>
            <a:r>
              <a:rPr lang="ru-KZ" dirty="0" err="1"/>
              <a:t>салыстырып</a:t>
            </a:r>
            <a:r>
              <a:rPr lang="ru-KZ" dirty="0"/>
              <a:t>, </a:t>
            </a:r>
            <a:r>
              <a:rPr lang="ru-KZ" dirty="0" err="1"/>
              <a:t>өз</a:t>
            </a:r>
            <a:r>
              <a:rPr lang="ru-KZ" dirty="0"/>
              <a:t> </a:t>
            </a:r>
            <a:r>
              <a:rPr lang="ru-KZ" dirty="0" err="1"/>
              <a:t>құндылықтық</a:t>
            </a:r>
            <a:r>
              <a:rPr lang="ru-KZ" dirty="0"/>
              <a:t> </a:t>
            </a:r>
            <a:r>
              <a:rPr lang="ru-KZ" dirty="0" err="1"/>
              <a:t>бағытын</a:t>
            </a:r>
            <a:r>
              <a:rPr lang="ru-KZ" dirty="0"/>
              <a:t> </a:t>
            </a:r>
            <a:r>
              <a:rPr lang="ru-KZ" dirty="0" err="1"/>
              <a:t>қалыптастырады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i="1" dirty="0"/>
              <a:t>3.4. </a:t>
            </a:r>
            <a:r>
              <a:rPr lang="ru-KZ" i="1" dirty="0" err="1"/>
              <a:t>Әлеуметтік</a:t>
            </a:r>
            <a:r>
              <a:rPr lang="ru-KZ" i="1" dirty="0"/>
              <a:t> </a:t>
            </a:r>
            <a:r>
              <a:rPr lang="ru-KZ" i="1" dirty="0" err="1"/>
              <a:t>және</a:t>
            </a:r>
            <a:r>
              <a:rPr lang="ru-KZ" i="1" dirty="0"/>
              <a:t> </a:t>
            </a:r>
            <a:r>
              <a:rPr lang="ru-KZ" i="1" dirty="0" err="1"/>
              <a:t>мәдени</a:t>
            </a:r>
            <a:r>
              <a:rPr lang="ru-KZ" i="1" dirty="0"/>
              <a:t> </a:t>
            </a:r>
            <a:r>
              <a:rPr lang="ru-KZ" i="1" dirty="0" err="1"/>
              <a:t>нәтижелер</a:t>
            </a:r>
            <a:endParaRPr lang="ru-KZ" dirty="0"/>
          </a:p>
          <a:p>
            <a:pPr marL="0" indent="0">
              <a:buNone/>
            </a:pPr>
            <a:r>
              <a:rPr lang="ru-KZ" dirty="0" err="1"/>
              <a:t>Оқушы</a:t>
            </a:r>
            <a:r>
              <a:rPr lang="ru-KZ" dirty="0"/>
              <a:t>:</a:t>
            </a:r>
          </a:p>
          <a:p>
            <a:pPr marL="0" lvl="0" indent="0">
              <a:buNone/>
            </a:pPr>
            <a:r>
              <a:rPr lang="ru-KZ" dirty="0" err="1"/>
              <a:t>көпэтносты</a:t>
            </a:r>
            <a:r>
              <a:rPr lang="ru-KZ" dirty="0"/>
              <a:t> </a:t>
            </a:r>
            <a:r>
              <a:rPr lang="ru-KZ" dirty="0" err="1"/>
              <a:t>қоғамда</a:t>
            </a:r>
            <a:r>
              <a:rPr lang="ru-KZ" dirty="0"/>
              <a:t> </a:t>
            </a:r>
            <a:r>
              <a:rPr lang="ru-KZ" dirty="0" err="1"/>
              <a:t>мәдени</a:t>
            </a:r>
            <a:r>
              <a:rPr lang="ru-KZ" dirty="0"/>
              <a:t> </a:t>
            </a:r>
            <a:r>
              <a:rPr lang="ru-KZ" dirty="0" err="1"/>
              <a:t>толеранттық</a:t>
            </a:r>
            <a:r>
              <a:rPr lang="ru-KZ" dirty="0"/>
              <a:t>, </a:t>
            </a:r>
            <a:r>
              <a:rPr lang="ru-KZ" dirty="0" err="1"/>
              <a:t>өзара</a:t>
            </a:r>
            <a:r>
              <a:rPr lang="ru-KZ" dirty="0"/>
              <a:t> </a:t>
            </a:r>
            <a:r>
              <a:rPr lang="ru-KZ" dirty="0" err="1"/>
              <a:t>түсіністік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сыйластық</a:t>
            </a:r>
            <a:r>
              <a:rPr lang="ru-KZ" dirty="0"/>
              <a:t> </a:t>
            </a:r>
            <a:r>
              <a:rPr lang="ru-KZ" dirty="0" err="1"/>
              <a:t>принциптерін</a:t>
            </a:r>
            <a:r>
              <a:rPr lang="ru-KZ" dirty="0"/>
              <a:t> </a:t>
            </a:r>
            <a:r>
              <a:rPr lang="ru-KZ" dirty="0" err="1"/>
              <a:t>ұстанады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құндылықтарды</a:t>
            </a:r>
            <a:r>
              <a:rPr lang="ru-KZ" dirty="0"/>
              <a:t> </a:t>
            </a:r>
            <a:r>
              <a:rPr lang="ru-KZ" dirty="0" err="1"/>
              <a:t>қазіргі</a:t>
            </a:r>
            <a:r>
              <a:rPr lang="ru-KZ" dirty="0"/>
              <a:t> заман </a:t>
            </a:r>
            <a:r>
              <a:rPr lang="ru-KZ" dirty="0" err="1"/>
              <a:t>мәдениетімен</a:t>
            </a:r>
            <a:r>
              <a:rPr lang="ru-KZ" dirty="0"/>
              <a:t> </a:t>
            </a:r>
            <a:r>
              <a:rPr lang="ru-KZ" dirty="0" err="1"/>
              <a:t>байланыстыра</a:t>
            </a:r>
            <a:r>
              <a:rPr lang="ru-KZ" dirty="0"/>
              <a:t> </a:t>
            </a:r>
            <a:r>
              <a:rPr lang="ru-KZ" dirty="0" err="1"/>
              <a:t>түсіндіре</a:t>
            </a:r>
            <a:r>
              <a:rPr lang="ru-KZ" dirty="0"/>
              <a:t> </a:t>
            </a:r>
            <a:r>
              <a:rPr lang="ru-KZ" dirty="0" err="1"/>
              <a:t>алады</a:t>
            </a:r>
            <a:r>
              <a:rPr lang="ru-KZ" dirty="0"/>
              <a:t>;</a:t>
            </a:r>
          </a:p>
          <a:p>
            <a:pPr marL="0" lvl="0" indent="0">
              <a:buNone/>
            </a:pPr>
            <a:r>
              <a:rPr lang="ru-KZ" dirty="0" err="1"/>
              <a:t>қоғамдағы</a:t>
            </a:r>
            <a:r>
              <a:rPr lang="ru-KZ" dirty="0"/>
              <a:t> </a:t>
            </a:r>
            <a:r>
              <a:rPr lang="ru-KZ" dirty="0" err="1"/>
              <a:t>мәдени</a:t>
            </a:r>
            <a:r>
              <a:rPr lang="ru-KZ" dirty="0"/>
              <a:t> </a:t>
            </a:r>
            <a:r>
              <a:rPr lang="ru-KZ" dirty="0" err="1"/>
              <a:t>әртүрлілікті</a:t>
            </a:r>
            <a:r>
              <a:rPr lang="ru-KZ" dirty="0"/>
              <a:t> </a:t>
            </a:r>
            <a:r>
              <a:rPr lang="ru-KZ" dirty="0" err="1"/>
              <a:t>бағалайды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</a:t>
            </a:r>
            <a:r>
              <a:rPr lang="ru-KZ" dirty="0" err="1"/>
              <a:t>өз</a:t>
            </a:r>
            <a:r>
              <a:rPr lang="ru-KZ" dirty="0"/>
              <a:t> </a:t>
            </a:r>
            <a:r>
              <a:rPr lang="ru-KZ" dirty="0" err="1"/>
              <a:t>рөлін</a:t>
            </a:r>
            <a:r>
              <a:rPr lang="ru-KZ" dirty="0"/>
              <a:t> </a:t>
            </a:r>
            <a:r>
              <a:rPr lang="ru-KZ" dirty="0" err="1"/>
              <a:t>түсінеді</a:t>
            </a:r>
            <a:r>
              <a:rPr lang="ru-KZ" dirty="0"/>
              <a:t>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45288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733E74-1E60-30F1-6E10-8F1F51628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3040"/>
            <a:ext cx="11673840" cy="678688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KZ" b="1" dirty="0"/>
              <a:t>4. </a:t>
            </a:r>
            <a:r>
              <a:rPr lang="ru-KZ" b="1" dirty="0" err="1"/>
              <a:t>Бағдарламаның</a:t>
            </a:r>
            <a:r>
              <a:rPr lang="ru-KZ" b="1" dirty="0"/>
              <a:t> </a:t>
            </a:r>
            <a:r>
              <a:rPr lang="ru-KZ" b="1" dirty="0" err="1"/>
              <a:t>практикалық</a:t>
            </a:r>
            <a:r>
              <a:rPr lang="ru-KZ" b="1" dirty="0"/>
              <a:t> </a:t>
            </a:r>
            <a:r>
              <a:rPr lang="ru-KZ" b="1" dirty="0" err="1"/>
              <a:t>маңыздылығы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 err="1"/>
              <a:t>Бағдарлама</a:t>
            </a:r>
            <a:r>
              <a:rPr lang="ru-KZ" dirty="0"/>
              <a:t> </a:t>
            </a:r>
            <a:r>
              <a:rPr lang="ru-KZ" dirty="0" err="1"/>
              <a:t>мектептің</a:t>
            </a:r>
            <a:r>
              <a:rPr lang="ru-KZ" dirty="0"/>
              <a:t> </a:t>
            </a:r>
            <a:r>
              <a:rPr lang="ru-KZ" dirty="0" err="1"/>
              <a:t>оқу-тәрбие</a:t>
            </a:r>
            <a:r>
              <a:rPr lang="ru-KZ" dirty="0"/>
              <a:t> </a:t>
            </a:r>
            <a:r>
              <a:rPr lang="ru-KZ" dirty="0" err="1"/>
              <a:t>үдерісінде</a:t>
            </a:r>
            <a:r>
              <a:rPr lang="ru-KZ" dirty="0"/>
              <a:t> </a:t>
            </a:r>
            <a:r>
              <a:rPr lang="ru-KZ" dirty="0" err="1"/>
              <a:t>төмендегі</a:t>
            </a:r>
            <a:r>
              <a:rPr lang="ru-KZ" dirty="0"/>
              <a:t> </a:t>
            </a:r>
            <a:r>
              <a:rPr lang="ru-KZ" dirty="0" err="1"/>
              <a:t>практикалық</a:t>
            </a:r>
            <a:r>
              <a:rPr lang="ru-KZ" dirty="0"/>
              <a:t> </a:t>
            </a:r>
            <a:r>
              <a:rPr lang="ru-KZ" dirty="0" err="1"/>
              <a:t>нәтижелер</a:t>
            </a:r>
            <a:r>
              <a:rPr lang="ru-KZ" dirty="0"/>
              <a:t> </a:t>
            </a:r>
            <a:r>
              <a:rPr lang="ru-KZ" dirty="0" err="1"/>
              <a:t>береді</a:t>
            </a:r>
            <a:r>
              <a:rPr lang="ru-KZ" dirty="0"/>
              <a:t>: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халқының</a:t>
            </a:r>
            <a:r>
              <a:rPr lang="ru-KZ" dirty="0"/>
              <a:t> </a:t>
            </a:r>
            <a:r>
              <a:rPr lang="ru-KZ" dirty="0" err="1"/>
              <a:t>құндылықтарын</a:t>
            </a:r>
            <a:r>
              <a:rPr lang="ru-KZ" dirty="0"/>
              <a:t> </a:t>
            </a:r>
            <a:r>
              <a:rPr lang="ru-KZ" dirty="0" err="1"/>
              <a:t>жүйелі</a:t>
            </a:r>
            <a:r>
              <a:rPr lang="ru-KZ" dirty="0"/>
              <a:t> </a:t>
            </a:r>
            <a:r>
              <a:rPr lang="ru-KZ" dirty="0" err="1"/>
              <a:t>түрде</a:t>
            </a:r>
            <a:r>
              <a:rPr lang="ru-KZ" dirty="0"/>
              <a:t> </a:t>
            </a:r>
            <a:r>
              <a:rPr lang="ru-KZ" dirty="0" err="1"/>
              <a:t>үйрететін</a:t>
            </a:r>
            <a:r>
              <a:rPr lang="ru-KZ" dirty="0"/>
              <a:t> </a:t>
            </a:r>
            <a:r>
              <a:rPr lang="ru-KZ" dirty="0" err="1"/>
              <a:t>арнайы</a:t>
            </a:r>
            <a:r>
              <a:rPr lang="ru-KZ" dirty="0"/>
              <a:t> курс </a:t>
            </a:r>
            <a:r>
              <a:rPr lang="ru-KZ" dirty="0" err="1"/>
              <a:t>ретінде</a:t>
            </a:r>
            <a:r>
              <a:rPr lang="ru-KZ" dirty="0"/>
              <a:t> </a:t>
            </a:r>
            <a:r>
              <a:rPr lang="ru-KZ" dirty="0" err="1"/>
              <a:t>қолданылады</a:t>
            </a:r>
            <a:r>
              <a:rPr lang="ru-KZ" dirty="0"/>
              <a:t>.</a:t>
            </a:r>
          </a:p>
          <a:p>
            <a:r>
              <a:rPr lang="ru-KZ" dirty="0" err="1"/>
              <a:t>Оқушыларда</a:t>
            </a:r>
            <a:r>
              <a:rPr lang="ru-KZ" dirty="0"/>
              <a:t> </a:t>
            </a:r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бірегейлік</a:t>
            </a:r>
            <a:r>
              <a:rPr lang="ru-KZ" dirty="0"/>
              <a:t> </a:t>
            </a:r>
            <a:r>
              <a:rPr lang="ru-KZ" dirty="0" err="1"/>
              <a:t>қалыптастыруға</a:t>
            </a:r>
            <a:r>
              <a:rPr lang="ru-KZ" dirty="0"/>
              <a:t> </a:t>
            </a:r>
            <a:r>
              <a:rPr lang="ru-KZ" dirty="0" err="1"/>
              <a:t>бағытталған</a:t>
            </a:r>
            <a:r>
              <a:rPr lang="ru-KZ" dirty="0"/>
              <a:t> </a:t>
            </a:r>
            <a:r>
              <a:rPr lang="ru-KZ" dirty="0" err="1"/>
              <a:t>тиімді</a:t>
            </a:r>
            <a:r>
              <a:rPr lang="ru-KZ" dirty="0"/>
              <a:t> </a:t>
            </a:r>
            <a:r>
              <a:rPr lang="ru-KZ" dirty="0" err="1"/>
              <a:t>оқу</a:t>
            </a:r>
            <a:r>
              <a:rPr lang="ru-KZ" dirty="0"/>
              <a:t> </a:t>
            </a:r>
            <a:r>
              <a:rPr lang="ru-KZ" dirty="0" err="1"/>
              <a:t>материалдарын</a:t>
            </a:r>
            <a:r>
              <a:rPr lang="ru-KZ" dirty="0"/>
              <a:t> </a:t>
            </a:r>
            <a:r>
              <a:rPr lang="ru-KZ" dirty="0" err="1"/>
              <a:t>ұсынады</a:t>
            </a:r>
            <a:r>
              <a:rPr lang="ru-KZ" dirty="0"/>
              <a:t>.</a:t>
            </a:r>
          </a:p>
          <a:p>
            <a:r>
              <a:rPr lang="ru-KZ" dirty="0"/>
              <a:t>Т2 </a:t>
            </a:r>
            <a:r>
              <a:rPr lang="ru-KZ" dirty="0" err="1"/>
              <a:t>аудиториясында</a:t>
            </a:r>
            <a:r>
              <a:rPr lang="ru-KZ" dirty="0"/>
              <a:t> </a:t>
            </a: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тілін</a:t>
            </a:r>
            <a:r>
              <a:rPr lang="ru-KZ" dirty="0"/>
              <a:t> </a:t>
            </a:r>
            <a:r>
              <a:rPr lang="ru-KZ" dirty="0" err="1"/>
              <a:t>мәдени</a:t>
            </a:r>
            <a:r>
              <a:rPr lang="ru-KZ" dirty="0"/>
              <a:t> контекст </a:t>
            </a:r>
            <a:r>
              <a:rPr lang="ru-KZ" dirty="0" err="1"/>
              <a:t>арқылы</a:t>
            </a:r>
            <a:r>
              <a:rPr lang="ru-KZ" dirty="0"/>
              <a:t> </a:t>
            </a:r>
            <a:r>
              <a:rPr lang="ru-KZ" dirty="0" err="1"/>
              <a:t>меңгертудің</a:t>
            </a:r>
            <a:r>
              <a:rPr lang="ru-KZ" dirty="0"/>
              <a:t> </a:t>
            </a:r>
            <a:r>
              <a:rPr lang="ru-KZ" dirty="0" err="1"/>
              <a:t>нәтижелілігін</a:t>
            </a:r>
            <a:r>
              <a:rPr lang="ru-KZ" dirty="0"/>
              <a:t> </a:t>
            </a:r>
            <a:r>
              <a:rPr lang="ru-KZ" dirty="0" err="1"/>
              <a:t>арттырады</a:t>
            </a:r>
            <a:r>
              <a:rPr lang="ru-KZ" dirty="0"/>
              <a:t>.</a:t>
            </a:r>
          </a:p>
          <a:p>
            <a:r>
              <a:rPr lang="ru-KZ" dirty="0" err="1"/>
              <a:t>Пән</a:t>
            </a:r>
            <a:r>
              <a:rPr lang="ru-KZ" dirty="0"/>
              <a:t> </a:t>
            </a:r>
            <a:r>
              <a:rPr lang="ru-KZ" dirty="0" err="1"/>
              <a:t>мұғалімдеріне</a:t>
            </a:r>
            <a:r>
              <a:rPr lang="ru-KZ" dirty="0"/>
              <a:t> </a:t>
            </a:r>
            <a:r>
              <a:rPr lang="ru-KZ" dirty="0" err="1"/>
              <a:t>әдістемелік</a:t>
            </a:r>
            <a:r>
              <a:rPr lang="ru-KZ" dirty="0"/>
              <a:t> </a:t>
            </a:r>
            <a:r>
              <a:rPr lang="ru-KZ" dirty="0" err="1"/>
              <a:t>қолдау</a:t>
            </a:r>
            <a:r>
              <a:rPr lang="ru-KZ" dirty="0"/>
              <a:t> </a:t>
            </a:r>
            <a:r>
              <a:rPr lang="ru-KZ" dirty="0" err="1"/>
              <a:t>көрсететін</a:t>
            </a:r>
            <a:r>
              <a:rPr lang="ru-KZ" dirty="0"/>
              <a:t> </a:t>
            </a:r>
            <a:r>
              <a:rPr lang="ru-KZ" dirty="0" err="1"/>
              <a:t>дайын</a:t>
            </a:r>
            <a:r>
              <a:rPr lang="ru-KZ" dirty="0"/>
              <a:t> </a:t>
            </a:r>
            <a:r>
              <a:rPr lang="ru-KZ" dirty="0" err="1"/>
              <a:t>мәтіндер</a:t>
            </a:r>
            <a:r>
              <a:rPr lang="ru-KZ" dirty="0"/>
              <a:t>, </a:t>
            </a:r>
            <a:r>
              <a:rPr lang="ru-KZ" dirty="0" err="1"/>
              <a:t>тапсырмалар</a:t>
            </a:r>
            <a:r>
              <a:rPr lang="ru-KZ" dirty="0"/>
              <a:t>, рефлексия </a:t>
            </a:r>
            <a:r>
              <a:rPr lang="ru-KZ" dirty="0" err="1"/>
              <a:t>үлгілері</a:t>
            </a:r>
            <a:r>
              <a:rPr lang="ru-KZ" dirty="0"/>
              <a:t> </a:t>
            </a:r>
            <a:r>
              <a:rPr lang="ru-KZ" dirty="0" err="1"/>
              <a:t>беріледі</a:t>
            </a:r>
            <a:r>
              <a:rPr lang="ru-KZ" dirty="0"/>
              <a:t>.</a:t>
            </a:r>
          </a:p>
          <a:p>
            <a:r>
              <a:rPr lang="ru-KZ" dirty="0" err="1"/>
              <a:t>Жобалық</a:t>
            </a:r>
            <a:r>
              <a:rPr lang="ru-KZ" dirty="0"/>
              <a:t> </a:t>
            </a:r>
            <a:r>
              <a:rPr lang="ru-KZ" dirty="0" err="1"/>
              <a:t>жұмыс</a:t>
            </a:r>
            <a:r>
              <a:rPr lang="ru-KZ" dirty="0"/>
              <a:t>, </a:t>
            </a:r>
            <a:r>
              <a:rPr lang="ru-KZ" dirty="0" err="1"/>
              <a:t>дебат</a:t>
            </a:r>
            <a:r>
              <a:rPr lang="ru-KZ" dirty="0"/>
              <a:t>, </a:t>
            </a:r>
            <a:r>
              <a:rPr lang="ru-KZ" dirty="0" err="1"/>
              <a:t>шығармашылық</a:t>
            </a:r>
            <a:r>
              <a:rPr lang="ru-KZ" dirty="0"/>
              <a:t> </a:t>
            </a:r>
            <a:r>
              <a:rPr lang="ru-KZ" dirty="0" err="1"/>
              <a:t>тапсырмалар</a:t>
            </a:r>
            <a:r>
              <a:rPr lang="ru-KZ" dirty="0"/>
              <a:t> </a:t>
            </a:r>
            <a:r>
              <a:rPr lang="ru-KZ" dirty="0" err="1"/>
              <a:t>арқылы</a:t>
            </a:r>
            <a:r>
              <a:rPr lang="ru-KZ" dirty="0"/>
              <a:t> </a:t>
            </a:r>
            <a:r>
              <a:rPr lang="ru-KZ" dirty="0" err="1"/>
              <a:t>оқушылардың</a:t>
            </a:r>
            <a:r>
              <a:rPr lang="ru-KZ" dirty="0"/>
              <a:t> </a:t>
            </a:r>
            <a:r>
              <a:rPr lang="ru-KZ" dirty="0" err="1"/>
              <a:t>белсенді</a:t>
            </a:r>
            <a:r>
              <a:rPr lang="ru-KZ" dirty="0"/>
              <a:t>, </a:t>
            </a:r>
            <a:r>
              <a:rPr lang="ru-KZ" dirty="0" err="1"/>
              <a:t>қатысымдық</a:t>
            </a:r>
            <a:r>
              <a:rPr lang="ru-KZ" dirty="0"/>
              <a:t> </a:t>
            </a:r>
            <a:r>
              <a:rPr lang="ru-KZ" dirty="0" err="1"/>
              <a:t>дағдыларын</a:t>
            </a:r>
            <a:r>
              <a:rPr lang="ru-KZ" dirty="0"/>
              <a:t> </a:t>
            </a:r>
            <a:r>
              <a:rPr lang="ru-KZ" dirty="0" err="1"/>
              <a:t>дамытады</a:t>
            </a:r>
            <a:r>
              <a:rPr lang="ru-KZ" dirty="0"/>
              <a:t>.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b="1" dirty="0"/>
              <a:t>5. </a:t>
            </a:r>
            <a:r>
              <a:rPr lang="ru-KZ" b="1" dirty="0" err="1"/>
              <a:t>Бағдарламаның</a:t>
            </a:r>
            <a:r>
              <a:rPr lang="ru-KZ" b="1" dirty="0"/>
              <a:t> </a:t>
            </a:r>
            <a:r>
              <a:rPr lang="ru-KZ" b="1" dirty="0" err="1"/>
              <a:t>педагогтердің</a:t>
            </a:r>
            <a:r>
              <a:rPr lang="ru-KZ" b="1" dirty="0"/>
              <a:t> </a:t>
            </a:r>
            <a:r>
              <a:rPr lang="ru-KZ" b="1" dirty="0" err="1"/>
              <a:t>тәжірибесіне</a:t>
            </a:r>
            <a:r>
              <a:rPr lang="ru-KZ" b="1" dirty="0"/>
              <a:t> </a:t>
            </a:r>
            <a:r>
              <a:rPr lang="ru-KZ" b="1" dirty="0" err="1"/>
              <a:t>әсері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pPr marL="0" indent="0">
              <a:buNone/>
            </a:pPr>
            <a:r>
              <a:rPr lang="ru-KZ" dirty="0" err="1"/>
              <a:t>Бағдарлама</a:t>
            </a:r>
            <a:r>
              <a:rPr lang="ru-KZ" dirty="0"/>
              <a:t> </a:t>
            </a:r>
            <a:r>
              <a:rPr lang="ru-KZ" dirty="0" err="1"/>
              <a:t>мұғалім</a:t>
            </a:r>
            <a:r>
              <a:rPr lang="ru-KZ" dirty="0"/>
              <a:t> </a:t>
            </a:r>
            <a:r>
              <a:rPr lang="ru-KZ" dirty="0" err="1"/>
              <a:t>жұмысына</a:t>
            </a:r>
            <a:r>
              <a:rPr lang="ru-KZ" dirty="0"/>
              <a:t> </a:t>
            </a:r>
            <a:r>
              <a:rPr lang="ru-KZ" dirty="0" err="1"/>
              <a:t>төмендегі</a:t>
            </a:r>
            <a:r>
              <a:rPr lang="ru-KZ" dirty="0"/>
              <a:t> </a:t>
            </a:r>
            <a:r>
              <a:rPr lang="ru-KZ" dirty="0" err="1"/>
              <a:t>жағынан</a:t>
            </a:r>
            <a:r>
              <a:rPr lang="ru-KZ" dirty="0"/>
              <a:t> </a:t>
            </a:r>
            <a:r>
              <a:rPr lang="ru-KZ" dirty="0" err="1"/>
              <a:t>оң</a:t>
            </a:r>
            <a:r>
              <a:rPr lang="ru-KZ" dirty="0"/>
              <a:t> </a:t>
            </a:r>
            <a:r>
              <a:rPr lang="ru-KZ" dirty="0" err="1"/>
              <a:t>ықпал</a:t>
            </a:r>
            <a:r>
              <a:rPr lang="ru-KZ" dirty="0"/>
              <a:t> </a:t>
            </a:r>
            <a:r>
              <a:rPr lang="ru-KZ" dirty="0" err="1"/>
              <a:t>етеді</a:t>
            </a:r>
            <a:r>
              <a:rPr lang="ru-KZ" dirty="0"/>
              <a:t>:</a:t>
            </a:r>
          </a:p>
          <a:p>
            <a:pPr marL="0" indent="0">
              <a:buNone/>
            </a:pPr>
            <a:r>
              <a:rPr lang="ru-KZ" dirty="0"/>
              <a:t> </a:t>
            </a:r>
          </a:p>
          <a:p>
            <a:r>
              <a:rPr lang="ru-KZ" dirty="0" err="1"/>
              <a:t>құндылыққа</a:t>
            </a:r>
            <a:r>
              <a:rPr lang="ru-KZ" dirty="0"/>
              <a:t> </a:t>
            </a:r>
            <a:r>
              <a:rPr lang="ru-KZ" dirty="0" err="1"/>
              <a:t>негізделген</a:t>
            </a:r>
            <a:r>
              <a:rPr lang="ru-KZ" dirty="0"/>
              <a:t> </a:t>
            </a:r>
            <a:r>
              <a:rPr lang="ru-KZ" dirty="0" err="1"/>
              <a:t>білім</a:t>
            </a:r>
            <a:r>
              <a:rPr lang="ru-KZ" dirty="0"/>
              <a:t> </a:t>
            </a:r>
            <a:r>
              <a:rPr lang="ru-KZ" dirty="0" err="1"/>
              <a:t>берудің</a:t>
            </a:r>
            <a:r>
              <a:rPr lang="ru-KZ" dirty="0"/>
              <a:t> </a:t>
            </a:r>
            <a:r>
              <a:rPr lang="ru-KZ" dirty="0" err="1"/>
              <a:t>заманауи</a:t>
            </a:r>
            <a:r>
              <a:rPr lang="ru-KZ" dirty="0"/>
              <a:t> </a:t>
            </a:r>
            <a:r>
              <a:rPr lang="ru-KZ" dirty="0" err="1"/>
              <a:t>моделін</a:t>
            </a:r>
            <a:r>
              <a:rPr lang="ru-KZ" dirty="0"/>
              <a:t> </a:t>
            </a:r>
            <a:r>
              <a:rPr lang="ru-KZ" dirty="0" err="1"/>
              <a:t>қолдануға</a:t>
            </a:r>
            <a:r>
              <a:rPr lang="ru-KZ" dirty="0"/>
              <a:t> </a:t>
            </a:r>
            <a:r>
              <a:rPr lang="ru-KZ" dirty="0" err="1"/>
              <a:t>мүмкіндік</a:t>
            </a:r>
            <a:r>
              <a:rPr lang="ru-KZ" dirty="0"/>
              <a:t> </a:t>
            </a:r>
            <a:r>
              <a:rPr lang="ru-KZ" dirty="0" err="1"/>
              <a:t>береді</a:t>
            </a:r>
            <a:r>
              <a:rPr lang="ru-KZ" dirty="0"/>
              <a:t>;</a:t>
            </a:r>
          </a:p>
          <a:p>
            <a:r>
              <a:rPr lang="ru-KZ" dirty="0"/>
              <a:t>Т2 </a:t>
            </a:r>
            <a:r>
              <a:rPr lang="ru-KZ" dirty="0" err="1"/>
              <a:t>контекстіндегі</a:t>
            </a:r>
            <a:r>
              <a:rPr lang="ru-KZ" dirty="0"/>
              <a:t> </a:t>
            </a:r>
            <a:r>
              <a:rPr lang="ru-KZ" dirty="0" err="1"/>
              <a:t>қазақ</a:t>
            </a:r>
            <a:r>
              <a:rPr lang="ru-KZ" dirty="0"/>
              <a:t> </a:t>
            </a:r>
            <a:r>
              <a:rPr lang="ru-KZ" dirty="0" err="1"/>
              <a:t>тілін</a:t>
            </a:r>
            <a:r>
              <a:rPr lang="ru-KZ" dirty="0"/>
              <a:t> </a:t>
            </a:r>
            <a:r>
              <a:rPr lang="ru-KZ" dirty="0" err="1"/>
              <a:t>оқытуды</a:t>
            </a:r>
            <a:r>
              <a:rPr lang="ru-KZ" dirty="0"/>
              <a:t> </a:t>
            </a:r>
            <a:r>
              <a:rPr lang="ru-KZ" dirty="0" err="1"/>
              <a:t>мәдениетаралық</a:t>
            </a:r>
            <a:r>
              <a:rPr lang="ru-KZ" dirty="0"/>
              <a:t> </a:t>
            </a:r>
            <a:r>
              <a:rPr lang="ru-KZ" dirty="0" err="1"/>
              <a:t>деңгейге</a:t>
            </a:r>
            <a:r>
              <a:rPr lang="ru-KZ" dirty="0"/>
              <a:t> </a:t>
            </a:r>
            <a:r>
              <a:rPr lang="ru-KZ" dirty="0" err="1"/>
              <a:t>көтереді</a:t>
            </a:r>
            <a:r>
              <a:rPr lang="ru-KZ" dirty="0"/>
              <a:t>;</a:t>
            </a:r>
          </a:p>
          <a:p>
            <a:r>
              <a:rPr lang="ru-KZ" dirty="0" err="1"/>
              <a:t>сабақтарды</a:t>
            </a:r>
            <a:r>
              <a:rPr lang="ru-KZ" dirty="0"/>
              <a:t> </a:t>
            </a:r>
            <a:r>
              <a:rPr lang="ru-KZ" dirty="0" err="1"/>
              <a:t>қызықты</a:t>
            </a:r>
            <a:r>
              <a:rPr lang="ru-KZ" dirty="0"/>
              <a:t> </a:t>
            </a:r>
            <a:r>
              <a:rPr lang="ru-KZ" dirty="0" err="1"/>
              <a:t>әрі</a:t>
            </a:r>
            <a:r>
              <a:rPr lang="ru-KZ" dirty="0"/>
              <a:t> </a:t>
            </a:r>
            <a:r>
              <a:rPr lang="ru-KZ" dirty="0" err="1"/>
              <a:t>өмірмен</a:t>
            </a:r>
            <a:r>
              <a:rPr lang="ru-KZ" dirty="0"/>
              <a:t> </a:t>
            </a:r>
            <a:r>
              <a:rPr lang="ru-KZ" dirty="0" err="1"/>
              <a:t>байланысты</a:t>
            </a:r>
            <a:r>
              <a:rPr lang="ru-KZ" dirty="0"/>
              <a:t> </a:t>
            </a:r>
            <a:r>
              <a:rPr lang="ru-KZ" dirty="0" err="1"/>
              <a:t>ететін</a:t>
            </a:r>
            <a:r>
              <a:rPr lang="ru-KZ" dirty="0"/>
              <a:t> </a:t>
            </a:r>
            <a:r>
              <a:rPr lang="ru-KZ" dirty="0" err="1"/>
              <a:t>практикалық</a:t>
            </a:r>
            <a:r>
              <a:rPr lang="ru-KZ" dirty="0"/>
              <a:t> </a:t>
            </a:r>
            <a:r>
              <a:rPr lang="ru-KZ" dirty="0" err="1"/>
              <a:t>құралдар</a:t>
            </a:r>
            <a:r>
              <a:rPr lang="ru-KZ" dirty="0"/>
              <a:t> (</a:t>
            </a:r>
            <a:r>
              <a:rPr lang="ru-KZ" dirty="0" err="1"/>
              <a:t>мәтіндер</a:t>
            </a:r>
            <a:r>
              <a:rPr lang="ru-KZ" dirty="0"/>
              <a:t>, </a:t>
            </a:r>
            <a:r>
              <a:rPr lang="ru-KZ" dirty="0" err="1"/>
              <a:t>пікірталас</a:t>
            </a:r>
            <a:r>
              <a:rPr lang="ru-KZ" dirty="0"/>
              <a:t> </a:t>
            </a:r>
            <a:r>
              <a:rPr lang="ru-KZ" dirty="0" err="1"/>
              <a:t>сұрақтары</a:t>
            </a:r>
            <a:r>
              <a:rPr lang="ru-KZ" dirty="0"/>
              <a:t>, рефлексия, </a:t>
            </a:r>
            <a:r>
              <a:rPr lang="ru-KZ" dirty="0" err="1"/>
              <a:t>ойын</a:t>
            </a:r>
            <a:r>
              <a:rPr lang="ru-KZ" dirty="0"/>
              <a:t> форматы) </a:t>
            </a:r>
            <a:r>
              <a:rPr lang="ru-KZ" dirty="0" err="1"/>
              <a:t>береді</a:t>
            </a:r>
            <a:r>
              <a:rPr lang="ru-KZ" dirty="0"/>
              <a:t>;</a:t>
            </a:r>
          </a:p>
          <a:p>
            <a:r>
              <a:rPr lang="ru-KZ" dirty="0" err="1"/>
              <a:t>ұлттық</a:t>
            </a:r>
            <a:r>
              <a:rPr lang="ru-KZ" dirty="0"/>
              <a:t> </a:t>
            </a:r>
            <a:r>
              <a:rPr lang="ru-KZ" dirty="0" err="1"/>
              <a:t>мазмұнды</a:t>
            </a:r>
            <a:r>
              <a:rPr lang="ru-KZ" dirty="0"/>
              <a:t> </a:t>
            </a:r>
            <a:r>
              <a:rPr lang="ru-KZ" dirty="0" err="1"/>
              <a:t>интеграциялай</a:t>
            </a:r>
            <a:r>
              <a:rPr lang="ru-KZ" dirty="0"/>
              <a:t> </a:t>
            </a:r>
            <a:r>
              <a:rPr lang="ru-KZ" dirty="0" err="1"/>
              <a:t>отырып</a:t>
            </a:r>
            <a:r>
              <a:rPr lang="ru-KZ" dirty="0"/>
              <a:t>, </a:t>
            </a:r>
            <a:r>
              <a:rPr lang="ru-KZ" dirty="0" err="1"/>
              <a:t>тұлғалық-бағдарланған</a:t>
            </a:r>
            <a:r>
              <a:rPr lang="ru-KZ" dirty="0"/>
              <a:t> </a:t>
            </a:r>
            <a:r>
              <a:rPr lang="ru-KZ" dirty="0" err="1"/>
              <a:t>оқытуды</a:t>
            </a:r>
            <a:r>
              <a:rPr lang="ru-KZ" dirty="0"/>
              <a:t> </a:t>
            </a:r>
            <a:r>
              <a:rPr lang="ru-KZ" dirty="0" err="1"/>
              <a:t>жүзеге</a:t>
            </a:r>
            <a:r>
              <a:rPr lang="ru-KZ" dirty="0"/>
              <a:t> </a:t>
            </a:r>
            <a:r>
              <a:rPr lang="ru-KZ" dirty="0" err="1"/>
              <a:t>асыруға</a:t>
            </a:r>
            <a:r>
              <a:rPr lang="ru-KZ" dirty="0"/>
              <a:t> </a:t>
            </a:r>
            <a:r>
              <a:rPr lang="ru-KZ" dirty="0" err="1"/>
              <a:t>жағдай</a:t>
            </a:r>
            <a:r>
              <a:rPr lang="ru-KZ" dirty="0"/>
              <a:t> </a:t>
            </a:r>
            <a:r>
              <a:rPr lang="ru-KZ" dirty="0" err="1"/>
              <a:t>жасайды</a:t>
            </a:r>
            <a:r>
              <a:rPr lang="ru-KZ" dirty="0"/>
              <a:t>;</a:t>
            </a:r>
          </a:p>
          <a:p>
            <a:r>
              <a:rPr lang="ru-KZ" dirty="0" err="1"/>
              <a:t>педагогтің</a:t>
            </a:r>
            <a:r>
              <a:rPr lang="ru-KZ" dirty="0"/>
              <a:t> </a:t>
            </a:r>
            <a:r>
              <a:rPr lang="ru-KZ" dirty="0" err="1"/>
              <a:t>әдістемелік</a:t>
            </a:r>
            <a:r>
              <a:rPr lang="ru-KZ" dirty="0"/>
              <a:t> </a:t>
            </a:r>
            <a:r>
              <a:rPr lang="ru-KZ" dirty="0" err="1"/>
              <a:t>репертуарын</a:t>
            </a:r>
            <a:r>
              <a:rPr lang="ru-KZ" dirty="0"/>
              <a:t> </a:t>
            </a:r>
            <a:r>
              <a:rPr lang="ru-KZ" dirty="0" err="1"/>
              <a:t>байытып</a:t>
            </a:r>
            <a:r>
              <a:rPr lang="ru-KZ" dirty="0"/>
              <a:t>, </a:t>
            </a:r>
            <a:r>
              <a:rPr lang="ru-KZ" dirty="0" err="1"/>
              <a:t>кәсіби</a:t>
            </a:r>
            <a:r>
              <a:rPr lang="ru-KZ" dirty="0"/>
              <a:t> </a:t>
            </a:r>
            <a:r>
              <a:rPr lang="ru-KZ" dirty="0" err="1"/>
              <a:t>құзыреттілігін</a:t>
            </a:r>
            <a:r>
              <a:rPr lang="ru-KZ" dirty="0"/>
              <a:t> </a:t>
            </a:r>
            <a:r>
              <a:rPr lang="ru-KZ" dirty="0" err="1"/>
              <a:t>арттырады</a:t>
            </a:r>
            <a:r>
              <a:rPr lang="ru-KZ" dirty="0"/>
              <a:t>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21669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E23365B-FF99-741A-4B75-FBC292844B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912697"/>
              </p:ext>
            </p:extLst>
          </p:nvPr>
        </p:nvGraphicFramePr>
        <p:xfrm>
          <a:off x="690880" y="1250300"/>
          <a:ext cx="10627360" cy="4351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9869">
                  <a:extLst>
                    <a:ext uri="{9D8B030D-6E8A-4147-A177-3AD203B41FA5}">
                      <a16:colId xmlns:a16="http://schemas.microsoft.com/office/drawing/2014/main" val="2481214421"/>
                    </a:ext>
                  </a:extLst>
                </a:gridCol>
                <a:gridCol w="2849618">
                  <a:extLst>
                    <a:ext uri="{9D8B030D-6E8A-4147-A177-3AD203B41FA5}">
                      <a16:colId xmlns:a16="http://schemas.microsoft.com/office/drawing/2014/main" val="2235034909"/>
                    </a:ext>
                  </a:extLst>
                </a:gridCol>
                <a:gridCol w="2733841">
                  <a:extLst>
                    <a:ext uri="{9D8B030D-6E8A-4147-A177-3AD203B41FA5}">
                      <a16:colId xmlns:a16="http://schemas.microsoft.com/office/drawing/2014/main" val="2117451376"/>
                    </a:ext>
                  </a:extLst>
                </a:gridCol>
                <a:gridCol w="2422557">
                  <a:extLst>
                    <a:ext uri="{9D8B030D-6E8A-4147-A177-3AD203B41FA5}">
                      <a16:colId xmlns:a16="http://schemas.microsoft.com/office/drawing/2014/main" val="1246708184"/>
                    </a:ext>
                  </a:extLst>
                </a:gridCol>
                <a:gridCol w="1071475">
                  <a:extLst>
                    <a:ext uri="{9D8B030D-6E8A-4147-A177-3AD203B41FA5}">
                      <a16:colId xmlns:a16="http://schemas.microsoft.com/office/drawing/2014/main" val="3975524228"/>
                    </a:ext>
                  </a:extLst>
                </a:gridCol>
              </a:tblGrid>
              <a:tr h="4106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300" kern="100">
                          <a:effectLst/>
                        </a:rPr>
                        <a:t>Сабақ №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300" kern="100">
                          <a:effectLst/>
                        </a:rPr>
                        <a:t>Сабақтың тақырыбы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300" kern="100">
                          <a:effectLst/>
                        </a:rPr>
                        <a:t>Сабақ мазмұны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300" kern="100">
                          <a:effectLst/>
                        </a:rPr>
                        <a:t>Дағдылар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300" kern="100">
                          <a:effectLst/>
                        </a:rPr>
                        <a:t>Сағат саны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extLst>
                  <a:ext uri="{0D108BD9-81ED-4DB2-BD59-A6C34878D82A}">
                    <a16:rowId xmlns:a16="http://schemas.microsoft.com/office/drawing/2014/main" val="3846596363"/>
                  </a:ext>
                </a:extLst>
              </a:tr>
              <a:tr h="1249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1-сабақ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Қазақ халқының құндылықтар жүйесі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Қазақ құндылықтарының негізі: адамгершілік, бірлік, намыс, отаншылдық.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Негізгі ойды табу, сөздікпен жұмыс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300" kern="100">
                          <a:effectLst/>
                        </a:rPr>
                        <a:t>1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extLst>
                  <a:ext uri="{0D108BD9-81ED-4DB2-BD59-A6C34878D82A}">
                    <a16:rowId xmlns:a16="http://schemas.microsoft.com/office/drawing/2014/main" val="2923144057"/>
                  </a:ext>
                </a:extLst>
              </a:tr>
              <a:tr h="6203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2-сабақ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Қазақ дүниетанымы және рухани мұра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Рух, руханият, «жан тазалығы» туралы түсініктер.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Мәтін мазмұнын қысқаша айту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300" kern="100" dirty="0">
                          <a:effectLst/>
                        </a:rPr>
                        <a:t>1</a:t>
                      </a:r>
                      <a:endParaRPr lang="ru-KZ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extLst>
                  <a:ext uri="{0D108BD9-81ED-4DB2-BD59-A6C34878D82A}">
                    <a16:rowId xmlns:a16="http://schemas.microsoft.com/office/drawing/2014/main" val="1080508171"/>
                  </a:ext>
                </a:extLst>
              </a:tr>
              <a:tr h="6203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3-сабақ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Туған жер және Отанға сүйіспеншілік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«Жер-Ана», туған өлке туралы аңыз-әңгімелер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Пікір білдіру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300" kern="100">
                          <a:effectLst/>
                        </a:rPr>
                        <a:t>1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extLst>
                  <a:ext uri="{0D108BD9-81ED-4DB2-BD59-A6C34878D82A}">
                    <a16:rowId xmlns:a16="http://schemas.microsoft.com/office/drawing/2014/main" val="2113923864"/>
                  </a:ext>
                </a:extLst>
              </a:tr>
              <a:tr h="6203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4-сабақ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Ұлттық мінез және қазақы болмыс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Кеңпейілділік, мейірім, батырлық, намыс.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Сипаттау мәтіні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300" kern="100">
                          <a:effectLst/>
                        </a:rPr>
                        <a:t>1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extLst>
                  <a:ext uri="{0D108BD9-81ED-4DB2-BD59-A6C34878D82A}">
                    <a16:rowId xmlns:a16="http://schemas.microsoft.com/office/drawing/2014/main" val="2088583520"/>
                  </a:ext>
                </a:extLst>
              </a:tr>
              <a:tr h="830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5-сабақ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Отбасылық құндылықтар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Қазақ отбасындағы ата-ана рөлі, сыйластық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300" kern="100">
                          <a:effectLst/>
                        </a:rPr>
                        <a:t>Диалог құрастыру</a:t>
                      </a:r>
                      <a:endParaRPr lang="ru-KZ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300" kern="100" dirty="0">
                          <a:effectLst/>
                        </a:rPr>
                        <a:t>1</a:t>
                      </a:r>
                      <a:endParaRPr lang="ru-KZ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94" marR="62994" marT="0" marB="0"/>
                </a:tc>
                <a:extLst>
                  <a:ext uri="{0D108BD9-81ED-4DB2-BD59-A6C34878D82A}">
                    <a16:rowId xmlns:a16="http://schemas.microsoft.com/office/drawing/2014/main" val="399313989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329A9C1-158A-8153-7F36-DB315177E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654" y="362925"/>
            <a:ext cx="876413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419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419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419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419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419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419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419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419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419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9350" algn="l"/>
              </a:tabLst>
            </a:pPr>
            <a:r>
              <a:rPr kumimoji="0" lang="kk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11-сынып, Т2 пәніне қосымша материал ретінде пайдалануға болатын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9350" algn="l"/>
              </a:tabLst>
            </a:pPr>
            <a:r>
              <a:rPr kumimoji="0" lang="kk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«</a:t>
            </a:r>
            <a:r>
              <a:rPr kumimoji="0" lang="kk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Қазақ халқының құндылықтары</a:t>
            </a:r>
            <a:r>
              <a:rPr kumimoji="0" lang="kk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  <a:r>
              <a:rPr kumimoji="0" lang="kk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34 сағаттық авторлық бағдарламаның толық тақырыптар мазмұны.</a:t>
            </a:r>
            <a:endParaRPr kumimoji="0" lang="kk-KZ" altLang="ru-KZ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9350" algn="l"/>
              </a:tabLst>
            </a:pPr>
            <a:r>
              <a:rPr kumimoji="0" lang="kk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endParaRPr kumimoji="0" lang="kk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645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186097-D4A8-A167-5AFB-29D11DDBB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E482057-6475-E9CA-D95C-CBD3B869CD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4149380"/>
              </p:ext>
            </p:extLst>
          </p:nvPr>
        </p:nvGraphicFramePr>
        <p:xfrm>
          <a:off x="838200" y="981234"/>
          <a:ext cx="10515600" cy="4351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3571">
                  <a:extLst>
                    <a:ext uri="{9D8B030D-6E8A-4147-A177-3AD203B41FA5}">
                      <a16:colId xmlns:a16="http://schemas.microsoft.com/office/drawing/2014/main" val="2324395574"/>
                    </a:ext>
                  </a:extLst>
                </a:gridCol>
                <a:gridCol w="2819650">
                  <a:extLst>
                    <a:ext uri="{9D8B030D-6E8A-4147-A177-3AD203B41FA5}">
                      <a16:colId xmlns:a16="http://schemas.microsoft.com/office/drawing/2014/main" val="4106365550"/>
                    </a:ext>
                  </a:extLst>
                </a:gridCol>
                <a:gridCol w="2705092">
                  <a:extLst>
                    <a:ext uri="{9D8B030D-6E8A-4147-A177-3AD203B41FA5}">
                      <a16:colId xmlns:a16="http://schemas.microsoft.com/office/drawing/2014/main" val="1555439417"/>
                    </a:ext>
                  </a:extLst>
                </a:gridCol>
                <a:gridCol w="2397081">
                  <a:extLst>
                    <a:ext uri="{9D8B030D-6E8A-4147-A177-3AD203B41FA5}">
                      <a16:colId xmlns:a16="http://schemas.microsoft.com/office/drawing/2014/main" val="3012196199"/>
                    </a:ext>
                  </a:extLst>
                </a:gridCol>
                <a:gridCol w="1060206">
                  <a:extLst>
                    <a:ext uri="{9D8B030D-6E8A-4147-A177-3AD203B41FA5}">
                      <a16:colId xmlns:a16="http://schemas.microsoft.com/office/drawing/2014/main" val="3859169857"/>
                    </a:ext>
                  </a:extLst>
                </a:gridCol>
              </a:tblGrid>
              <a:tr h="651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6-сабақ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Туыстық қарым-қатынас мәдениеті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Туыстық атаулар, қарым-қатынас әдебі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Тірек сөздермен сөйлем құрау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extLst>
                  <a:ext uri="{0D108BD9-81ED-4DB2-BD59-A6C34878D82A}">
                    <a16:rowId xmlns:a16="http://schemas.microsoft.com/office/drawing/2014/main" val="1170196687"/>
                  </a:ext>
                </a:extLst>
              </a:tr>
              <a:tr h="651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7-сабақ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Қазақ тілі – ұлттық құндылық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Тілдің қоғамдағы </a:t>
                      </a:r>
                      <a:r>
                        <a:rPr lang="kk-KZ" sz="1400" kern="100">
                          <a:effectLst/>
                        </a:rPr>
                        <a:t>, тарихтағы рөлі, </a:t>
                      </a:r>
                      <a:r>
                        <a:rPr lang="ru-KZ" sz="1400" kern="100">
                          <a:effectLst/>
                        </a:rPr>
                        <a:t>маңызы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Мәтін талдау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extLst>
                  <a:ext uri="{0D108BD9-81ED-4DB2-BD59-A6C34878D82A}">
                    <a16:rowId xmlns:a16="http://schemas.microsoft.com/office/drawing/2014/main" val="642860427"/>
                  </a:ext>
                </a:extLst>
              </a:tr>
              <a:tr h="872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8-сабақ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Дін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және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рухани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тәрбие</a:t>
                      </a:r>
                      <a:endParaRPr lang="ru-KZ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Исламның қазақ </a:t>
                      </a:r>
                      <a:r>
                        <a:rPr lang="kk-KZ" sz="1400" kern="100">
                          <a:effectLst/>
                        </a:rPr>
                        <a:t>руханиятындағы рөлі, тәрбиелік мәні 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Аргумент келтіру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extLst>
                  <a:ext uri="{0D108BD9-81ED-4DB2-BD59-A6C34878D82A}">
                    <a16:rowId xmlns:a16="http://schemas.microsoft.com/office/drawing/2014/main" val="590243075"/>
                  </a:ext>
                </a:extLst>
              </a:tr>
              <a:tr h="872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9-сабақ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Салт-дәстүр – ұлттық код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Дәстүр түрлері: бесікке салу, тұсаукесер, беташар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Салыстыру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extLst>
                  <a:ext uri="{0D108BD9-81ED-4DB2-BD59-A6C34878D82A}">
                    <a16:rowId xmlns:a16="http://schemas.microsoft.com/office/drawing/2014/main" val="71276413"/>
                  </a:ext>
                </a:extLst>
              </a:tr>
              <a:tr h="651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10-сабақ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Қазақтың қонақжайлық мәдениеті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Қонақ түрлері, қонақ шақыру әдебі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Диалогтық сөйлеу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extLst>
                  <a:ext uri="{0D108BD9-81ED-4DB2-BD59-A6C34878D82A}">
                    <a16:rowId xmlns:a16="http://schemas.microsoft.com/office/drawing/2014/main" val="1718472987"/>
                  </a:ext>
                </a:extLst>
              </a:tr>
              <a:tr h="651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11-сабақ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Қазақ киімі – эстетикалық құндылық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Сәукеле, камзол, зергерлік бұйымдар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Дескриптивті мәтін</a:t>
                      </a:r>
                      <a:endParaRPr lang="ru-K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 dirty="0">
                          <a:effectLst/>
                        </a:rPr>
                        <a:t>1</a:t>
                      </a:r>
                      <a:endParaRPr lang="ru-KZ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84" marR="66184" marT="0" marB="0"/>
                </a:tc>
                <a:extLst>
                  <a:ext uri="{0D108BD9-81ED-4DB2-BD59-A6C34878D82A}">
                    <a16:rowId xmlns:a16="http://schemas.microsoft.com/office/drawing/2014/main" val="2464210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7564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880F35-895A-6FAC-167F-37575A90E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AE0E1C7-3544-0600-7B98-4418718827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981432"/>
              </p:ext>
            </p:extLst>
          </p:nvPr>
        </p:nvGraphicFramePr>
        <p:xfrm>
          <a:off x="838200" y="1127760"/>
          <a:ext cx="10398759" cy="5049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6529">
                  <a:extLst>
                    <a:ext uri="{9D8B030D-6E8A-4147-A177-3AD203B41FA5}">
                      <a16:colId xmlns:a16="http://schemas.microsoft.com/office/drawing/2014/main" val="1835152542"/>
                    </a:ext>
                  </a:extLst>
                </a:gridCol>
                <a:gridCol w="2788322">
                  <a:extLst>
                    <a:ext uri="{9D8B030D-6E8A-4147-A177-3AD203B41FA5}">
                      <a16:colId xmlns:a16="http://schemas.microsoft.com/office/drawing/2014/main" val="1748779547"/>
                    </a:ext>
                  </a:extLst>
                </a:gridCol>
                <a:gridCol w="2675036">
                  <a:extLst>
                    <a:ext uri="{9D8B030D-6E8A-4147-A177-3AD203B41FA5}">
                      <a16:colId xmlns:a16="http://schemas.microsoft.com/office/drawing/2014/main" val="3892337108"/>
                    </a:ext>
                  </a:extLst>
                </a:gridCol>
                <a:gridCol w="2370447">
                  <a:extLst>
                    <a:ext uri="{9D8B030D-6E8A-4147-A177-3AD203B41FA5}">
                      <a16:colId xmlns:a16="http://schemas.microsoft.com/office/drawing/2014/main" val="3322546750"/>
                    </a:ext>
                  </a:extLst>
                </a:gridCol>
                <a:gridCol w="1048425">
                  <a:extLst>
                    <a:ext uri="{9D8B030D-6E8A-4147-A177-3AD203B41FA5}">
                      <a16:colId xmlns:a16="http://schemas.microsoft.com/office/drawing/2014/main" val="2147509573"/>
                    </a:ext>
                  </a:extLst>
                </a:gridCol>
              </a:tblGrid>
              <a:tr h="698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>
                          <a:effectLst/>
                        </a:rPr>
                        <a:t>12-сабақ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Төрт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түлік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және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еңбек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мәдениеті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Мал шаруашылығы, еңбекке баулу дәстүрі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Мәтін құрылымын анықтау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extLst>
                  <a:ext uri="{0D108BD9-81ED-4DB2-BD59-A6C34878D82A}">
                    <a16:rowId xmlns:a16="http://schemas.microsoft.com/office/drawing/2014/main" val="2805066930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13-сабақ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Қазақ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музыкасы</a:t>
                      </a:r>
                      <a:r>
                        <a:rPr lang="ru-KZ" sz="1400" kern="100" dirty="0">
                          <a:effectLst/>
                        </a:rPr>
                        <a:t>: </a:t>
                      </a:r>
                      <a:r>
                        <a:rPr lang="ru-KZ" sz="1400" kern="100" dirty="0" err="1">
                          <a:effectLst/>
                        </a:rPr>
                        <a:t>күй</a:t>
                      </a:r>
                      <a:r>
                        <a:rPr lang="ru-KZ" sz="1400" kern="100" dirty="0">
                          <a:effectLst/>
                        </a:rPr>
                        <a:t>, терме, </a:t>
                      </a:r>
                      <a:r>
                        <a:rPr lang="ru-KZ" sz="1400" kern="100" dirty="0" err="1">
                          <a:effectLst/>
                        </a:rPr>
                        <a:t>жыр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Күйдің тарихы, жыраулар поэзиясы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Тыңдалымнан негізгі ақпаратты табу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extLst>
                  <a:ext uri="{0D108BD9-81ED-4DB2-BD59-A6C34878D82A}">
                    <a16:rowId xmlns:a16="http://schemas.microsoft.com/office/drawing/2014/main" val="4177539140"/>
                  </a:ext>
                </a:extLst>
              </a:tr>
              <a:tr h="698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14-сабақ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Қазақ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ақын-жазушылары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шығармаларындағы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құндылықтар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Абай, Мағжан, Міржақып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Автор пікірін анықтау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extLst>
                  <a:ext uri="{0D108BD9-81ED-4DB2-BD59-A6C34878D82A}">
                    <a16:rowId xmlns:a16="http://schemas.microsoft.com/office/drawing/2014/main" val="3324383249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15-сабақ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Қазақтың тарихи тұлғалары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>
                          <a:effectLst/>
                        </a:rPr>
                        <a:t>Абылай хан, </a:t>
                      </a:r>
                      <a:r>
                        <a:rPr lang="ru-KZ" sz="1400" kern="100" dirty="0" err="1">
                          <a:effectLst/>
                        </a:rPr>
                        <a:t>Қабанбай</a:t>
                      </a:r>
                      <a:r>
                        <a:rPr lang="ru-KZ" sz="1400" kern="100" dirty="0">
                          <a:effectLst/>
                        </a:rPr>
                        <a:t>, </a:t>
                      </a:r>
                      <a:r>
                        <a:rPr lang="ru-KZ" sz="1400" kern="100" dirty="0" err="1">
                          <a:effectLst/>
                        </a:rPr>
                        <a:t>Әлихан</a:t>
                      </a:r>
                      <a:r>
                        <a:rPr lang="ru-KZ" sz="1400" kern="100" dirty="0">
                          <a:effectLst/>
                        </a:rPr>
                        <a:t>, </a:t>
                      </a:r>
                      <a:r>
                        <a:rPr lang="ru-KZ" sz="1400" kern="100" dirty="0" err="1">
                          <a:effectLst/>
                        </a:rPr>
                        <a:t>Бөкейхан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Түйіндеу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extLst>
                  <a:ext uri="{0D108BD9-81ED-4DB2-BD59-A6C34878D82A}">
                    <a16:rowId xmlns:a16="http://schemas.microsoft.com/office/drawing/2014/main" val="1559892375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16-сабақ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Батырлық</a:t>
                      </a:r>
                      <a:r>
                        <a:rPr lang="ru-KZ" sz="1400" kern="100" dirty="0">
                          <a:effectLst/>
                        </a:rPr>
                        <a:t> пен </a:t>
                      </a:r>
                      <a:r>
                        <a:rPr lang="ru-KZ" sz="1400" kern="100" dirty="0" err="1">
                          <a:effectLst/>
                        </a:rPr>
                        <a:t>ерлік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дәстүрі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Батырлар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жырынан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үзінділер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Қорытынды жасау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extLst>
                  <a:ext uri="{0D108BD9-81ED-4DB2-BD59-A6C34878D82A}">
                    <a16:rowId xmlns:a16="http://schemas.microsoft.com/office/drawing/2014/main" val="2988447001"/>
                  </a:ext>
                </a:extLst>
              </a:tr>
              <a:tr h="3454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17-сабақ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Жеті ата – тектілік мәдениеті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Жеті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ата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ұғымы</a:t>
                      </a:r>
                      <a:r>
                        <a:rPr lang="ru-KZ" sz="1400" kern="100" dirty="0">
                          <a:effectLst/>
                        </a:rPr>
                        <a:t>, </a:t>
                      </a:r>
                      <a:r>
                        <a:rPr lang="ru-KZ" sz="1400" kern="100" dirty="0" err="1">
                          <a:effectLst/>
                        </a:rPr>
                        <a:t>шежіре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Сызба жасау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extLst>
                  <a:ext uri="{0D108BD9-81ED-4DB2-BD59-A6C34878D82A}">
                    <a16:rowId xmlns:a16="http://schemas.microsoft.com/office/drawing/2014/main" val="2019882255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18-сабақ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Жеті қазына – қазақ түсінігі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>
                          <a:effectLst/>
                        </a:rPr>
                        <a:t>Ер </a:t>
                      </a:r>
                      <a:r>
                        <a:rPr lang="ru-KZ" sz="1400" kern="100" dirty="0" err="1">
                          <a:effectLst/>
                        </a:rPr>
                        <a:t>жігіт</a:t>
                      </a:r>
                      <a:r>
                        <a:rPr lang="ru-KZ" sz="1400" kern="100" dirty="0">
                          <a:effectLst/>
                        </a:rPr>
                        <a:t>, </a:t>
                      </a:r>
                      <a:r>
                        <a:rPr lang="ru-KZ" sz="1400" kern="100" dirty="0" err="1">
                          <a:effectLst/>
                        </a:rPr>
                        <a:t>ақыл-білім</a:t>
                      </a:r>
                      <a:r>
                        <a:rPr lang="ru-KZ" sz="1400" kern="100" dirty="0">
                          <a:effectLst/>
                        </a:rPr>
                        <a:t>, </a:t>
                      </a:r>
                      <a:r>
                        <a:rPr lang="ru-KZ" sz="1400" kern="100" dirty="0" err="1">
                          <a:effectLst/>
                        </a:rPr>
                        <a:t>жүйрік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ат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т.б</a:t>
                      </a:r>
                      <a:r>
                        <a:rPr lang="ru-KZ" sz="1400" kern="100" dirty="0">
                          <a:effectLst/>
                        </a:rPr>
                        <a:t>.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Түсіндірме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мәтін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extLst>
                  <a:ext uri="{0D108BD9-81ED-4DB2-BD59-A6C34878D82A}">
                    <a16:rowId xmlns:a16="http://schemas.microsoft.com/office/drawing/2014/main" val="3612019647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19-сабақ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Қазақтың ұлттық тағамдары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Наурызкөже, қымыз, бауырсақ символикасы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Сөздікпен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жұмыс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extLst>
                  <a:ext uri="{0D108BD9-81ED-4DB2-BD59-A6C34878D82A}">
                    <a16:rowId xmlns:a16="http://schemas.microsoft.com/office/drawing/2014/main" val="581292881"/>
                  </a:ext>
                </a:extLst>
              </a:tr>
              <a:tr h="698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20-сабақ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Қазақтың жер-су атаулары және қасиетті мекендер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>
                          <a:effectLst/>
                        </a:rPr>
                        <a:t>Түркістан, Ұлытау,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ru-KZ" sz="1400" kern="100" dirty="0" err="1">
                          <a:effectLst/>
                        </a:rPr>
                        <a:t>Географиялық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атаулармен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сөйлем</a:t>
                      </a:r>
                      <a:r>
                        <a:rPr lang="ru-KZ" sz="1400" kern="100" dirty="0">
                          <a:effectLst/>
                        </a:rPr>
                        <a:t> </a:t>
                      </a:r>
                      <a:r>
                        <a:rPr lang="ru-KZ" sz="1400" kern="100" dirty="0" err="1">
                          <a:effectLst/>
                        </a:rPr>
                        <a:t>құрастыру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419350" algn="l"/>
                        </a:tabLst>
                      </a:pPr>
                      <a:r>
                        <a:rPr lang="kk-KZ" sz="1400" kern="100" dirty="0">
                          <a:effectLst/>
                        </a:rPr>
                        <a:t>1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64" marR="45664" marT="0" marB="0"/>
                </a:tc>
                <a:extLst>
                  <a:ext uri="{0D108BD9-81ED-4DB2-BD59-A6C34878D82A}">
                    <a16:rowId xmlns:a16="http://schemas.microsoft.com/office/drawing/2014/main" val="1624523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6100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1992</Words>
  <Application>Microsoft Office PowerPoint</Application>
  <PresentationFormat>Широкоэкранный</PresentationFormat>
  <Paragraphs>330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Бакытжан Смаилов</dc:creator>
  <cp:lastModifiedBy>Бакытжан Смаилов</cp:lastModifiedBy>
  <cp:revision>6</cp:revision>
  <dcterms:created xsi:type="dcterms:W3CDTF">2026-03-16T08:02:49Z</dcterms:created>
  <dcterms:modified xsi:type="dcterms:W3CDTF">2026-03-16T08:21:53Z</dcterms:modified>
</cp:coreProperties>
</file>