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60" r:id="rId3"/>
    <p:sldId id="257" r:id="rId4"/>
    <p:sldId id="258" r:id="rId5"/>
    <p:sldId id="278" r:id="rId6"/>
    <p:sldId id="262" r:id="rId7"/>
    <p:sldId id="259"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15620"/>
    <p:restoredTop sz="94660"/>
  </p:normalViewPr>
  <p:slideViewPr>
    <p:cSldViewPr>
      <p:cViewPr>
        <p:scale>
          <a:sx n="68" d="100"/>
          <a:sy n="68" d="100"/>
        </p:scale>
        <p:origin x="-1804" y="-7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28.01.2026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28.01.2026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28.01.2026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28.01.2026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28.01.2026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28.01.2026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28.01.2026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28.01.2026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28.01.2026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28.01.2026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28.01.2026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28.01.2026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ChangeArrowheads="1"/>
          </p:cNvSpPr>
          <p:nvPr/>
        </p:nvSpPr>
        <p:spPr bwMode="auto">
          <a:xfrm>
            <a:off x="0" y="0"/>
            <a:ext cx="9144000" cy="523220"/>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kk-KZ"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lang="kk-KZ" sz="1400" dirty="0" smtClean="0">
              <a:solidFill>
                <a:schemeClr val="tx1"/>
              </a:solidFill>
              <a:latin typeface="Arial" pitchFamily="34" charset="0"/>
              <a:ea typeface="Times New Roman" pitchFamily="18" charset="0"/>
              <a:cs typeface="Arial" pitchFamily="34" charset="0"/>
            </a:endParaRPr>
          </a:p>
        </p:txBody>
      </p:sp>
      <p:pic>
        <p:nvPicPr>
          <p:cNvPr id="6" name="Рисунок 5" descr="б.jpg"/>
          <p:cNvPicPr>
            <a:picLocks noChangeAspect="1"/>
          </p:cNvPicPr>
          <p:nvPr/>
        </p:nvPicPr>
        <p:blipFill>
          <a:blip r:embed="rId2"/>
          <a:stretch>
            <a:fillRect/>
          </a:stretch>
        </p:blipFill>
        <p:spPr>
          <a:xfrm>
            <a:off x="0" y="-1"/>
            <a:ext cx="9144000" cy="6858001"/>
          </a:xfrm>
          <a:prstGeom prst="rect">
            <a:avLst/>
          </a:prstGeom>
        </p:spPr>
      </p:pic>
      <p:sp>
        <p:nvSpPr>
          <p:cNvPr id="7" name="Прямоугольник 6"/>
          <p:cNvSpPr/>
          <p:nvPr/>
        </p:nvSpPr>
        <p:spPr>
          <a:xfrm>
            <a:off x="857224" y="1357299"/>
            <a:ext cx="7143800" cy="4216539"/>
          </a:xfrm>
          <a:prstGeom prst="rect">
            <a:avLst/>
          </a:prstGeom>
        </p:spPr>
        <p:txBody>
          <a:bodyPr wrap="square">
            <a:spAutoFit/>
          </a:bodyPr>
          <a:lstStyle/>
          <a:p>
            <a:pPr lvl="0" algn="ctr" fontAlgn="base">
              <a:spcBef>
                <a:spcPct val="0"/>
              </a:spcBef>
              <a:spcAft>
                <a:spcPct val="0"/>
              </a:spcAft>
            </a:pPr>
            <a:r>
              <a:rPr lang="kk-KZ" sz="1200" dirty="0" smtClean="0">
                <a:latin typeface="Arial" pitchFamily="34" charset="0"/>
                <a:ea typeface="Times New Roman" pitchFamily="18" charset="0"/>
                <a:cs typeface="Arial" pitchFamily="34" charset="0"/>
              </a:rPr>
              <a:t> </a:t>
            </a:r>
            <a:r>
              <a:rPr lang="kk-KZ" sz="2000" b="1" dirty="0" smtClean="0">
                <a:solidFill>
                  <a:schemeClr val="accent1"/>
                </a:solidFill>
                <a:latin typeface="Times New Roman" pitchFamily="18" charset="0"/>
                <a:ea typeface="Times New Roman" pitchFamily="18" charset="0"/>
                <a:cs typeface="Times New Roman" pitchFamily="18" charset="0"/>
              </a:rPr>
              <a:t>Батыс Қазақстан облысы әкімдігі білім басқармасының Орал қаласы білім беру бөлімі</a:t>
            </a:r>
            <a:endParaRPr lang="ru-RU" sz="2000" b="1" dirty="0" smtClean="0">
              <a:solidFill>
                <a:schemeClr val="accent1"/>
              </a:solidFill>
              <a:latin typeface="Times New Roman" pitchFamily="18" charset="0"/>
              <a:cs typeface="Times New Roman" pitchFamily="18" charset="0"/>
            </a:endParaRPr>
          </a:p>
          <a:p>
            <a:pPr lvl="0" algn="ctr" eaLnBrk="0" fontAlgn="base" hangingPunct="0">
              <a:spcBef>
                <a:spcPct val="0"/>
              </a:spcBef>
              <a:spcAft>
                <a:spcPct val="0"/>
              </a:spcAft>
            </a:pPr>
            <a:r>
              <a:rPr lang="kk-KZ" b="1" dirty="0" smtClean="0">
                <a:solidFill>
                  <a:schemeClr val="accent1"/>
                </a:solidFill>
                <a:latin typeface="Arial" pitchFamily="34" charset="0"/>
                <a:ea typeface="SimSun"/>
                <a:cs typeface="Times New Roman" pitchFamily="18" charset="0"/>
              </a:rPr>
              <a:t>  </a:t>
            </a:r>
          </a:p>
          <a:p>
            <a:pPr lvl="0" eaLnBrk="0" fontAlgn="base" hangingPunct="0">
              <a:spcBef>
                <a:spcPct val="0"/>
              </a:spcBef>
              <a:spcAft>
                <a:spcPct val="0"/>
              </a:spcAft>
            </a:pPr>
            <a:endParaRPr lang="kk-KZ" b="1" dirty="0" smtClean="0">
              <a:solidFill>
                <a:schemeClr val="accent1"/>
              </a:solidFill>
              <a:latin typeface="Arial" pitchFamily="34" charset="0"/>
              <a:ea typeface="SimSun"/>
              <a:cs typeface="Times New Roman" pitchFamily="18" charset="0"/>
            </a:endParaRPr>
          </a:p>
          <a:p>
            <a:pPr lvl="0" algn="ctr" eaLnBrk="0" fontAlgn="base" hangingPunct="0">
              <a:spcBef>
                <a:spcPct val="0"/>
              </a:spcBef>
              <a:spcAft>
                <a:spcPct val="0"/>
              </a:spcAft>
            </a:pPr>
            <a:r>
              <a:rPr lang="kk-KZ" sz="3600" b="1" dirty="0" smtClean="0">
                <a:solidFill>
                  <a:srgbClr val="FF0000"/>
                </a:solidFill>
                <a:latin typeface="Times New Roman" pitchFamily="18" charset="0"/>
                <a:ea typeface="SimSun"/>
                <a:cs typeface="Times New Roman" pitchFamily="18" charset="0"/>
              </a:rPr>
              <a:t>"Ойын әдістері арқылы тіл дамыту“</a:t>
            </a:r>
          </a:p>
          <a:p>
            <a:pPr algn="ctr" eaLnBrk="0" fontAlgn="base" hangingPunct="0">
              <a:spcBef>
                <a:spcPct val="0"/>
              </a:spcBef>
              <a:spcAft>
                <a:spcPct val="0"/>
              </a:spcAft>
            </a:pPr>
            <a:r>
              <a:rPr lang="kk-KZ" dirty="0" smtClean="0">
                <a:solidFill>
                  <a:schemeClr val="accent1"/>
                </a:solidFill>
                <a:latin typeface="Times New Roman" pitchFamily="18" charset="0"/>
                <a:ea typeface="Calibri" pitchFamily="34" charset="0"/>
                <a:cs typeface="Times New Roman" pitchFamily="18" charset="0"/>
              </a:rPr>
              <a:t>                                  </a:t>
            </a:r>
          </a:p>
          <a:p>
            <a:pPr algn="ctr" eaLnBrk="0" fontAlgn="base" hangingPunct="0">
              <a:spcBef>
                <a:spcPct val="0"/>
              </a:spcBef>
              <a:spcAft>
                <a:spcPct val="0"/>
              </a:spcAft>
            </a:pPr>
            <a:r>
              <a:rPr lang="kk-KZ" dirty="0" smtClean="0">
                <a:solidFill>
                  <a:schemeClr val="accent1"/>
                </a:solidFill>
                <a:latin typeface="Times New Roman" pitchFamily="18" charset="0"/>
                <a:ea typeface="Calibri" pitchFamily="34" charset="0"/>
                <a:cs typeface="Times New Roman" pitchFamily="18" charset="0"/>
              </a:rPr>
              <a:t>  №21 «Алпамыс» бөбекжайының тәрбиешісі</a:t>
            </a:r>
            <a:endParaRPr lang="ru-RU" dirty="0" smtClean="0">
              <a:solidFill>
                <a:schemeClr val="accent1"/>
              </a:solidFill>
              <a:latin typeface="Times New Roman" pitchFamily="18" charset="0"/>
              <a:ea typeface="Calibri" pitchFamily="34" charset="0"/>
              <a:cs typeface="Times New Roman" pitchFamily="18" charset="0"/>
            </a:endParaRPr>
          </a:p>
          <a:p>
            <a:pPr algn="ctr" eaLnBrk="0" fontAlgn="base" hangingPunct="0">
              <a:spcBef>
                <a:spcPct val="0"/>
              </a:spcBef>
              <a:spcAft>
                <a:spcPct val="0"/>
              </a:spcAft>
            </a:pPr>
            <a:r>
              <a:rPr lang="ru-RU" dirty="0" smtClean="0">
                <a:solidFill>
                  <a:schemeClr val="accent1"/>
                </a:solidFill>
                <a:latin typeface="Times New Roman" pitchFamily="18" charset="0"/>
                <a:ea typeface="Calibri" pitchFamily="34" charset="0"/>
                <a:cs typeface="Times New Roman" pitchFamily="18" charset="0"/>
              </a:rPr>
              <a:t>           </a:t>
            </a:r>
            <a:r>
              <a:rPr lang="kk-KZ" dirty="0" smtClean="0">
                <a:solidFill>
                  <a:schemeClr val="accent1"/>
                </a:solidFill>
                <a:latin typeface="Times New Roman" pitchFamily="18" charset="0"/>
                <a:ea typeface="Calibri" pitchFamily="34" charset="0"/>
                <a:cs typeface="Times New Roman" pitchFamily="18" charset="0"/>
              </a:rPr>
              <a:t>Дарвин</a:t>
            </a:r>
            <a:r>
              <a:rPr lang="ru-RU" dirty="0" err="1" smtClean="0">
                <a:solidFill>
                  <a:schemeClr val="accent1"/>
                </a:solidFill>
                <a:latin typeface="Times New Roman" pitchFamily="18" charset="0"/>
                <a:ea typeface="Calibri" pitchFamily="34" charset="0"/>
                <a:cs typeface="Times New Roman" pitchFamily="18" charset="0"/>
              </a:rPr>
              <a:t>ова</a:t>
            </a:r>
            <a:r>
              <a:rPr lang="ru-RU" dirty="0" smtClean="0">
                <a:solidFill>
                  <a:schemeClr val="accent1"/>
                </a:solidFill>
                <a:latin typeface="Times New Roman" pitchFamily="18" charset="0"/>
                <a:ea typeface="Calibri" pitchFamily="34" charset="0"/>
                <a:cs typeface="Times New Roman" pitchFamily="18" charset="0"/>
              </a:rPr>
              <a:t> </a:t>
            </a:r>
            <a:r>
              <a:rPr lang="kk-KZ" dirty="0" smtClean="0">
                <a:solidFill>
                  <a:schemeClr val="accent1"/>
                </a:solidFill>
                <a:latin typeface="Times New Roman" pitchFamily="18" charset="0"/>
                <a:ea typeface="Calibri" pitchFamily="34" charset="0"/>
                <a:cs typeface="Times New Roman" pitchFamily="18" charset="0"/>
              </a:rPr>
              <a:t>Дана Аралбекқызы  </a:t>
            </a:r>
          </a:p>
          <a:p>
            <a:pPr lvl="0" algn="ctr" eaLnBrk="0" fontAlgn="base" hangingPunct="0">
              <a:spcBef>
                <a:spcPct val="0"/>
              </a:spcBef>
              <a:spcAft>
                <a:spcPct val="0"/>
              </a:spcAft>
            </a:pPr>
            <a:endParaRPr lang="kk-KZ" b="1" dirty="0" smtClean="0">
              <a:solidFill>
                <a:schemeClr val="accent1"/>
              </a:solidFill>
              <a:latin typeface="Times New Roman" pitchFamily="18" charset="0"/>
              <a:ea typeface="Calibri" pitchFamily="34" charset="0"/>
              <a:cs typeface="Times New Roman" pitchFamily="18" charset="0"/>
            </a:endParaRPr>
          </a:p>
          <a:p>
            <a:pPr lvl="0" algn="ctr" eaLnBrk="0" fontAlgn="base" hangingPunct="0">
              <a:spcBef>
                <a:spcPct val="0"/>
              </a:spcBef>
              <a:spcAft>
                <a:spcPct val="0"/>
              </a:spcAft>
            </a:pPr>
            <a:endParaRPr lang="en-US" b="1" dirty="0" smtClean="0">
              <a:solidFill>
                <a:schemeClr val="accent1"/>
              </a:solidFill>
              <a:latin typeface="Times New Roman" pitchFamily="18" charset="0"/>
              <a:ea typeface="Calibri" pitchFamily="34" charset="0"/>
              <a:cs typeface="Times New Roman" pitchFamily="18" charset="0"/>
            </a:endParaRPr>
          </a:p>
          <a:p>
            <a:pPr lvl="0" algn="ctr" eaLnBrk="0" fontAlgn="base" hangingPunct="0">
              <a:spcBef>
                <a:spcPct val="0"/>
              </a:spcBef>
              <a:spcAft>
                <a:spcPct val="0"/>
              </a:spcAft>
            </a:pPr>
            <a:r>
              <a:rPr lang="kk-KZ" b="1" dirty="0" smtClean="0">
                <a:solidFill>
                  <a:schemeClr val="accent1"/>
                </a:solidFill>
                <a:latin typeface="Times New Roman" pitchFamily="18" charset="0"/>
                <a:ea typeface="Calibri" pitchFamily="34" charset="0"/>
                <a:cs typeface="Times New Roman" pitchFamily="18" charset="0"/>
              </a:rPr>
              <a:t>Орал, 202</a:t>
            </a:r>
            <a:r>
              <a:rPr lang="en-US" b="1" dirty="0" smtClean="0">
                <a:solidFill>
                  <a:schemeClr val="accent1"/>
                </a:solidFill>
                <a:latin typeface="Times New Roman" pitchFamily="18" charset="0"/>
                <a:ea typeface="Calibri" pitchFamily="34" charset="0"/>
                <a:cs typeface="Times New Roman" pitchFamily="18" charset="0"/>
              </a:rPr>
              <a:t>6</a:t>
            </a:r>
            <a:r>
              <a:rPr lang="kk-KZ" b="1" dirty="0" smtClean="0">
                <a:solidFill>
                  <a:schemeClr val="accent1"/>
                </a:solidFill>
                <a:latin typeface="Times New Roman" pitchFamily="18" charset="0"/>
                <a:ea typeface="Calibri" pitchFamily="34" charset="0"/>
                <a:cs typeface="Times New Roman" pitchFamily="18" charset="0"/>
              </a:rPr>
              <a:t>  жыл</a:t>
            </a:r>
          </a:p>
          <a:p>
            <a:pPr lvl="0" algn="r" eaLnBrk="0" fontAlgn="base" hangingPunct="0">
              <a:spcBef>
                <a:spcPct val="0"/>
              </a:spcBef>
              <a:spcAft>
                <a:spcPct val="0"/>
              </a:spcAft>
            </a:pPr>
            <a:endParaRPr lang="kk-KZ" sz="1200" b="1" dirty="0" smtClean="0">
              <a:solidFill>
                <a:schemeClr val="accent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1"/>
          <p:cNvSpPr>
            <a:spLocks noChangeArrowheads="1"/>
          </p:cNvSpPr>
          <p:nvPr/>
        </p:nvSpPr>
        <p:spPr bwMode="auto">
          <a:xfrm>
            <a:off x="500034" y="0"/>
            <a:ext cx="8215370" cy="65556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l" defTabSz="914400" rtl="0" eaLnBrk="1" fontAlgn="base" latinLnBrk="0" hangingPunct="1">
              <a:lnSpc>
                <a:spcPct val="100000"/>
              </a:lnSpc>
              <a:spcBef>
                <a:spcPct val="0"/>
              </a:spcBef>
              <a:spcAft>
                <a:spcPct val="0"/>
              </a:spcAft>
              <a:buClrTx/>
              <a:buSzTx/>
              <a:buFontTx/>
              <a:buNone/>
              <a:tabLst/>
            </a:pPr>
            <a:r>
              <a:rPr kumimoji="0" lang="kk-KZ" sz="20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«Сыңғыр – сыңғыр»</a:t>
            </a:r>
            <a:endParaRPr kumimoji="0" lang="kk-KZ"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kk-KZ" sz="20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Мақсаты:</a:t>
            </a:r>
            <a:r>
              <a:rPr kumimoji="0" lang="kk-KZ"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Кеңістікте бағдарлану, дыбыс бағытын анықтай білу, есту қабілетін бағыттауды дамыту.</a:t>
            </a:r>
            <a:endParaRPr kumimoji="0" lang="kk-KZ"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kk-KZ" sz="20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Қажетті құралдар</a:t>
            </a:r>
            <a:r>
              <a:rPr kumimoji="0" lang="kk-KZ"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Қоңырау.</a:t>
            </a:r>
            <a:endParaRPr kumimoji="0" lang="kk-KZ"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kk-KZ" sz="20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Ойын барысы:</a:t>
            </a:r>
            <a:r>
              <a:rPr kumimoji="0" lang="kk-KZ"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Бала көзін жұмады, ал тәрбиеші тым-тырыс оның жанына (сол, оң, артынан) келіп қоңырауды сылдырлатады.Бала көзін ашпай дыбыстың, қайдан шыққан бағытын анықтауы қажет.Егер бала қателессе, онда тағы шешеді. Ойынды 4 – 5рет қайталайды. Баланың көзін ашпауын қадағалау керек. Бала дыбыс қайдан шықты, сол жерге бетімен бұрылып, дыбыстың бағытын көрсете білуі керек.Қоңырауды баяу сылдырлату керек.</a:t>
            </a:r>
            <a:endParaRPr kumimoji="0" lang="kk-KZ"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kk-KZ"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t>
            </a:r>
            <a:r>
              <a:rPr kumimoji="0" lang="kk-KZ" sz="20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Немен ойнап отырмын, тапшы?»</a:t>
            </a:r>
            <a:endParaRPr kumimoji="0" lang="kk-KZ"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kk-KZ" sz="20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Мақсаты:</a:t>
            </a:r>
            <a:r>
              <a:rPr kumimoji="0" lang="kk-KZ"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Тұрақты есту қабілетін дамыту, дыбысталуы бойынша аспаптарды айыра білу.</a:t>
            </a:r>
            <a:endParaRPr kumimoji="0" lang="kk-KZ"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kk-KZ" sz="20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Қажетті құралдар</a:t>
            </a:r>
            <a:r>
              <a:rPr kumimoji="0" lang="kk-KZ"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Дабыл, сылдырмақ, сырнай және т. б.</a:t>
            </a:r>
            <a:endParaRPr kumimoji="0" lang="kk-KZ"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kk-KZ" sz="20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Ойын барысы</a:t>
            </a:r>
            <a:r>
              <a:rPr kumimoji="0" lang="kk-KZ"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Тәрбиеші балаға кезекпен музыкалық аспаптарды көрсетіп, олардың атауларын нақтылайды және олардың дыбысталуымен таныстырады. Тәрбиеші балалардың аспаптар атауларын ұғып және дыбысталуын есте сақтағанына көз жеткізгеннен кейін, аспаптарды қалқаның артына жинайды. Онда тәрбиеші әртүрлі аспаптарда ойнауды жалғастырады, ал бала дыбысы бойынша анықтайды.</a:t>
            </a:r>
            <a:endParaRPr kumimoji="0" lang="kk-KZ"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
          <p:cNvSpPr>
            <a:spLocks noChangeArrowheads="1"/>
          </p:cNvSpPr>
          <p:nvPr/>
        </p:nvSpPr>
        <p:spPr bwMode="auto">
          <a:xfrm>
            <a:off x="428596" y="0"/>
            <a:ext cx="8715404" cy="64940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l" defTabSz="914400" rtl="0" eaLnBrk="1" fontAlgn="base" latinLnBrk="0" hangingPunct="1">
              <a:lnSpc>
                <a:spcPct val="100000"/>
              </a:lnSpc>
              <a:spcBef>
                <a:spcPct val="0"/>
              </a:spcBef>
              <a:spcAft>
                <a:spcPct val="0"/>
              </a:spcAft>
              <a:buClrTx/>
              <a:buSzTx/>
              <a:buFontTx/>
              <a:buNone/>
              <a:tabLst/>
            </a:pPr>
            <a:r>
              <a:rPr kumimoji="0" lang="kk-KZ" sz="16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«Ұш, көбелек!»</a:t>
            </a:r>
            <a:endParaRPr kumimoji="0" lang="kk-KZ"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kk-KZ" sz="16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Мақсаты:</a:t>
            </a:r>
            <a:r>
              <a:rPr kumimoji="0" lang="kk-KZ"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Ұзақ, үздіксіз дем шығара білуді қалыптастыру.</a:t>
            </a:r>
            <a:endParaRPr kumimoji="0" lang="kk-KZ"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kk-KZ" sz="16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Қажетті құралдар:</a:t>
            </a:r>
            <a:r>
              <a:rPr kumimoji="0" lang="kk-KZ"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2-3 қағаздан жасалған, айқын боялған көбелектер ( әрбір көбелекке ұзындығы 50 см жіпті байлайды және оларды бір-бірінен 30 см қашықтықта бауға байлайды. Бауды көбелектер баланың бетінің деңгейінде салбырап тұратындай екі тіреудің ортасына кереді).</a:t>
            </a:r>
            <a:endParaRPr kumimoji="0" lang="kk-KZ"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kk-KZ" sz="16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Ойын барысы</a:t>
            </a:r>
            <a:r>
              <a:rPr kumimoji="0" lang="kk-KZ"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Тәрбиеші балаға көбелектерге ұшатындай етіп, оларды үрлеуді ұсынады. Баланың тік тұруын, ауаны ішке жұтқанда иықтарын көтермеуін, бір рет дем шығарып үрлеуін, ауаны жұтпауын, ұрттарын толтырмауын, ал еріндерін алға шығаруын қадағалау қажет.Бала басы айналмас үшін, 10 секундтан артық емес үзілістермен үрлеуі қажет.</a:t>
            </a:r>
            <a:endParaRPr kumimoji="0" lang="kk-KZ"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kk-KZ"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Қанаттары әдемі,</a:t>
            </a:r>
            <a:endParaRPr kumimoji="0" lang="kk-KZ"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kk-KZ"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Қызыл – жасыл көбелек.</a:t>
            </a:r>
            <a:endParaRPr kumimoji="0" lang="kk-KZ"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kk-KZ"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Гүлге қонып қалыпты</a:t>
            </a:r>
            <a:endParaRPr kumimoji="0" lang="kk-KZ"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kk-KZ"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Бір ғажайып керемет.</a:t>
            </a:r>
            <a:endParaRPr kumimoji="0" lang="kk-KZ"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kk-KZ"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Бар даланы жайнатып,</a:t>
            </a:r>
            <a:endParaRPr kumimoji="0" lang="kk-KZ"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kk-KZ"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Гүлден – гүлге қонады.</a:t>
            </a:r>
            <a:endParaRPr kumimoji="0" lang="kk-KZ"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kk-KZ"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Көбелектің қанаты</a:t>
            </a:r>
            <a:endParaRPr kumimoji="0" lang="kk-KZ"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kk-KZ"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Гүлдей әсем болады.</a:t>
            </a:r>
            <a:endParaRPr kumimoji="0" lang="kk-KZ"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kk-KZ" sz="16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«Немен ойнап отырмын, тапшы?»</a:t>
            </a:r>
            <a:endParaRPr kumimoji="0" lang="kk-KZ"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kk-KZ" sz="16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Мақсаты:</a:t>
            </a:r>
            <a:r>
              <a:rPr kumimoji="0" lang="kk-KZ"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Тұрақты есту қабілетін дамыту, дыбысталуы бойынша аспаптарды айыра білу.</a:t>
            </a:r>
            <a:endParaRPr kumimoji="0" lang="kk-KZ"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kk-KZ" sz="16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Қажетті құралдар</a:t>
            </a:r>
            <a:r>
              <a:rPr kumimoji="0" lang="kk-KZ"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Дабыл, сылдырмақ, сырнай және т. б.</a:t>
            </a:r>
            <a:endParaRPr kumimoji="0" lang="kk-KZ"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kk-KZ" sz="16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Ойын барысы</a:t>
            </a:r>
            <a:r>
              <a:rPr kumimoji="0" lang="kk-KZ"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Тәрбиеші балаға кезекпен музыкалық аспаптарды көрсетіп, олардың атауларын нақтылайды және олардың дыбысталуымен таныстырады. Тәрбиеші балалардың аспаптар атауларын ұғып және дыбысталуын есте сақтағанына көз жеткізгеннен кейін, аспаптарды қалқаның артына жинайды. Онда тәрбиеші әртүрлі аспаптарда ойнауды жалғастырады, ал бала дыбысы бойынша анықтайды</a:t>
            </a:r>
            <a:r>
              <a:rPr kumimoji="0" lang="kk-KZ"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t>
            </a:r>
            <a:endParaRPr kumimoji="0" lang="kk-KZ"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500034" y="0"/>
            <a:ext cx="8286808" cy="584775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kk-KZ"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kk-KZ"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kk-KZ"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Кіші тобына арналған жұмыс жоспары</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Мақсаты: </a:t>
            </a:r>
            <a:r>
              <a:rPr kumimoji="0" lang="kk-KZ"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Баланың тілін дамытуды, коммуникативтік дағдыларын қалыптастыруды, белсенді және пассивті сөздік қорын, тілдің грамматикалық құрылымын, дыбыстық мәдениетін, баланың байланыстырып сөйлеуін басқа білім салаларымен кіріктіру арқылы жетілдіруді.</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Міндеттері:</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kk-KZ"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қарым-қатынастың коммуникативтік дағдыларын және тыңдау мәдениетін қалыптастыру;</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kk-KZ"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тілдің сөздік қорын дамыту;</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kk-KZ"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тілдің грамматикалық құрылымына, сөзді дыбыстау мәдениетіне және байланыстырып сөйлеуге үйрету.</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Күтілетін нәтиже:</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үлкендерді мұқият тыңдай алады, оның нұсқауын орындайды, екі-үш іс-әрекеттен тұратын күрделі емес тапсырмаларды есте сақтайды және орындайды, онда, оған көмекші сөз құрылымдарын түсінеді, атауы,түсі,айтылуы бойынша таныс заттарды топтастырады.</a:t>
            </a:r>
            <a:endParaRPr kumimoji="0" lang="kk-KZ"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357157" y="285729"/>
          <a:ext cx="8572561" cy="6147689"/>
        </p:xfrm>
        <a:graphic>
          <a:graphicData uri="http://schemas.openxmlformats.org/drawingml/2006/table">
            <a:tbl>
              <a:tblPr/>
              <a:tblGrid>
                <a:gridCol w="1463825"/>
                <a:gridCol w="4184243"/>
                <a:gridCol w="2139419"/>
                <a:gridCol w="785074"/>
              </a:tblGrid>
              <a:tr h="88219">
                <a:tc>
                  <a:txBody>
                    <a:bodyPr/>
                    <a:lstStyle/>
                    <a:p>
                      <a:pPr algn="ctr">
                        <a:lnSpc>
                          <a:spcPct val="115000"/>
                        </a:lnSpc>
                        <a:spcAft>
                          <a:spcPts val="0"/>
                        </a:spcAft>
                      </a:pPr>
                      <a:r>
                        <a:rPr lang="kk-KZ" sz="400" b="1" dirty="0">
                          <a:latin typeface="Times New Roman"/>
                          <a:ea typeface="Times New Roman"/>
                          <a:cs typeface="Times New Roman"/>
                        </a:rPr>
                        <a:t> Тақырыбы</a:t>
                      </a:r>
                      <a:endParaRPr lang="ru-RU" sz="300" dirty="0">
                        <a:latin typeface="Calibri"/>
                        <a:ea typeface="Calibri"/>
                        <a:cs typeface="Times New Roman"/>
                      </a:endParaRPr>
                    </a:p>
                  </a:txBody>
                  <a:tcPr marL="18621" marR="186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400" b="1">
                          <a:latin typeface="Times New Roman"/>
                          <a:ea typeface="Times New Roman"/>
                          <a:cs typeface="Times New Roman"/>
                        </a:rPr>
                        <a:t>Мақсаты</a:t>
                      </a:r>
                      <a:endParaRPr lang="ru-RU" sz="300">
                        <a:latin typeface="Calibri"/>
                        <a:ea typeface="Calibri"/>
                        <a:cs typeface="Times New Roman"/>
                      </a:endParaRPr>
                    </a:p>
                  </a:txBody>
                  <a:tcPr marL="18621" marR="186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400" b="1">
                          <a:latin typeface="Times New Roman"/>
                          <a:ea typeface="Times New Roman"/>
                          <a:cs typeface="Times New Roman"/>
                        </a:rPr>
                        <a:t>Ойындар </a:t>
                      </a:r>
                      <a:endParaRPr lang="ru-RU" sz="300">
                        <a:latin typeface="Calibri"/>
                        <a:ea typeface="Calibri"/>
                        <a:cs typeface="Times New Roman"/>
                      </a:endParaRPr>
                    </a:p>
                  </a:txBody>
                  <a:tcPr marL="18621" marR="186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400" b="1">
                          <a:latin typeface="Times New Roman"/>
                          <a:ea typeface="Times New Roman"/>
                          <a:cs typeface="Times New Roman"/>
                        </a:rPr>
                        <a:t>Мерзімі</a:t>
                      </a:r>
                      <a:endParaRPr lang="ru-RU" sz="300">
                        <a:latin typeface="Calibri"/>
                        <a:ea typeface="Calibri"/>
                        <a:cs typeface="Times New Roman"/>
                      </a:endParaRPr>
                    </a:p>
                  </a:txBody>
                  <a:tcPr marL="18621" marR="186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03159">
                <a:tc>
                  <a:txBody>
                    <a:bodyPr/>
                    <a:lstStyle/>
                    <a:p>
                      <a:pPr>
                        <a:lnSpc>
                          <a:spcPct val="115000"/>
                        </a:lnSpc>
                        <a:spcAft>
                          <a:spcPts val="0"/>
                        </a:spcAft>
                      </a:pPr>
                      <a:r>
                        <a:rPr lang="kk-KZ" sz="1000" dirty="0">
                          <a:latin typeface="Times New Roman" pitchFamily="18" charset="0"/>
                          <a:ea typeface="Times New Roman"/>
                          <a:cs typeface="Times New Roman" pitchFamily="18" charset="0"/>
                        </a:rPr>
                        <a:t>  Біздің балабақша</a:t>
                      </a:r>
                      <a:endParaRPr lang="ru-RU" sz="1000" dirty="0">
                        <a:latin typeface="Times New Roman" pitchFamily="18" charset="0"/>
                        <a:ea typeface="Calibri"/>
                        <a:cs typeface="Times New Roman" pitchFamily="18" charset="0"/>
                      </a:endParaRPr>
                    </a:p>
                  </a:txBody>
                  <a:tcPr marL="18621" marR="186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dirty="0">
                          <a:latin typeface="Times New Roman" pitchFamily="18" charset="0"/>
                          <a:ea typeface="Times New Roman"/>
                          <a:cs typeface="Times New Roman" pitchFamily="18" charset="0"/>
                        </a:rPr>
                        <a:t>Топтағы заттарды, заттардың бөлшектерін ажыратып атауға, сөздегі дыбыстарды анық айтуға үйрету.Жаңа сөздермен сөздік қорын дамыту. Топтағы ойыншықтарды өз орнына жинауға, ұқыптылыққа баулу. </a:t>
                      </a:r>
                      <a:endParaRPr lang="ru-RU" sz="1000" dirty="0">
                        <a:latin typeface="Times New Roman" pitchFamily="18" charset="0"/>
                        <a:ea typeface="Calibri"/>
                        <a:cs typeface="Times New Roman" pitchFamily="18" charset="0"/>
                      </a:endParaRPr>
                    </a:p>
                  </a:txBody>
                  <a:tcPr marL="18621" marR="186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dirty="0">
                          <a:latin typeface="Times New Roman" pitchFamily="18" charset="0"/>
                          <a:ea typeface="Times New Roman"/>
                          <a:cs typeface="Times New Roman" pitchFamily="18" charset="0"/>
                        </a:rPr>
                        <a:t>Дидактикалық ойын: </a:t>
                      </a:r>
                      <a:endParaRPr lang="ru-RU" sz="1000" dirty="0">
                        <a:latin typeface="Times New Roman" pitchFamily="18" charset="0"/>
                        <a:ea typeface="Calibri"/>
                        <a:cs typeface="Times New Roman" pitchFamily="18" charset="0"/>
                      </a:endParaRPr>
                    </a:p>
                    <a:p>
                      <a:pPr algn="l">
                        <a:spcAft>
                          <a:spcPts val="0"/>
                        </a:spcAft>
                      </a:pPr>
                      <a:r>
                        <a:rPr lang="kk-KZ" sz="1000" dirty="0">
                          <a:latin typeface="Times New Roman" pitchFamily="18" charset="0"/>
                          <a:ea typeface="Times New Roman"/>
                          <a:cs typeface="Times New Roman" pitchFamily="18" charset="0"/>
                        </a:rPr>
                        <a:t>«Қолымда не ата?»,</a:t>
                      </a:r>
                      <a:endParaRPr lang="ru-RU" sz="1000" dirty="0">
                        <a:latin typeface="Times New Roman" pitchFamily="18" charset="0"/>
                        <a:ea typeface="Calibri"/>
                        <a:cs typeface="Times New Roman" pitchFamily="18" charset="0"/>
                      </a:endParaRPr>
                    </a:p>
                    <a:p>
                      <a:pPr algn="l">
                        <a:spcAft>
                          <a:spcPts val="0"/>
                        </a:spcAft>
                      </a:pPr>
                      <a:r>
                        <a:rPr lang="kk-KZ" sz="1000" dirty="0">
                          <a:latin typeface="Times New Roman" pitchFamily="18" charset="0"/>
                          <a:ea typeface="Times New Roman"/>
                          <a:cs typeface="Times New Roman" pitchFamily="18" charset="0"/>
                        </a:rPr>
                        <a:t>«Бірдей ойыншықты тап»</a:t>
                      </a:r>
                      <a:endParaRPr lang="ru-RU" sz="1000" dirty="0">
                        <a:latin typeface="Times New Roman" pitchFamily="18" charset="0"/>
                        <a:ea typeface="Calibri"/>
                        <a:cs typeface="Times New Roman" pitchFamily="18" charset="0"/>
                      </a:endParaRPr>
                    </a:p>
                  </a:txBody>
                  <a:tcPr marL="18621" marR="186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ctr">
                        <a:lnSpc>
                          <a:spcPct val="115000"/>
                        </a:lnSpc>
                        <a:spcAft>
                          <a:spcPts val="0"/>
                        </a:spcAft>
                      </a:pPr>
                      <a:r>
                        <a:rPr lang="kk-KZ" sz="1000" dirty="0">
                          <a:latin typeface="Times New Roman" pitchFamily="18" charset="0"/>
                          <a:ea typeface="Times New Roman"/>
                          <a:cs typeface="Times New Roman" pitchFamily="18" charset="0"/>
                        </a:rPr>
                        <a:t>Қыркүйек</a:t>
                      </a:r>
                      <a:endParaRPr lang="ru-RU" sz="1000" dirty="0">
                        <a:latin typeface="Times New Roman" pitchFamily="18" charset="0"/>
                        <a:ea typeface="Calibri"/>
                        <a:cs typeface="Times New Roman" pitchFamily="18" charset="0"/>
                      </a:endParaRPr>
                    </a:p>
                  </a:txBody>
                  <a:tcPr marL="18621" marR="18621"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03159">
                <a:tc>
                  <a:txBody>
                    <a:bodyPr/>
                    <a:lstStyle/>
                    <a:p>
                      <a:pPr>
                        <a:lnSpc>
                          <a:spcPct val="115000"/>
                        </a:lnSpc>
                        <a:spcAft>
                          <a:spcPts val="0"/>
                        </a:spcAft>
                      </a:pPr>
                      <a:r>
                        <a:rPr lang="kk-KZ" sz="1000">
                          <a:latin typeface="Times New Roman" pitchFamily="18" charset="0"/>
                          <a:ea typeface="Times New Roman"/>
                          <a:cs typeface="Times New Roman" pitchFamily="18" charset="0"/>
                        </a:rPr>
                        <a:t>Менің отбасым</a:t>
                      </a:r>
                      <a:endParaRPr lang="ru-RU" sz="1000">
                        <a:latin typeface="Times New Roman" pitchFamily="18" charset="0"/>
                        <a:ea typeface="Calibri"/>
                        <a:cs typeface="Times New Roman" pitchFamily="18" charset="0"/>
                      </a:endParaRPr>
                    </a:p>
                  </a:txBody>
                  <a:tcPr marL="18621" marR="186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dirty="0">
                          <a:latin typeface="Times New Roman" pitchFamily="18" charset="0"/>
                          <a:ea typeface="Times New Roman"/>
                          <a:cs typeface="Times New Roman" pitchFamily="18" charset="0"/>
                        </a:rPr>
                        <a:t>Отбасы , ана, әке,ата, әже, аға,апаны танып, атау сөздерін анық айтуға үйрету.Отбасы  мүшелерінің еңбек міндеттерін ажыратуға баулу, отбасы мүшелеріне сүйіспеншілік, құрмет  сезімдерін кеңейту.</a:t>
                      </a:r>
                      <a:endParaRPr lang="ru-RU" sz="1000" dirty="0">
                        <a:latin typeface="Times New Roman" pitchFamily="18" charset="0"/>
                        <a:ea typeface="Calibri"/>
                        <a:cs typeface="Times New Roman" pitchFamily="18" charset="0"/>
                      </a:endParaRPr>
                    </a:p>
                  </a:txBody>
                  <a:tcPr marL="18621" marR="186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dirty="0">
                          <a:latin typeface="Times New Roman" pitchFamily="18" charset="0"/>
                          <a:ea typeface="Times New Roman"/>
                          <a:cs typeface="Times New Roman" pitchFamily="18" charset="0"/>
                        </a:rPr>
                        <a:t>Дидактикалық ойын:</a:t>
                      </a:r>
                      <a:endParaRPr lang="ru-RU" sz="1000" dirty="0">
                        <a:latin typeface="Times New Roman" pitchFamily="18" charset="0"/>
                        <a:ea typeface="Calibri"/>
                        <a:cs typeface="Times New Roman" pitchFamily="18" charset="0"/>
                      </a:endParaRPr>
                    </a:p>
                    <a:p>
                      <a:pPr>
                        <a:lnSpc>
                          <a:spcPct val="115000"/>
                        </a:lnSpc>
                        <a:spcAft>
                          <a:spcPts val="0"/>
                        </a:spcAft>
                      </a:pPr>
                      <a:r>
                        <a:rPr lang="kk-KZ" sz="1000" dirty="0">
                          <a:latin typeface="Times New Roman" pitchFamily="18" charset="0"/>
                          <a:ea typeface="Times New Roman"/>
                          <a:cs typeface="Times New Roman" pitchFamily="18" charset="0"/>
                        </a:rPr>
                        <a:t>«Қайтала», «Тауып ал»,</a:t>
                      </a:r>
                      <a:endParaRPr lang="ru-RU" sz="1000" dirty="0">
                        <a:latin typeface="Times New Roman" pitchFamily="18" charset="0"/>
                        <a:ea typeface="Calibri"/>
                        <a:cs typeface="Times New Roman" pitchFamily="18" charset="0"/>
                      </a:endParaRPr>
                    </a:p>
                    <a:p>
                      <a:pPr>
                        <a:lnSpc>
                          <a:spcPct val="115000"/>
                        </a:lnSpc>
                        <a:spcAft>
                          <a:spcPts val="0"/>
                        </a:spcAft>
                      </a:pPr>
                      <a:r>
                        <a:rPr lang="kk-KZ" sz="1000" dirty="0">
                          <a:latin typeface="Times New Roman" pitchFamily="18" charset="0"/>
                          <a:ea typeface="Times New Roman"/>
                          <a:cs typeface="Times New Roman" pitchFamily="18" charset="0"/>
                        </a:rPr>
                        <a:t>«Бір сөзбен ата», «Кім байқағыш?»</a:t>
                      </a:r>
                      <a:endParaRPr lang="ru-RU" sz="1000" dirty="0">
                        <a:latin typeface="Times New Roman" pitchFamily="18" charset="0"/>
                        <a:ea typeface="Calibri"/>
                        <a:cs typeface="Times New Roman" pitchFamily="18" charset="0"/>
                      </a:endParaRPr>
                    </a:p>
                  </a:txBody>
                  <a:tcPr marL="18621" marR="186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ctr">
                        <a:lnSpc>
                          <a:spcPct val="115000"/>
                        </a:lnSpc>
                        <a:spcAft>
                          <a:spcPts val="0"/>
                        </a:spcAft>
                      </a:pPr>
                      <a:r>
                        <a:rPr lang="kk-KZ" sz="1000" dirty="0">
                          <a:latin typeface="Times New Roman" pitchFamily="18" charset="0"/>
                          <a:ea typeface="Times New Roman"/>
                          <a:cs typeface="Times New Roman" pitchFamily="18" charset="0"/>
                        </a:rPr>
                        <a:t>Қазан </a:t>
                      </a:r>
                      <a:endParaRPr lang="ru-RU" sz="1000" dirty="0">
                        <a:latin typeface="Times New Roman" pitchFamily="18" charset="0"/>
                        <a:ea typeface="Calibri"/>
                        <a:cs typeface="Times New Roman" pitchFamily="18" charset="0"/>
                      </a:endParaRPr>
                    </a:p>
                  </a:txBody>
                  <a:tcPr marL="18621" marR="18621"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03159">
                <a:tc>
                  <a:txBody>
                    <a:bodyPr/>
                    <a:lstStyle/>
                    <a:p>
                      <a:pPr>
                        <a:lnSpc>
                          <a:spcPct val="115000"/>
                        </a:lnSpc>
                        <a:spcAft>
                          <a:spcPts val="0"/>
                        </a:spcAft>
                      </a:pPr>
                      <a:r>
                        <a:rPr lang="kk-KZ" sz="1000">
                          <a:latin typeface="Times New Roman" pitchFamily="18" charset="0"/>
                          <a:ea typeface="Times New Roman"/>
                          <a:cs typeface="Times New Roman" pitchFamily="18" charset="0"/>
                        </a:rPr>
                        <a:t>«Мен кіммін?»</a:t>
                      </a:r>
                      <a:endParaRPr lang="ru-RU" sz="1000">
                        <a:latin typeface="Times New Roman" pitchFamily="18" charset="0"/>
                        <a:ea typeface="Calibri"/>
                        <a:cs typeface="Times New Roman" pitchFamily="18" charset="0"/>
                      </a:endParaRPr>
                    </a:p>
                  </a:txBody>
                  <a:tcPr marL="18621" marR="186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a:latin typeface="Times New Roman" pitchFamily="18" charset="0"/>
                          <a:ea typeface="Times New Roman"/>
                          <a:cs typeface="Times New Roman" pitchFamily="18" charset="0"/>
                        </a:rPr>
                        <a:t>Балаларға өз дене мүшелерін танып атауға, қажеттілігін  ажырата білуге үйрету.Қимыл қозғалыс белсенділігін жетілдіру арқылы танымдық, шығармашылық, сөйлеу қабілетін арттыру.Тазалыққа баулу.</a:t>
                      </a:r>
                      <a:endParaRPr lang="ru-RU" sz="1000">
                        <a:latin typeface="Times New Roman" pitchFamily="18" charset="0"/>
                        <a:ea typeface="Calibri"/>
                        <a:cs typeface="Times New Roman" pitchFamily="18" charset="0"/>
                      </a:endParaRPr>
                    </a:p>
                  </a:txBody>
                  <a:tcPr marL="18621" marR="186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a:latin typeface="Times New Roman" pitchFamily="18" charset="0"/>
                          <a:ea typeface="Times New Roman"/>
                          <a:cs typeface="Times New Roman" pitchFamily="18" charset="0"/>
                        </a:rPr>
                        <a:t>Дидактикалық ойын:</a:t>
                      </a:r>
                      <a:endParaRPr lang="ru-RU" sz="1000">
                        <a:latin typeface="Times New Roman" pitchFamily="18" charset="0"/>
                        <a:ea typeface="Calibri"/>
                        <a:cs typeface="Times New Roman" pitchFamily="18" charset="0"/>
                      </a:endParaRPr>
                    </a:p>
                    <a:p>
                      <a:pPr>
                        <a:lnSpc>
                          <a:spcPct val="115000"/>
                        </a:lnSpc>
                        <a:spcAft>
                          <a:spcPts val="0"/>
                        </a:spcAft>
                      </a:pPr>
                      <a:r>
                        <a:rPr lang="kk-KZ" sz="1000">
                          <a:latin typeface="Times New Roman" pitchFamily="18" charset="0"/>
                          <a:ea typeface="Times New Roman"/>
                          <a:cs typeface="Times New Roman" pitchFamily="18" charset="0"/>
                        </a:rPr>
                        <a:t>«Мен бастаймын, сен аяқта», «Жақсы-жаман»,</a:t>
                      </a:r>
                      <a:endParaRPr lang="ru-RU" sz="1000">
                        <a:latin typeface="Times New Roman" pitchFamily="18" charset="0"/>
                        <a:ea typeface="Calibri"/>
                        <a:cs typeface="Times New Roman" pitchFamily="18" charset="0"/>
                      </a:endParaRPr>
                    </a:p>
                  </a:txBody>
                  <a:tcPr marL="18621" marR="186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ctr">
                        <a:lnSpc>
                          <a:spcPct val="115000"/>
                        </a:lnSpc>
                        <a:spcAft>
                          <a:spcPts val="0"/>
                        </a:spcAft>
                      </a:pPr>
                      <a:r>
                        <a:rPr lang="kk-KZ" sz="1000" dirty="0">
                          <a:latin typeface="Times New Roman" pitchFamily="18" charset="0"/>
                          <a:ea typeface="Times New Roman"/>
                          <a:cs typeface="Times New Roman" pitchFamily="18" charset="0"/>
                        </a:rPr>
                        <a:t>Қараша</a:t>
                      </a:r>
                      <a:endParaRPr lang="ru-RU" sz="1000" dirty="0">
                        <a:latin typeface="Times New Roman" pitchFamily="18" charset="0"/>
                        <a:ea typeface="Calibri"/>
                        <a:cs typeface="Times New Roman" pitchFamily="18" charset="0"/>
                      </a:endParaRPr>
                    </a:p>
                  </a:txBody>
                  <a:tcPr marL="18621" marR="18621"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03159">
                <a:tc>
                  <a:txBody>
                    <a:bodyPr/>
                    <a:lstStyle/>
                    <a:p>
                      <a:pPr>
                        <a:lnSpc>
                          <a:spcPct val="115000"/>
                        </a:lnSpc>
                        <a:spcAft>
                          <a:spcPts val="0"/>
                        </a:spcAft>
                      </a:pPr>
                      <a:r>
                        <a:rPr lang="kk-KZ" sz="1000">
                          <a:latin typeface="Times New Roman" pitchFamily="18" charset="0"/>
                          <a:ea typeface="Times New Roman"/>
                          <a:cs typeface="Times New Roman" pitchFamily="18" charset="0"/>
                        </a:rPr>
                        <a:t>Менің Отаным</a:t>
                      </a:r>
                      <a:endParaRPr lang="ru-RU" sz="1000">
                        <a:latin typeface="Times New Roman" pitchFamily="18" charset="0"/>
                        <a:ea typeface="Calibri"/>
                        <a:cs typeface="Times New Roman" pitchFamily="18" charset="0"/>
                      </a:endParaRPr>
                    </a:p>
                  </a:txBody>
                  <a:tcPr marL="18621" marR="186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a:latin typeface="Times New Roman" pitchFamily="18" charset="0"/>
                          <a:ea typeface="Times New Roman"/>
                          <a:cs typeface="Times New Roman" pitchFamily="18" charset="0"/>
                        </a:rPr>
                        <a:t>Балаларға өз Отаны туралы алғашқы ұғымдарды қалыптастыру. ҚР рәміздерімен таныстыру, зеректілікті дамыту, Отанына деген сүйіспеншілікке баулу.</a:t>
                      </a:r>
                      <a:endParaRPr lang="ru-RU" sz="1000">
                        <a:latin typeface="Times New Roman" pitchFamily="18" charset="0"/>
                        <a:ea typeface="Calibri"/>
                        <a:cs typeface="Times New Roman" pitchFamily="18" charset="0"/>
                      </a:endParaRPr>
                    </a:p>
                  </a:txBody>
                  <a:tcPr marL="18621" marR="186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a:latin typeface="Times New Roman" pitchFamily="18" charset="0"/>
                          <a:ea typeface="Times New Roman"/>
                          <a:cs typeface="Times New Roman" pitchFamily="18" charset="0"/>
                        </a:rPr>
                        <a:t>Дидактикалық ойын:</a:t>
                      </a:r>
                      <a:endParaRPr lang="ru-RU" sz="1000">
                        <a:latin typeface="Times New Roman" pitchFamily="18" charset="0"/>
                        <a:ea typeface="Calibri"/>
                        <a:cs typeface="Times New Roman" pitchFamily="18" charset="0"/>
                      </a:endParaRPr>
                    </a:p>
                    <a:p>
                      <a:pPr>
                        <a:lnSpc>
                          <a:spcPct val="115000"/>
                        </a:lnSpc>
                        <a:spcAft>
                          <a:spcPts val="0"/>
                        </a:spcAft>
                      </a:pPr>
                      <a:r>
                        <a:rPr lang="kk-KZ" sz="1000">
                          <a:latin typeface="Times New Roman" pitchFamily="18" charset="0"/>
                          <a:ea typeface="Times New Roman"/>
                          <a:cs typeface="Times New Roman" pitchFamily="18" charset="0"/>
                        </a:rPr>
                        <a:t>«Суретті құрастыр», «Есіңде сақта»,</a:t>
                      </a:r>
                      <a:endParaRPr lang="ru-RU" sz="1000">
                        <a:latin typeface="Times New Roman" pitchFamily="18" charset="0"/>
                        <a:ea typeface="Calibri"/>
                        <a:cs typeface="Times New Roman" pitchFamily="18" charset="0"/>
                      </a:endParaRPr>
                    </a:p>
                    <a:p>
                      <a:pPr>
                        <a:lnSpc>
                          <a:spcPct val="115000"/>
                        </a:lnSpc>
                        <a:spcAft>
                          <a:spcPts val="0"/>
                        </a:spcAft>
                      </a:pPr>
                      <a:r>
                        <a:rPr lang="kk-KZ" sz="1000">
                          <a:latin typeface="Times New Roman" pitchFamily="18" charset="0"/>
                          <a:ea typeface="Times New Roman"/>
                          <a:cs typeface="Times New Roman" pitchFamily="18" charset="0"/>
                        </a:rPr>
                        <a:t>«Жалғастыр».</a:t>
                      </a:r>
                      <a:endParaRPr lang="ru-RU" sz="1000">
                        <a:latin typeface="Times New Roman" pitchFamily="18" charset="0"/>
                        <a:ea typeface="Calibri"/>
                        <a:cs typeface="Times New Roman" pitchFamily="18" charset="0"/>
                      </a:endParaRPr>
                    </a:p>
                  </a:txBody>
                  <a:tcPr marL="18621" marR="186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ctr">
                        <a:lnSpc>
                          <a:spcPct val="115000"/>
                        </a:lnSpc>
                        <a:spcAft>
                          <a:spcPts val="0"/>
                        </a:spcAft>
                      </a:pPr>
                      <a:r>
                        <a:rPr lang="kk-KZ" sz="1000" dirty="0">
                          <a:latin typeface="Times New Roman" pitchFamily="18" charset="0"/>
                          <a:ea typeface="Times New Roman"/>
                          <a:cs typeface="Times New Roman" pitchFamily="18" charset="0"/>
                        </a:rPr>
                        <a:t>желтоқсан</a:t>
                      </a:r>
                      <a:endParaRPr lang="ru-RU" sz="1000" dirty="0">
                        <a:latin typeface="Times New Roman" pitchFamily="18" charset="0"/>
                        <a:ea typeface="Calibri"/>
                        <a:cs typeface="Times New Roman" pitchFamily="18" charset="0"/>
                      </a:endParaRPr>
                    </a:p>
                  </a:txBody>
                  <a:tcPr marL="18621" marR="18621"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03159">
                <a:tc>
                  <a:txBody>
                    <a:bodyPr/>
                    <a:lstStyle/>
                    <a:p>
                      <a:pPr>
                        <a:lnSpc>
                          <a:spcPct val="115000"/>
                        </a:lnSpc>
                        <a:spcAft>
                          <a:spcPts val="0"/>
                        </a:spcAft>
                      </a:pPr>
                      <a:r>
                        <a:rPr lang="kk-KZ" sz="1000">
                          <a:latin typeface="Times New Roman" pitchFamily="18" charset="0"/>
                          <a:ea typeface="Times New Roman"/>
                          <a:cs typeface="Times New Roman" pitchFamily="18" charset="0"/>
                        </a:rPr>
                        <a:t>Табиғат әлемі</a:t>
                      </a:r>
                      <a:endParaRPr lang="ru-RU" sz="1000">
                        <a:latin typeface="Times New Roman" pitchFamily="18" charset="0"/>
                        <a:ea typeface="Calibri"/>
                        <a:cs typeface="Times New Roman" pitchFamily="18" charset="0"/>
                      </a:endParaRPr>
                    </a:p>
                  </a:txBody>
                  <a:tcPr marL="18621" marR="186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a:latin typeface="Times New Roman" pitchFamily="18" charset="0"/>
                          <a:ea typeface="Times New Roman"/>
                          <a:cs typeface="Times New Roman" pitchFamily="18" charset="0"/>
                        </a:rPr>
                        <a:t>Тірі және өлі табиғат заттары мен құбылыстары, маусымдық өзгерістер туралы түсініктерін қалыптастыру. Ақыл ойын дамыту. Қоршаған ортаға сүйіспеншілкіпен қарауға тәрбиелеу.</a:t>
                      </a:r>
                      <a:endParaRPr lang="ru-RU" sz="1000">
                        <a:latin typeface="Times New Roman" pitchFamily="18" charset="0"/>
                        <a:ea typeface="Calibri"/>
                        <a:cs typeface="Times New Roman" pitchFamily="18" charset="0"/>
                      </a:endParaRPr>
                    </a:p>
                  </a:txBody>
                  <a:tcPr marL="18621" marR="186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a:latin typeface="Times New Roman" pitchFamily="18" charset="0"/>
                          <a:ea typeface="Times New Roman"/>
                          <a:cs typeface="Times New Roman" pitchFamily="18" charset="0"/>
                        </a:rPr>
                        <a:t> «Иә – жоқ»</a:t>
                      </a:r>
                      <a:endParaRPr lang="ru-RU" sz="1000">
                        <a:latin typeface="Times New Roman" pitchFamily="18" charset="0"/>
                        <a:ea typeface="Calibri"/>
                        <a:cs typeface="Times New Roman" pitchFamily="18" charset="0"/>
                      </a:endParaRPr>
                    </a:p>
                    <a:p>
                      <a:pPr>
                        <a:lnSpc>
                          <a:spcPct val="115000"/>
                        </a:lnSpc>
                        <a:spcAft>
                          <a:spcPts val="0"/>
                        </a:spcAft>
                      </a:pPr>
                      <a:r>
                        <a:rPr lang="kk-KZ" sz="1000">
                          <a:latin typeface="Times New Roman" pitchFamily="18" charset="0"/>
                          <a:ea typeface="Times New Roman"/>
                          <a:cs typeface="Times New Roman" pitchFamily="18" charset="0"/>
                        </a:rPr>
                        <a:t>«Ұшады ұшпайды»,</a:t>
                      </a:r>
                      <a:endParaRPr lang="ru-RU" sz="1000">
                        <a:latin typeface="Times New Roman" pitchFamily="18" charset="0"/>
                        <a:ea typeface="Calibri"/>
                        <a:cs typeface="Times New Roman" pitchFamily="18" charset="0"/>
                      </a:endParaRPr>
                    </a:p>
                    <a:p>
                      <a:pPr>
                        <a:lnSpc>
                          <a:spcPct val="115000"/>
                        </a:lnSpc>
                        <a:spcAft>
                          <a:spcPts val="0"/>
                        </a:spcAft>
                      </a:pPr>
                      <a:r>
                        <a:rPr lang="kk-KZ" sz="1000">
                          <a:latin typeface="Times New Roman" pitchFamily="18" charset="0"/>
                          <a:ea typeface="Times New Roman"/>
                          <a:cs typeface="Times New Roman" pitchFamily="18" charset="0"/>
                        </a:rPr>
                        <a:t>«Не жетіспейді?»</a:t>
                      </a:r>
                      <a:endParaRPr lang="ru-RU" sz="1000">
                        <a:latin typeface="Times New Roman" pitchFamily="18" charset="0"/>
                        <a:ea typeface="Calibri"/>
                        <a:cs typeface="Times New Roman" pitchFamily="18" charset="0"/>
                      </a:endParaRPr>
                    </a:p>
                    <a:p>
                      <a:pPr>
                        <a:lnSpc>
                          <a:spcPct val="115000"/>
                        </a:lnSpc>
                        <a:spcAft>
                          <a:spcPts val="0"/>
                        </a:spcAft>
                      </a:pPr>
                      <a:r>
                        <a:rPr lang="kk-KZ" sz="1000">
                          <a:latin typeface="Times New Roman" pitchFamily="18" charset="0"/>
                          <a:ea typeface="Times New Roman"/>
                          <a:cs typeface="Times New Roman" pitchFamily="18" charset="0"/>
                        </a:rPr>
                        <a:t>«Бір сөзбен ата».</a:t>
                      </a:r>
                      <a:endParaRPr lang="ru-RU" sz="1000">
                        <a:latin typeface="Times New Roman" pitchFamily="18" charset="0"/>
                        <a:ea typeface="Calibri"/>
                        <a:cs typeface="Times New Roman" pitchFamily="18" charset="0"/>
                      </a:endParaRPr>
                    </a:p>
                  </a:txBody>
                  <a:tcPr marL="18621" marR="186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ctr">
                        <a:lnSpc>
                          <a:spcPct val="115000"/>
                        </a:lnSpc>
                        <a:spcAft>
                          <a:spcPts val="0"/>
                        </a:spcAft>
                      </a:pPr>
                      <a:r>
                        <a:rPr lang="kk-KZ" sz="1000" dirty="0">
                          <a:latin typeface="Times New Roman" pitchFamily="18" charset="0"/>
                          <a:ea typeface="Times New Roman"/>
                          <a:cs typeface="Times New Roman" pitchFamily="18" charset="0"/>
                        </a:rPr>
                        <a:t>Қаңтар</a:t>
                      </a:r>
                      <a:endParaRPr lang="ru-RU" sz="1000" dirty="0">
                        <a:latin typeface="Times New Roman" pitchFamily="18" charset="0"/>
                        <a:ea typeface="Calibri"/>
                        <a:cs typeface="Times New Roman" pitchFamily="18" charset="0"/>
                      </a:endParaRPr>
                    </a:p>
                  </a:txBody>
                  <a:tcPr marL="18621" marR="18621"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3768">
                <a:tc>
                  <a:txBody>
                    <a:bodyPr/>
                    <a:lstStyle/>
                    <a:p>
                      <a:pPr>
                        <a:lnSpc>
                          <a:spcPct val="115000"/>
                        </a:lnSpc>
                        <a:spcAft>
                          <a:spcPts val="0"/>
                        </a:spcAft>
                      </a:pPr>
                      <a:r>
                        <a:rPr lang="kk-KZ" sz="1000">
                          <a:latin typeface="Times New Roman" pitchFamily="18" charset="0"/>
                          <a:ea typeface="Times New Roman"/>
                          <a:cs typeface="Times New Roman" pitchFamily="18" charset="0"/>
                        </a:rPr>
                        <a:t>«Ғажайыптар әлемі»</a:t>
                      </a:r>
                      <a:endParaRPr lang="ru-RU" sz="1000">
                        <a:latin typeface="Times New Roman" pitchFamily="18" charset="0"/>
                        <a:ea typeface="Calibri"/>
                        <a:cs typeface="Times New Roman" pitchFamily="18" charset="0"/>
                      </a:endParaRPr>
                    </a:p>
                  </a:txBody>
                  <a:tcPr marL="18621" marR="186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a:latin typeface="Times New Roman" pitchFamily="18" charset="0"/>
                          <a:ea typeface="Times New Roman"/>
                          <a:cs typeface="Times New Roman" pitchFamily="18" charset="0"/>
                        </a:rPr>
                        <a:t>Қоршаған ортамен өзара әрекет етуге қажетті танымдық әрекеттің қарапайым дағдыларын меңгерген бала тұлғасын қалыптастыру. Адамгершілік нормаларды сезінуге тәрбиелеу.</a:t>
                      </a:r>
                      <a:endParaRPr lang="ru-RU" sz="1000">
                        <a:latin typeface="Times New Roman" pitchFamily="18" charset="0"/>
                        <a:ea typeface="Calibri"/>
                        <a:cs typeface="Times New Roman" pitchFamily="18" charset="0"/>
                      </a:endParaRPr>
                    </a:p>
                  </a:txBody>
                  <a:tcPr marL="18621" marR="186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a:latin typeface="Times New Roman" pitchFamily="18" charset="0"/>
                          <a:ea typeface="Times New Roman"/>
                          <a:cs typeface="Times New Roman" pitchFamily="18" charset="0"/>
                        </a:rPr>
                        <a:t> «Ненің дауысы?»,  Кімге не керек?».</a:t>
                      </a:r>
                      <a:endParaRPr lang="ru-RU" sz="1000">
                        <a:latin typeface="Times New Roman" pitchFamily="18" charset="0"/>
                        <a:ea typeface="Calibri"/>
                        <a:cs typeface="Times New Roman" pitchFamily="18" charset="0"/>
                      </a:endParaRPr>
                    </a:p>
                  </a:txBody>
                  <a:tcPr marL="18621" marR="186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ctr">
                        <a:lnSpc>
                          <a:spcPct val="115000"/>
                        </a:lnSpc>
                        <a:spcAft>
                          <a:spcPts val="1000"/>
                        </a:spcAft>
                      </a:pPr>
                      <a:r>
                        <a:rPr lang="kk-KZ" sz="1000" dirty="0">
                          <a:latin typeface="Times New Roman" pitchFamily="18" charset="0"/>
                          <a:ea typeface="Times New Roman"/>
                          <a:cs typeface="Times New Roman" pitchFamily="18" charset="0"/>
                        </a:rPr>
                        <a:t>Ақпан</a:t>
                      </a:r>
                      <a:endParaRPr lang="ru-RU" sz="1000" dirty="0">
                        <a:latin typeface="Times New Roman" pitchFamily="18" charset="0"/>
                        <a:ea typeface="Calibri"/>
                        <a:cs typeface="Times New Roman" pitchFamily="18" charset="0"/>
                      </a:endParaRPr>
                    </a:p>
                  </a:txBody>
                  <a:tcPr marL="18621" marR="18621"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3768">
                <a:tc>
                  <a:txBody>
                    <a:bodyPr/>
                    <a:lstStyle/>
                    <a:p>
                      <a:pPr>
                        <a:lnSpc>
                          <a:spcPct val="115000"/>
                        </a:lnSpc>
                        <a:spcAft>
                          <a:spcPts val="0"/>
                        </a:spcAft>
                      </a:pPr>
                      <a:r>
                        <a:rPr lang="kk-KZ" sz="1000">
                          <a:latin typeface="Times New Roman" pitchFamily="18" charset="0"/>
                          <a:ea typeface="Times New Roman"/>
                          <a:cs typeface="Times New Roman" pitchFamily="18" charset="0"/>
                        </a:rPr>
                        <a:t>«Ертегілер елінде»</a:t>
                      </a:r>
                      <a:endParaRPr lang="ru-RU" sz="1000">
                        <a:latin typeface="Times New Roman" pitchFamily="18" charset="0"/>
                        <a:ea typeface="Calibri"/>
                        <a:cs typeface="Times New Roman" pitchFamily="18" charset="0"/>
                      </a:endParaRPr>
                    </a:p>
                  </a:txBody>
                  <a:tcPr marL="18621" marR="186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a:latin typeface="Times New Roman" pitchFamily="18" charset="0"/>
                          <a:ea typeface="Times New Roman"/>
                          <a:cs typeface="Times New Roman" pitchFamily="18" charset="0"/>
                        </a:rPr>
                        <a:t>Ертегі шығарма мазмұнын тыңдай отырып түсінуге, сұраққа жауап беруге, байланыстырып сөйлеуге дамыту,  мейірімділікке, сыпайлыққа тәрбиелеу.</a:t>
                      </a:r>
                      <a:endParaRPr lang="ru-RU" sz="1000">
                        <a:latin typeface="Times New Roman" pitchFamily="18" charset="0"/>
                        <a:ea typeface="Calibri"/>
                        <a:cs typeface="Times New Roman" pitchFamily="18" charset="0"/>
                      </a:endParaRPr>
                    </a:p>
                  </a:txBody>
                  <a:tcPr marL="18621" marR="186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a:latin typeface="Times New Roman" pitchFamily="18" charset="0"/>
                          <a:ea typeface="Times New Roman"/>
                          <a:cs typeface="Times New Roman" pitchFamily="18" charset="0"/>
                        </a:rPr>
                        <a:t>«Мен бастаймын, сен аяқта»,</a:t>
                      </a:r>
                      <a:endParaRPr lang="ru-RU" sz="1000">
                        <a:latin typeface="Times New Roman" pitchFamily="18" charset="0"/>
                        <a:ea typeface="Calibri"/>
                        <a:cs typeface="Times New Roman" pitchFamily="18" charset="0"/>
                      </a:endParaRPr>
                    </a:p>
                    <a:p>
                      <a:pPr>
                        <a:lnSpc>
                          <a:spcPct val="115000"/>
                        </a:lnSpc>
                        <a:spcAft>
                          <a:spcPts val="0"/>
                        </a:spcAft>
                      </a:pPr>
                      <a:r>
                        <a:rPr lang="kk-KZ" sz="1000">
                          <a:latin typeface="Times New Roman" pitchFamily="18" charset="0"/>
                          <a:ea typeface="Times New Roman"/>
                          <a:cs typeface="Times New Roman" pitchFamily="18" charset="0"/>
                        </a:rPr>
                        <a:t>«Ретімен қой», «Не жоқ?», «Қай ертегі?»</a:t>
                      </a:r>
                      <a:endParaRPr lang="ru-RU" sz="1000">
                        <a:latin typeface="Times New Roman" pitchFamily="18" charset="0"/>
                        <a:ea typeface="Calibri"/>
                        <a:cs typeface="Times New Roman" pitchFamily="18" charset="0"/>
                      </a:endParaRPr>
                    </a:p>
                  </a:txBody>
                  <a:tcPr marL="18621" marR="186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ctr">
                        <a:lnSpc>
                          <a:spcPct val="115000"/>
                        </a:lnSpc>
                        <a:spcAft>
                          <a:spcPts val="1000"/>
                        </a:spcAft>
                      </a:pPr>
                      <a:r>
                        <a:rPr lang="kk-KZ" sz="1000" dirty="0">
                          <a:latin typeface="Times New Roman" pitchFamily="18" charset="0"/>
                          <a:ea typeface="Times New Roman"/>
                          <a:cs typeface="Times New Roman" pitchFamily="18" charset="0"/>
                        </a:rPr>
                        <a:t>Наурыз</a:t>
                      </a:r>
                      <a:endParaRPr lang="ru-RU" sz="1000" dirty="0">
                        <a:latin typeface="Times New Roman" pitchFamily="18" charset="0"/>
                        <a:ea typeface="Calibri"/>
                        <a:cs typeface="Times New Roman" pitchFamily="18" charset="0"/>
                      </a:endParaRPr>
                    </a:p>
                  </a:txBody>
                  <a:tcPr marL="18621" marR="18621"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88956">
                <a:tc>
                  <a:txBody>
                    <a:bodyPr/>
                    <a:lstStyle/>
                    <a:p>
                      <a:pPr>
                        <a:lnSpc>
                          <a:spcPct val="115000"/>
                        </a:lnSpc>
                        <a:spcAft>
                          <a:spcPts val="0"/>
                        </a:spcAft>
                      </a:pPr>
                      <a:r>
                        <a:rPr lang="kk-KZ" sz="1000">
                          <a:latin typeface="Times New Roman" pitchFamily="18" charset="0"/>
                          <a:ea typeface="Times New Roman"/>
                          <a:cs typeface="Times New Roman" pitchFamily="18" charset="0"/>
                        </a:rPr>
                        <a:t>«Біз кішкентай көмекші»</a:t>
                      </a:r>
                      <a:endParaRPr lang="ru-RU" sz="1000">
                        <a:latin typeface="Times New Roman" pitchFamily="18" charset="0"/>
                        <a:ea typeface="Calibri"/>
                        <a:cs typeface="Times New Roman" pitchFamily="18" charset="0"/>
                      </a:endParaRPr>
                    </a:p>
                  </a:txBody>
                  <a:tcPr marL="18621" marR="186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a:latin typeface="Times New Roman" pitchFamily="18" charset="0"/>
                          <a:ea typeface="Times New Roman"/>
                          <a:cs typeface="Times New Roman" pitchFamily="18" charset="0"/>
                        </a:rPr>
                        <a:t>Қарапайым еңбек дағдыларына, өз киімдерін, ойыншықтарын ұқыпты жинауға, табиғат бұрышындағы өсімдіктерге күтім жасаудың алғашқы дағдыларын игерту. Еңбек сүйгіштікке, бауырмалдыққа, ұқыптылыққа тәрбиелеу.</a:t>
                      </a:r>
                      <a:endParaRPr lang="ru-RU" sz="1000">
                        <a:latin typeface="Times New Roman" pitchFamily="18" charset="0"/>
                        <a:ea typeface="Calibri"/>
                        <a:cs typeface="Times New Roman" pitchFamily="18" charset="0"/>
                      </a:endParaRPr>
                    </a:p>
                  </a:txBody>
                  <a:tcPr marL="18621" marR="186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kk-KZ" sz="1000">
                          <a:latin typeface="Times New Roman" pitchFamily="18" charset="0"/>
                          <a:ea typeface="Times New Roman"/>
                          <a:cs typeface="Times New Roman" pitchFamily="18" charset="0"/>
                        </a:rPr>
                        <a:t>«Қуыршақ Айсұлуға көмектесеміз», «Бірдей шұлықты тап»,«Қолымда не ата»,</a:t>
                      </a:r>
                      <a:endParaRPr lang="ru-RU" sz="1000">
                        <a:latin typeface="Times New Roman" pitchFamily="18" charset="0"/>
                        <a:ea typeface="Calibri"/>
                        <a:cs typeface="Times New Roman" pitchFamily="18" charset="0"/>
                      </a:endParaRPr>
                    </a:p>
                    <a:p>
                      <a:pPr>
                        <a:lnSpc>
                          <a:spcPct val="115000"/>
                        </a:lnSpc>
                        <a:spcAft>
                          <a:spcPts val="0"/>
                        </a:spcAft>
                      </a:pPr>
                      <a:r>
                        <a:rPr lang="kk-KZ" sz="1000">
                          <a:latin typeface="Times New Roman" pitchFamily="18" charset="0"/>
                          <a:ea typeface="Times New Roman"/>
                          <a:cs typeface="Times New Roman" pitchFamily="18" charset="0"/>
                        </a:rPr>
                        <a:t>«Әжеге көмектесеміз»</a:t>
                      </a:r>
                      <a:endParaRPr lang="ru-RU" sz="1000">
                        <a:latin typeface="Times New Roman" pitchFamily="18" charset="0"/>
                        <a:ea typeface="Calibri"/>
                        <a:cs typeface="Times New Roman" pitchFamily="18" charset="0"/>
                      </a:endParaRPr>
                    </a:p>
                  </a:txBody>
                  <a:tcPr marL="18621" marR="186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ctr">
                        <a:lnSpc>
                          <a:spcPct val="115000"/>
                        </a:lnSpc>
                        <a:spcAft>
                          <a:spcPts val="1000"/>
                        </a:spcAft>
                      </a:pPr>
                      <a:r>
                        <a:rPr lang="kk-KZ" sz="1000" dirty="0">
                          <a:latin typeface="Times New Roman" pitchFamily="18" charset="0"/>
                          <a:ea typeface="Times New Roman"/>
                          <a:cs typeface="Times New Roman" pitchFamily="18" charset="0"/>
                        </a:rPr>
                        <a:t>Сәуір </a:t>
                      </a:r>
                      <a:endParaRPr lang="ru-RU" sz="1000" dirty="0">
                        <a:latin typeface="Times New Roman" pitchFamily="18" charset="0"/>
                        <a:ea typeface="Calibri"/>
                        <a:cs typeface="Times New Roman" pitchFamily="18" charset="0"/>
                      </a:endParaRPr>
                    </a:p>
                  </a:txBody>
                  <a:tcPr marL="18621" marR="18621"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03159">
                <a:tc>
                  <a:txBody>
                    <a:bodyPr/>
                    <a:lstStyle/>
                    <a:p>
                      <a:pPr>
                        <a:lnSpc>
                          <a:spcPct val="115000"/>
                        </a:lnSpc>
                        <a:spcAft>
                          <a:spcPts val="0"/>
                        </a:spcAft>
                      </a:pPr>
                      <a:r>
                        <a:rPr lang="kk-KZ" sz="1000">
                          <a:latin typeface="Times New Roman" pitchFamily="18" charset="0"/>
                          <a:ea typeface="Times New Roman"/>
                          <a:cs typeface="Times New Roman" pitchFamily="18" charset="0"/>
                        </a:rPr>
                        <a:t>«Көңілді жаз»</a:t>
                      </a:r>
                      <a:endParaRPr lang="ru-RU" sz="1000">
                        <a:latin typeface="Times New Roman" pitchFamily="18" charset="0"/>
                        <a:ea typeface="Calibri"/>
                        <a:cs typeface="Times New Roman" pitchFamily="18" charset="0"/>
                      </a:endParaRPr>
                    </a:p>
                  </a:txBody>
                  <a:tcPr marL="18621" marR="186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a:latin typeface="Times New Roman" pitchFamily="18" charset="0"/>
                          <a:ea typeface="Times New Roman"/>
                          <a:cs typeface="Times New Roman" pitchFamily="18" charset="0"/>
                        </a:rPr>
                        <a:t>Жаз мезгіліне тән ерекшелікті танып ажыратуға үйрету, табиғат құбылыстары,  дыбыстарды ажыратуға, логикалық ойлау қабілетін дамыту, табиғатқа деген сүйіспеншілікке тәрбиелеу. </a:t>
                      </a:r>
                      <a:endParaRPr lang="ru-RU" sz="1000">
                        <a:latin typeface="Times New Roman" pitchFamily="18" charset="0"/>
                        <a:ea typeface="Calibri"/>
                        <a:cs typeface="Times New Roman" pitchFamily="18" charset="0"/>
                      </a:endParaRPr>
                    </a:p>
                  </a:txBody>
                  <a:tcPr marL="18621" marR="186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dirty="0">
                          <a:latin typeface="Times New Roman" pitchFamily="18" charset="0"/>
                          <a:ea typeface="Times New Roman"/>
                          <a:cs typeface="Times New Roman" pitchFamily="18" charset="0"/>
                        </a:rPr>
                        <a:t>«Қандай затқа ұқсайды?», «Қай сурет тығылды?», «Ненің дыбысы?».</a:t>
                      </a:r>
                      <a:endParaRPr lang="ru-RU" sz="1000" dirty="0">
                        <a:latin typeface="Times New Roman" pitchFamily="18" charset="0"/>
                        <a:ea typeface="Calibri"/>
                        <a:cs typeface="Times New Roman" pitchFamily="18" charset="0"/>
                      </a:endParaRPr>
                    </a:p>
                  </a:txBody>
                  <a:tcPr marL="18621" marR="186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ctr">
                        <a:lnSpc>
                          <a:spcPct val="115000"/>
                        </a:lnSpc>
                        <a:spcAft>
                          <a:spcPts val="1000"/>
                        </a:spcAft>
                      </a:pPr>
                      <a:r>
                        <a:rPr lang="kk-KZ" sz="1000" dirty="0">
                          <a:latin typeface="Times New Roman" pitchFamily="18" charset="0"/>
                          <a:ea typeface="Times New Roman"/>
                          <a:cs typeface="Times New Roman" pitchFamily="18" charset="0"/>
                        </a:rPr>
                        <a:t>мамыр</a:t>
                      </a:r>
                      <a:endParaRPr lang="ru-RU" sz="1000" dirty="0">
                        <a:latin typeface="Times New Roman" pitchFamily="18" charset="0"/>
                        <a:ea typeface="Calibri"/>
                        <a:cs typeface="Times New Roman" pitchFamily="18" charset="0"/>
                      </a:endParaRPr>
                    </a:p>
                  </a:txBody>
                  <a:tcPr marL="18621" marR="18621"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Rectangle 4"/>
          <p:cNvSpPr>
            <a:spLocks noChangeArrowheads="1"/>
          </p:cNvSpPr>
          <p:nvPr/>
        </p:nvSpPr>
        <p:spPr bwMode="auto">
          <a:xfrm>
            <a:off x="0" y="0"/>
            <a:ext cx="9144000" cy="566308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kk-KZ"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kk-KZ" sz="1400" b="1" dirty="0" smtClean="0">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kk-KZ"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kk-KZ"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kk-KZ" sz="2000" b="1" dirty="0" smtClean="0">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kk-KZ"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kk-KZ"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Тақырыбы:</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«Ғажайып қоржын»</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Бөлімдері: </a:t>
            </a:r>
            <a:r>
              <a:rPr kumimoji="0" lang="kk-KZ"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Сенсорика</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Мақсаты:</a:t>
            </a:r>
            <a:r>
              <a:rPr kumimoji="0" lang="kk-KZ"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Шеңберден шықпауға,олардан қарапайым композиция жасауға уйрету. Таныс пішіндерді бейнелеуге ,ауызекі сөйлеуге,тілін сөзік қорын байыту. Ұжым болып ойнауға,достыққа тәрбиелеу.</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Көрнекі құралдар </a:t>
            </a:r>
            <a:r>
              <a:rPr kumimoji="0" lang="kk-KZ"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Доп,шығыршықтар,</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Күтілетін нәтиже: </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Бала білу керек: </a:t>
            </a:r>
            <a:r>
              <a:rPr kumimoji="0" lang="kk-KZ" sz="2000" b="0"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Шеңберден шықпай,олардан қарапайым композиция жасауға уйренеді.</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Бала игеру керек: </a:t>
            </a:r>
            <a:r>
              <a:rPr kumimoji="0" lang="kk-KZ" sz="2000" b="0"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Таныс пішіндерді бейнелеуді ,ауызекі сөйлеуді       </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Бала жасай білуі керек:  </a:t>
            </a:r>
            <a:r>
              <a:rPr kumimoji="0" lang="kk-KZ" sz="2000" b="0"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Ойын шарты бойынша ойнай білуді</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6" name="Прямоугольник 5"/>
          <p:cNvSpPr/>
          <p:nvPr/>
        </p:nvSpPr>
        <p:spPr>
          <a:xfrm>
            <a:off x="428596" y="357166"/>
            <a:ext cx="7858180" cy="707886"/>
          </a:xfrm>
          <a:prstGeom prst="rect">
            <a:avLst/>
          </a:prstGeom>
        </p:spPr>
        <p:txBody>
          <a:bodyPr wrap="square">
            <a:spAutoFit/>
          </a:bodyPr>
          <a:lstStyle/>
          <a:p>
            <a:pPr algn="ctr"/>
            <a:r>
              <a:rPr lang="kk-KZ" sz="2000" b="1" dirty="0" smtClean="0">
                <a:latin typeface="Times New Roman" pitchFamily="18" charset="0"/>
                <a:cs typeface="Times New Roman" pitchFamily="18" charset="0"/>
              </a:rPr>
              <a:t>Баланың сөйлеу тілін дамытуға кіші тобына арналған дидактикалық ойындар енгізілген ұйымдастырылған іс-әрекет </a:t>
            </a:r>
            <a:endParaRPr lang="ru-RU"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ea0fccd5-dd71-4adb-9291-c6dba5b7faa6"/>
          <p:cNvPicPr>
            <a:picLocks noChangeAspect="1" noChangeArrowheads="1"/>
          </p:cNvPicPr>
          <p:nvPr/>
        </p:nvPicPr>
        <p:blipFill>
          <a:blip r:embed="rId2"/>
          <a:srcRect/>
          <a:stretch>
            <a:fillRect/>
          </a:stretch>
        </p:blipFill>
        <p:spPr bwMode="auto">
          <a:xfrm>
            <a:off x="4500562" y="1357298"/>
            <a:ext cx="2813050" cy="1984375"/>
          </a:xfrm>
          <a:prstGeom prst="rect">
            <a:avLst/>
          </a:prstGeom>
          <a:noFill/>
          <a:ln w="9525">
            <a:noFill/>
            <a:miter lim="800000"/>
            <a:headEnd/>
            <a:tailEnd/>
          </a:ln>
        </p:spPr>
      </p:pic>
      <p:pic>
        <p:nvPicPr>
          <p:cNvPr id="52227" name="Picture 3" descr="e16c5707-53da-4e43-bc5c-24b167552bcb"/>
          <p:cNvPicPr>
            <a:picLocks noChangeAspect="1" noChangeArrowheads="1"/>
          </p:cNvPicPr>
          <p:nvPr/>
        </p:nvPicPr>
        <p:blipFill>
          <a:blip r:embed="rId3"/>
          <a:srcRect/>
          <a:stretch>
            <a:fillRect/>
          </a:stretch>
        </p:blipFill>
        <p:spPr bwMode="auto">
          <a:xfrm>
            <a:off x="1500166" y="1428736"/>
            <a:ext cx="2813050" cy="1981200"/>
          </a:xfrm>
          <a:prstGeom prst="rect">
            <a:avLst/>
          </a:prstGeom>
          <a:noFill/>
        </p:spPr>
      </p:pic>
      <p:sp>
        <p:nvSpPr>
          <p:cNvPr id="52229" name="Rectangle 5"/>
          <p:cNvSpPr>
            <a:spLocks noChangeArrowheads="1"/>
          </p:cNvSpPr>
          <p:nvPr/>
        </p:nvSpPr>
        <p:spPr bwMode="auto">
          <a:xfrm>
            <a:off x="269875" y="457200"/>
            <a:ext cx="8159777" cy="4000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1400" b="1" i="1"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a:t>
            </a:r>
            <a:r>
              <a:rPr kumimoji="0" lang="kk-KZ" sz="2000" b="1" i="1"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Бір сөзбен ата»</a:t>
            </a:r>
            <a:endParaRPr kumimoji="0" lang="kk-KZ" sz="2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2230" name="Picture 6" descr="e04d43cd-b45a-4a2e-8b1b-39070adecb81"/>
          <p:cNvPicPr>
            <a:picLocks noChangeAspect="1" noChangeArrowheads="1"/>
          </p:cNvPicPr>
          <p:nvPr/>
        </p:nvPicPr>
        <p:blipFill>
          <a:blip r:embed="rId4"/>
          <a:srcRect/>
          <a:stretch>
            <a:fillRect/>
          </a:stretch>
        </p:blipFill>
        <p:spPr bwMode="auto">
          <a:xfrm>
            <a:off x="1500166" y="3643314"/>
            <a:ext cx="2857500" cy="2000250"/>
          </a:xfrm>
          <a:prstGeom prst="rect">
            <a:avLst/>
          </a:prstGeom>
          <a:noFill/>
          <a:ln w="9525">
            <a:noFill/>
            <a:miter lim="800000"/>
            <a:headEnd/>
            <a:tailEnd/>
          </a:ln>
        </p:spPr>
      </p:pic>
      <p:pic>
        <p:nvPicPr>
          <p:cNvPr id="52231" name="Picture 7" descr="c35dc361-fc10-44a3-bd64-33cde6a28609"/>
          <p:cNvPicPr>
            <a:picLocks noChangeAspect="1" noChangeArrowheads="1"/>
          </p:cNvPicPr>
          <p:nvPr/>
        </p:nvPicPr>
        <p:blipFill>
          <a:blip r:embed="rId5"/>
          <a:srcRect/>
          <a:stretch>
            <a:fillRect/>
          </a:stretch>
        </p:blipFill>
        <p:spPr bwMode="auto">
          <a:xfrm>
            <a:off x="4500562" y="3500438"/>
            <a:ext cx="2828925" cy="1997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Picture 1" descr="a8803810-5acb-4e41-a02d-37623c7c18f7"/>
          <p:cNvPicPr>
            <a:picLocks noChangeAspect="1" noChangeArrowheads="1"/>
          </p:cNvPicPr>
          <p:nvPr/>
        </p:nvPicPr>
        <p:blipFill>
          <a:blip r:embed="rId2"/>
          <a:srcRect/>
          <a:stretch>
            <a:fillRect/>
          </a:stretch>
        </p:blipFill>
        <p:spPr bwMode="auto">
          <a:xfrm>
            <a:off x="714348" y="1500174"/>
            <a:ext cx="3500462" cy="3765550"/>
          </a:xfrm>
          <a:prstGeom prst="rect">
            <a:avLst/>
          </a:prstGeom>
          <a:noFill/>
        </p:spPr>
      </p:pic>
      <p:pic>
        <p:nvPicPr>
          <p:cNvPr id="53250" name="Picture 2" descr="44c35e9a-d011-476e-b020-7a83d802768f"/>
          <p:cNvPicPr>
            <a:picLocks noChangeAspect="1" noChangeArrowheads="1"/>
          </p:cNvPicPr>
          <p:nvPr/>
        </p:nvPicPr>
        <p:blipFill>
          <a:blip r:embed="rId3"/>
          <a:srcRect/>
          <a:stretch>
            <a:fillRect/>
          </a:stretch>
        </p:blipFill>
        <p:spPr bwMode="auto">
          <a:xfrm>
            <a:off x="4572000" y="1428736"/>
            <a:ext cx="4000528" cy="3711575"/>
          </a:xfrm>
          <a:prstGeom prst="rect">
            <a:avLst/>
          </a:prstGeom>
          <a:noFill/>
        </p:spPr>
      </p:pic>
      <p:sp>
        <p:nvSpPr>
          <p:cNvPr id="53251"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53252" name="Rectangle 4"/>
          <p:cNvSpPr>
            <a:spLocks noChangeArrowheads="1"/>
          </p:cNvSpPr>
          <p:nvPr/>
        </p:nvSpPr>
        <p:spPr bwMode="auto">
          <a:xfrm>
            <a:off x="498475" y="457200"/>
            <a:ext cx="7931177" cy="9848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1400" b="1" i="1"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a:t>
            </a:r>
            <a:r>
              <a:rPr kumimoji="0" lang="kk-KZ" sz="2000" b="1" i="1"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Жыл мезгілінің ерекшелігін айт»</a:t>
            </a:r>
            <a:endParaRPr kumimoji="0" lang="kk-KZ"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kk-KZ" sz="2000" b="1" i="1"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«Қуыршақты киіндіру»</a:t>
            </a:r>
            <a:endParaRPr kumimoji="0" lang="kk-KZ"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k-KZ"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90594c02-b5ec-4cca-9f68-c21712566921"/>
          <p:cNvPicPr>
            <a:picLocks noChangeAspect="1" noChangeArrowheads="1"/>
          </p:cNvPicPr>
          <p:nvPr/>
        </p:nvPicPr>
        <p:blipFill>
          <a:blip r:embed="rId2"/>
          <a:srcRect/>
          <a:stretch>
            <a:fillRect/>
          </a:stretch>
        </p:blipFill>
        <p:spPr bwMode="auto">
          <a:xfrm>
            <a:off x="4857752" y="714356"/>
            <a:ext cx="2763837" cy="2628900"/>
          </a:xfrm>
          <a:prstGeom prst="rect">
            <a:avLst/>
          </a:prstGeom>
          <a:noFill/>
          <a:ln w="9525">
            <a:noFill/>
            <a:miter lim="800000"/>
            <a:headEnd/>
            <a:tailEnd/>
          </a:ln>
        </p:spPr>
      </p:pic>
      <p:pic>
        <p:nvPicPr>
          <p:cNvPr id="54275" name="Picture 3" descr="a86b3494-f153-46c8-a8c2-5f4909734bd5"/>
          <p:cNvPicPr>
            <a:picLocks noChangeAspect="1" noChangeArrowheads="1"/>
          </p:cNvPicPr>
          <p:nvPr/>
        </p:nvPicPr>
        <p:blipFill>
          <a:blip r:embed="rId3"/>
          <a:srcRect/>
          <a:stretch>
            <a:fillRect/>
          </a:stretch>
        </p:blipFill>
        <p:spPr bwMode="auto">
          <a:xfrm>
            <a:off x="1000100" y="714356"/>
            <a:ext cx="2824163" cy="2832100"/>
          </a:xfrm>
          <a:prstGeom prst="rect">
            <a:avLst/>
          </a:prstGeom>
          <a:noFill/>
          <a:ln w="9525">
            <a:noFill/>
            <a:miter lim="800000"/>
            <a:headEnd/>
            <a:tailEnd/>
          </a:ln>
        </p:spPr>
      </p:pic>
      <p:sp>
        <p:nvSpPr>
          <p:cNvPr id="54276" name="Rectangle 4"/>
          <p:cNvSpPr>
            <a:spLocks noChangeArrowheads="1"/>
          </p:cNvSpPr>
          <p:nvPr/>
        </p:nvSpPr>
        <p:spPr bwMode="auto">
          <a:xfrm>
            <a:off x="0" y="0"/>
            <a:ext cx="8358214"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1400" b="1" i="1"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kk-KZ" sz="2000" b="1" i="1"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Кімге не қажет?»</a:t>
            </a:r>
            <a:endParaRPr kumimoji="0" lang="kk-KZ" sz="2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4277" name="Picture 5" descr="3e3ed13a-2892-4e9f-9c65-65d00519c502"/>
          <p:cNvPicPr>
            <a:picLocks noChangeAspect="1" noChangeArrowheads="1"/>
          </p:cNvPicPr>
          <p:nvPr/>
        </p:nvPicPr>
        <p:blipFill>
          <a:blip r:embed="rId4"/>
          <a:srcRect/>
          <a:stretch>
            <a:fillRect/>
          </a:stretch>
        </p:blipFill>
        <p:spPr bwMode="auto">
          <a:xfrm>
            <a:off x="928662" y="3929066"/>
            <a:ext cx="2659063" cy="2308225"/>
          </a:xfrm>
          <a:prstGeom prst="rect">
            <a:avLst/>
          </a:prstGeom>
          <a:noFill/>
          <a:ln w="9525">
            <a:noFill/>
            <a:miter lim="800000"/>
            <a:headEnd/>
            <a:tailEnd/>
          </a:ln>
        </p:spPr>
      </p:pic>
      <p:pic>
        <p:nvPicPr>
          <p:cNvPr id="54278" name="Picture 6" descr="89979e24-9cc3-496a-8191-677eaba42660"/>
          <p:cNvPicPr>
            <a:picLocks noChangeAspect="1" noChangeArrowheads="1"/>
          </p:cNvPicPr>
          <p:nvPr/>
        </p:nvPicPr>
        <p:blipFill>
          <a:blip r:embed="rId5"/>
          <a:srcRect/>
          <a:stretch>
            <a:fillRect/>
          </a:stretch>
        </p:blipFill>
        <p:spPr bwMode="auto">
          <a:xfrm>
            <a:off x="5072066" y="3571876"/>
            <a:ext cx="2378075" cy="23701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1524000" y="3209925"/>
          <a:ext cx="6096000" cy="438150"/>
        </p:xfrm>
        <a:graphic>
          <a:graphicData uri="http://schemas.openxmlformats.org/drawingml/2006/table">
            <a:tbl>
              <a:tblPr/>
              <a:tblGrid>
                <a:gridCol w="6096000"/>
              </a:tblGrid>
              <a:tr h="0">
                <a:tc>
                  <a:txBody>
                    <a:bodyPr/>
                    <a:lstStyle/>
                    <a:p>
                      <a:pPr marL="228600" algn="l">
                        <a:lnSpc>
                          <a:spcPct val="115000"/>
                        </a:lnSpc>
                        <a:spcAft>
                          <a:spcPts val="0"/>
                        </a:spcAft>
                      </a:pPr>
                      <a:r>
                        <a:rPr lang="kk-KZ" sz="1400" b="1" i="1" dirty="0">
                          <a:solidFill>
                            <a:srgbClr val="FF0000"/>
                          </a:solidFill>
                          <a:latin typeface="Times New Roman"/>
                          <a:ea typeface="Calibri"/>
                          <a:cs typeface="Times New Roman"/>
                        </a:rPr>
                        <a:t>"Не жетіспейді?»</a:t>
                      </a:r>
                      <a:br>
                        <a:rPr lang="kk-KZ" sz="1400" b="1" i="1" dirty="0">
                          <a:solidFill>
                            <a:srgbClr val="FF0000"/>
                          </a:solidFill>
                          <a:latin typeface="Times New Roman"/>
                          <a:ea typeface="Calibri"/>
                          <a:cs typeface="Times New Roman"/>
                        </a:rPr>
                      </a:br>
                      <a:endParaRPr lang="ru-RU" sz="1100" dirty="0">
                        <a:latin typeface="Calibri"/>
                        <a:ea typeface="Calibri"/>
                        <a:cs typeface="Times New Roman"/>
                      </a:endParaRPr>
                    </a:p>
                  </a:txBody>
                  <a:tcPr marL="114935" marR="114935" marT="0" marB="0">
                    <a:lnL>
                      <a:noFill/>
                    </a:lnL>
                    <a:lnR>
                      <a:noFill/>
                    </a:lnR>
                    <a:lnT>
                      <a:noFill/>
                    </a:lnT>
                    <a:lnB>
                      <a:noFill/>
                    </a:lnB>
                  </a:tcPr>
                </a:tc>
              </a:tr>
            </a:tbl>
          </a:graphicData>
        </a:graphic>
      </p:graphicFrame>
      <p:pic>
        <p:nvPicPr>
          <p:cNvPr id="55297" name="Picture 1" descr="балапан 12"/>
          <p:cNvPicPr>
            <a:picLocks noChangeAspect="1" noChangeArrowheads="1"/>
          </p:cNvPicPr>
          <p:nvPr/>
        </p:nvPicPr>
        <p:blipFill>
          <a:blip r:embed="rId2"/>
          <a:srcRect l="7133" t="2596" r="11282" b="17200"/>
          <a:stretch>
            <a:fillRect/>
          </a:stretch>
        </p:blipFill>
        <p:spPr bwMode="auto">
          <a:xfrm>
            <a:off x="285720" y="642918"/>
            <a:ext cx="8572528" cy="5643602"/>
          </a:xfrm>
          <a:prstGeom prst="rect">
            <a:avLst/>
          </a:prstGeom>
          <a:noFill/>
        </p:spPr>
      </p:pic>
      <p:sp>
        <p:nvSpPr>
          <p:cNvPr id="552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pitchFamily="34" charset="0"/>
                <a:cs typeface="Arial" pitchFamily="34" charset="0"/>
              </a:rPr>
              <a:t/>
            </a:r>
            <a:br>
              <a:rPr kumimoji="0" lang="ru-RU" sz="1800" b="0" i="0" u="none" strike="noStrike" cap="none" normalizeH="0" baseline="0" smtClean="0">
                <a:ln>
                  <a:noFill/>
                </a:ln>
                <a:solidFill>
                  <a:schemeClr val="tx1"/>
                </a:solidFill>
                <a:effectLst/>
                <a:latin typeface="Arial" pitchFamily="34" charset="0"/>
                <a:cs typeface="Arial" pitchFamily="34" charset="0"/>
              </a:rPr>
            </a:b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Прямоугольник 4"/>
          <p:cNvSpPr/>
          <p:nvPr/>
        </p:nvSpPr>
        <p:spPr>
          <a:xfrm>
            <a:off x="1857356" y="0"/>
            <a:ext cx="3718765" cy="400110"/>
          </a:xfrm>
          <a:prstGeom prst="rect">
            <a:avLst/>
          </a:prstGeom>
        </p:spPr>
        <p:txBody>
          <a:bodyPr wrap="square">
            <a:spAutoFit/>
          </a:bodyPr>
          <a:lstStyle/>
          <a:p>
            <a:pPr algn="ctr"/>
            <a:r>
              <a:rPr lang="kk-KZ" sz="2000" b="1" i="1" dirty="0" smtClean="0">
                <a:solidFill>
                  <a:srgbClr val="FF0000"/>
                </a:solidFill>
                <a:latin typeface="Times New Roman" pitchFamily="18" charset="0"/>
                <a:cs typeface="Times New Roman" pitchFamily="18" charset="0"/>
              </a:rPr>
              <a:t>"Не жетіспейді?»</a:t>
            </a:r>
            <a:endParaRPr lang="ru-RU" sz="20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1524000" y="285729"/>
          <a:ext cx="6096000" cy="714379"/>
        </p:xfrm>
        <a:graphic>
          <a:graphicData uri="http://schemas.openxmlformats.org/drawingml/2006/table">
            <a:tbl>
              <a:tblPr/>
              <a:tblGrid>
                <a:gridCol w="6096000"/>
              </a:tblGrid>
              <a:tr h="714379">
                <a:tc>
                  <a:txBody>
                    <a:bodyPr/>
                    <a:lstStyle/>
                    <a:p>
                      <a:pPr marL="228600" algn="ctr">
                        <a:lnSpc>
                          <a:spcPct val="115000"/>
                        </a:lnSpc>
                        <a:spcAft>
                          <a:spcPts val="0"/>
                        </a:spcAft>
                      </a:pPr>
                      <a:r>
                        <a:rPr lang="kk-KZ" sz="1400" b="1" i="1" dirty="0">
                          <a:solidFill>
                            <a:srgbClr val="FF0000"/>
                          </a:solidFill>
                          <a:latin typeface="Times New Roman"/>
                          <a:ea typeface="Calibri"/>
                          <a:cs typeface="Times New Roman"/>
                        </a:rPr>
                        <a:t>«</a:t>
                      </a:r>
                      <a:r>
                        <a:rPr lang="kk-KZ" sz="2000" b="1" i="1" dirty="0">
                          <a:solidFill>
                            <a:srgbClr val="FF0000"/>
                          </a:solidFill>
                          <a:latin typeface="Times New Roman"/>
                          <a:ea typeface="Calibri"/>
                          <a:cs typeface="Times New Roman"/>
                        </a:rPr>
                        <a:t>Көлеңкемді тап?»</a:t>
                      </a:r>
                      <a:br>
                        <a:rPr lang="kk-KZ" sz="2000" b="1" i="1" dirty="0">
                          <a:solidFill>
                            <a:srgbClr val="FF0000"/>
                          </a:solidFill>
                          <a:latin typeface="Times New Roman"/>
                          <a:ea typeface="Calibri"/>
                          <a:cs typeface="Times New Roman"/>
                        </a:rPr>
                      </a:br>
                      <a:endParaRPr lang="ru-RU" sz="2000" dirty="0">
                        <a:latin typeface="Calibri"/>
                        <a:ea typeface="Calibri"/>
                        <a:cs typeface="Times New Roman"/>
                      </a:endParaRPr>
                    </a:p>
                  </a:txBody>
                  <a:tcPr marL="114300" marR="114300" marT="0" marB="0">
                    <a:lnL>
                      <a:noFill/>
                    </a:lnL>
                    <a:lnR>
                      <a:noFill/>
                    </a:lnR>
                    <a:lnT>
                      <a:noFill/>
                    </a:lnT>
                    <a:lnB>
                      <a:noFill/>
                    </a:lnB>
                  </a:tcPr>
                </a:tc>
              </a:tr>
            </a:tbl>
          </a:graphicData>
        </a:graphic>
      </p:graphicFrame>
      <p:pic>
        <p:nvPicPr>
          <p:cNvPr id="56321" name="Picture 1" descr="Копия балапан 15"/>
          <p:cNvPicPr>
            <a:picLocks noChangeAspect="1" noChangeArrowheads="1"/>
          </p:cNvPicPr>
          <p:nvPr/>
        </p:nvPicPr>
        <p:blipFill>
          <a:blip r:embed="rId2"/>
          <a:srcRect l="5263" t="5281" r="6015" b="2422"/>
          <a:stretch>
            <a:fillRect/>
          </a:stretch>
        </p:blipFill>
        <p:spPr bwMode="auto">
          <a:xfrm>
            <a:off x="714348" y="1285860"/>
            <a:ext cx="7429552" cy="45720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857224" y="0"/>
            <a:ext cx="7215238" cy="34778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kk-KZ" sz="20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kk-KZ" sz="20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kk-KZ" sz="20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Мазмүны</a:t>
            </a:r>
          </a:p>
          <a:p>
            <a:pPr marL="0" marR="0" lvl="0" indent="0" defTabSz="914400" rtl="0" eaLnBrk="1" fontAlgn="base" latinLnBrk="0" hangingPunct="1">
              <a:lnSpc>
                <a:spcPct val="100000"/>
              </a:lnSpc>
              <a:spcBef>
                <a:spcPct val="0"/>
              </a:spcBef>
              <a:spcAft>
                <a:spcPct val="0"/>
              </a:spcAft>
              <a:buClrTx/>
              <a:buSzTx/>
              <a:buFontTx/>
              <a:buNone/>
              <a:tabLst/>
            </a:pPr>
            <a:r>
              <a:rPr kumimoji="0" lang="kk-KZ" sz="20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Кіріспе</a:t>
            </a:r>
            <a:endParaRPr kumimoji="0" lang="ru-RU" sz="2000" b="1" i="0" u="none" strike="noStrike" cap="none" normalizeH="0" baseline="0" dirty="0" smtClean="0">
              <a:ln>
                <a:noFill/>
              </a:ln>
              <a:solidFill>
                <a:srgbClr val="FF0000"/>
              </a:solidFill>
              <a:effectLst/>
              <a:latin typeface="Times New Roman" pitchFamily="18"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kk-KZ" sz="20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І. Аналитикалық бөлімі</a:t>
            </a:r>
          </a:p>
          <a:p>
            <a:pPr marL="0" marR="0" lvl="0" indent="0" defTabSz="914400" rtl="0" eaLnBrk="0" fontAlgn="base" latinLnBrk="0" hangingPunct="0">
              <a:lnSpc>
                <a:spcPct val="100000"/>
              </a:lnSpc>
              <a:spcBef>
                <a:spcPct val="0"/>
              </a:spcBef>
              <a:spcAft>
                <a:spcPct val="0"/>
              </a:spcAft>
              <a:buClrTx/>
              <a:buSzTx/>
              <a:buFontTx/>
              <a:buNone/>
              <a:tabLst/>
            </a:pPr>
            <a:r>
              <a:rPr kumimoji="0" lang="kk-KZ" sz="20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kk-KZ"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Мектеп жасына дейінгі баланың тілін дамытудағы ойындардың маңызы</a:t>
            </a:r>
          </a:p>
          <a:p>
            <a:pPr marL="0" marR="0" lvl="0" indent="0" defTabSz="914400" rtl="0" eaLnBrk="0" fontAlgn="base" latinLnBrk="0" hangingPunct="0">
              <a:lnSpc>
                <a:spcPct val="100000"/>
              </a:lnSpc>
              <a:spcBef>
                <a:spcPct val="0"/>
              </a:spcBef>
              <a:spcAft>
                <a:spcPct val="0"/>
              </a:spcAft>
              <a:buClrTx/>
              <a:buSzTx/>
              <a:buFontTx/>
              <a:buNone/>
              <a:tabLst/>
            </a:pPr>
            <a:endParaRPr lang="kk-KZ" sz="2000" b="1" dirty="0" smtClean="0">
              <a:latin typeface="Times New Roman" pitchFamily="18" charset="0"/>
              <a:ea typeface="Calibri" pitchFamily="34"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buFontTx/>
              <a:buNone/>
              <a:tabLst/>
            </a:pPr>
            <a:endParaRPr kumimoji="0" lang="kk-KZ"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kk-KZ"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kk-KZ"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7411" name="Rectangle 3"/>
          <p:cNvSpPr>
            <a:spLocks noChangeArrowheads="1"/>
          </p:cNvSpPr>
          <p:nvPr/>
        </p:nvSpPr>
        <p:spPr bwMode="auto">
          <a:xfrm>
            <a:off x="928662" y="1600437"/>
            <a:ext cx="7429552" cy="19082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kk-KZ" sz="20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kk-KZ" sz="20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kk-KZ" sz="20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ІІ.  Практикалық бөлімі  </a:t>
            </a:r>
            <a:endParaRPr kumimoji="0" lang="ru-RU" sz="2000" b="0" i="0" u="none" strike="noStrike" cap="none" normalizeH="0" baseline="0" dirty="0" smtClean="0">
              <a:ln>
                <a:noFill/>
              </a:ln>
              <a:solidFill>
                <a:srgbClr val="FF00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20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Мектеп жасына  дейінгі баланың  тілін дамытудағы  дидактикалық құралдарды  қолдану  тәжірибесі</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7412" name="Rectangle 4"/>
          <p:cNvSpPr>
            <a:spLocks noChangeArrowheads="1"/>
          </p:cNvSpPr>
          <p:nvPr/>
        </p:nvSpPr>
        <p:spPr bwMode="auto">
          <a:xfrm>
            <a:off x="928662" y="2643182"/>
            <a:ext cx="7000924"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kk-KZ"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kk-KZ" sz="20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kk-KZ" sz="20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Қорытынды</a:t>
            </a:r>
            <a:endParaRPr kumimoji="0" lang="ru-RU" sz="2000" b="1" i="0" u="none" strike="noStrike" cap="none" normalizeH="0" baseline="0" dirty="0" smtClean="0">
              <a:ln>
                <a:noFill/>
              </a:ln>
              <a:solidFill>
                <a:srgbClr val="FF00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20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Пайдаланылған әдебиеттер</a:t>
            </a:r>
            <a:endParaRPr kumimoji="0" lang="ru-RU" sz="2000" b="1" i="0" u="none" strike="noStrike" cap="none" normalizeH="0" baseline="0" dirty="0" smtClean="0">
              <a:ln>
                <a:noFill/>
              </a:ln>
              <a:solidFill>
                <a:srgbClr val="FF00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20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Қосымшалар </a:t>
            </a:r>
            <a:endParaRPr kumimoji="0" lang="ru-RU" sz="2000" b="1" i="0" u="none" strike="noStrike" cap="none" normalizeH="0" baseline="0" dirty="0" smtClean="0">
              <a:ln>
                <a:noFill/>
              </a:ln>
              <a:solidFill>
                <a:srgbClr val="FF0000"/>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8" name="Rectangle 4"/>
          <p:cNvSpPr>
            <a:spLocks noChangeArrowheads="1"/>
          </p:cNvSpPr>
          <p:nvPr/>
        </p:nvSpPr>
        <p:spPr bwMode="auto">
          <a:xfrm>
            <a:off x="0" y="0"/>
            <a:ext cx="9144000" cy="68634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l" defTabSz="914400" rtl="0" eaLnBrk="1" fontAlgn="base" latinLnBrk="0" hangingPunct="1">
              <a:lnSpc>
                <a:spcPct val="100000"/>
              </a:lnSpc>
              <a:spcBef>
                <a:spcPct val="0"/>
              </a:spcBef>
              <a:spcAft>
                <a:spcPct val="0"/>
              </a:spcAft>
              <a:buClrTx/>
              <a:buSzTx/>
              <a:buFontTx/>
              <a:buNone/>
              <a:tabLst>
                <a:tab pos="90488" algn="l"/>
                <a:tab pos="180975" algn="l"/>
                <a:tab pos="360363" algn="l"/>
                <a:tab pos="450850" algn="l"/>
                <a:tab pos="901700" algn="l"/>
                <a:tab pos="1441450" algn="l"/>
                <a:tab pos="1981200" algn="l"/>
                <a:tab pos="2522538" algn="l"/>
                <a:tab pos="2970213" algn="ctr"/>
                <a:tab pos="3062288" algn="l"/>
                <a:tab pos="3513138" algn="l"/>
                <a:tab pos="3532188" algn="l"/>
                <a:tab pos="3663950" algn="l"/>
                <a:tab pos="3794125" algn="l"/>
                <a:tab pos="4071938" algn="l"/>
                <a:tab pos="4425950" algn="l"/>
                <a:tab pos="5940425" algn="r"/>
              </a:tabLst>
            </a:pPr>
            <a:endParaRPr kumimoji="0" lang="kk-KZ"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p>
            <a:pPr marL="0" marR="0" lvl="0" indent="450850" algn="l" defTabSz="914400" rtl="0" eaLnBrk="1" fontAlgn="base" latinLnBrk="0" hangingPunct="1">
              <a:lnSpc>
                <a:spcPct val="100000"/>
              </a:lnSpc>
              <a:spcBef>
                <a:spcPct val="0"/>
              </a:spcBef>
              <a:spcAft>
                <a:spcPct val="0"/>
              </a:spcAft>
              <a:buClrTx/>
              <a:buSzTx/>
              <a:buFontTx/>
              <a:buNone/>
              <a:tabLst>
                <a:tab pos="90488" algn="l"/>
                <a:tab pos="180975" algn="l"/>
                <a:tab pos="360363" algn="l"/>
                <a:tab pos="450850" algn="l"/>
                <a:tab pos="901700" algn="l"/>
                <a:tab pos="1441450" algn="l"/>
                <a:tab pos="1981200" algn="l"/>
                <a:tab pos="2522538" algn="l"/>
                <a:tab pos="2970213" algn="ctr"/>
                <a:tab pos="3062288" algn="l"/>
                <a:tab pos="3513138" algn="l"/>
                <a:tab pos="3532188" algn="l"/>
                <a:tab pos="3663950" algn="l"/>
                <a:tab pos="3794125" algn="l"/>
                <a:tab pos="4071938" algn="l"/>
                <a:tab pos="4425950" algn="l"/>
                <a:tab pos="5940425" algn="r"/>
              </a:tabLst>
            </a:pPr>
            <a:r>
              <a:rPr kumimoji="0" lang="kk-KZ"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Қорытынды</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0850" algn="l" defTabSz="914400" rtl="0" eaLnBrk="0" fontAlgn="base" latinLnBrk="0" hangingPunct="0">
              <a:lnSpc>
                <a:spcPct val="100000"/>
              </a:lnSpc>
              <a:spcBef>
                <a:spcPct val="0"/>
              </a:spcBef>
              <a:spcAft>
                <a:spcPct val="0"/>
              </a:spcAft>
              <a:buClrTx/>
              <a:buSzTx/>
              <a:buFontTx/>
              <a:buNone/>
              <a:tabLst>
                <a:tab pos="90488" algn="l"/>
                <a:tab pos="180975" algn="l"/>
                <a:tab pos="360363" algn="l"/>
                <a:tab pos="450850" algn="l"/>
                <a:tab pos="901700" algn="l"/>
                <a:tab pos="1441450" algn="l"/>
                <a:tab pos="1981200" algn="l"/>
                <a:tab pos="2522538" algn="l"/>
                <a:tab pos="2970213" algn="ctr"/>
                <a:tab pos="3062288" algn="l"/>
                <a:tab pos="3513138" algn="l"/>
                <a:tab pos="3532188" algn="l"/>
                <a:tab pos="3663950" algn="l"/>
                <a:tab pos="3794125" algn="l"/>
                <a:tab pos="4071938" algn="l"/>
                <a:tab pos="4425950" algn="l"/>
                <a:tab pos="5940425" algn="r"/>
              </a:tabLst>
            </a:pPr>
            <a:r>
              <a:rPr kumimoji="0" lang="kk-KZ"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Мектепке дейінгі жастағы балалардың дамуында дидактикалық ойын-тапсырмаларды тиімді қолданса, сөздік қорының дамуымен қатар  танымдық қабілеттерінің де артқанын байқауға болады. Дидактикалық ойындар арқылы балалардың танымдық  үрдістері дамыды, қиялдары ұшталды, тапқырлыққа жетеленді, ойындар мен тапсырмаларды орындауға қызығушылықтары артты. Өзімнің шығармашылық тақырыбым  аясында жас ерекшелігіне сай </a:t>
            </a:r>
            <a:r>
              <a:rPr kumimoji="0" lang="kk-KZ" b="0" i="0" u="none" strike="noStrike" cap="none" normalizeH="0" baseline="0" dirty="0" smtClean="0">
                <a:ln>
                  <a:noFill/>
                </a:ln>
                <a:solidFill>
                  <a:schemeClr val="tx1"/>
                </a:solidFill>
                <a:effectLst/>
                <a:latin typeface="Times New Roman" pitchFamily="18" charset="0"/>
                <a:ea typeface="DejaVu Sans" charset="-52"/>
                <a:cs typeface="Times New Roman" pitchFamily="18" charset="0"/>
              </a:rPr>
              <a:t>Қазақстан Республикасының м</a:t>
            </a:r>
            <a:r>
              <a:rPr kumimoji="0" lang="kk-KZ"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ектепке дейінгі тәрбие мен оқытудыңмемлекеттік жалпыға міндетті стандарты (</a:t>
            </a:r>
            <a:r>
              <a:rPr kumimoji="0" lang="kk-KZ" b="0" i="0" u="none" strike="noStrike" cap="none" normalizeH="0" baseline="0" dirty="0" smtClean="0">
                <a:ln>
                  <a:noFill/>
                </a:ln>
                <a:solidFill>
                  <a:schemeClr val="tx1"/>
                </a:solidFill>
                <a:effectLst/>
                <a:latin typeface="Times New Roman" pitchFamily="18" charset="0"/>
                <a:ea typeface="DejaVu Sans" charset="-52"/>
                <a:cs typeface="Times New Roman" pitchFamily="18" charset="0"/>
              </a:rPr>
              <a:t>05.05.2020 ж.№604).</a:t>
            </a:r>
          </a:p>
          <a:p>
            <a:pPr marL="0" marR="0" lvl="0" indent="450850" algn="l" defTabSz="914400" rtl="0" eaLnBrk="0" fontAlgn="base" latinLnBrk="0" hangingPunct="0">
              <a:lnSpc>
                <a:spcPct val="100000"/>
              </a:lnSpc>
              <a:spcBef>
                <a:spcPct val="0"/>
              </a:spcBef>
              <a:spcAft>
                <a:spcPct val="0"/>
              </a:spcAft>
              <a:buClrTx/>
              <a:buSzTx/>
              <a:buFontTx/>
              <a:buNone/>
              <a:tabLst>
                <a:tab pos="90488" algn="l"/>
                <a:tab pos="180975" algn="l"/>
                <a:tab pos="360363" algn="l"/>
                <a:tab pos="450850" algn="l"/>
                <a:tab pos="901700" algn="l"/>
                <a:tab pos="1441450" algn="l"/>
                <a:tab pos="1981200" algn="l"/>
                <a:tab pos="2522538" algn="l"/>
                <a:tab pos="2970213" algn="ctr"/>
                <a:tab pos="3062288" algn="l"/>
                <a:tab pos="3513138" algn="l"/>
                <a:tab pos="3532188" algn="l"/>
                <a:tab pos="3663950" algn="l"/>
                <a:tab pos="3794125" algn="l"/>
                <a:tab pos="4071938" algn="l"/>
                <a:tab pos="4425950" algn="l"/>
                <a:tab pos="5940425" algn="r"/>
              </a:tabLst>
            </a:pPr>
            <a:r>
              <a:rPr kumimoji="0" lang="kk-KZ" b="0" i="0" u="none" strike="noStrike" cap="none" normalizeH="0" baseline="0" dirty="0" smtClean="0">
                <a:ln>
                  <a:noFill/>
                </a:ln>
                <a:solidFill>
                  <a:schemeClr val="tx1"/>
                </a:solidFill>
                <a:effectLst/>
                <a:latin typeface="Times New Roman" pitchFamily="18" charset="0"/>
                <a:ea typeface="DejaVu Sans" charset="-52"/>
                <a:cs typeface="Times New Roman" pitchFamily="18" charset="0"/>
              </a:rPr>
              <a:t> </a:t>
            </a:r>
            <a:r>
              <a:rPr kumimoji="0" lang="kk-KZ"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Білім және ғылым министрінің 2016 жылғы 12 тамыздағы № 499 бұйрығымен бекітілген «Мектепке дейінгі тәрбие мен оқытудың үлгілік оқу бағдарламасы»негізге ала отырып жылдық жоспар құрып, әр тақырыпты ашуда оқу мақсатына сай дидактикалық </a:t>
            </a:r>
            <a:r>
              <a:rPr kumimoji="0" lang="kk-KZ"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тапсырмалар арқылы білім- білік, дағдыларын қалыптастырып, балалардың математикалық тілде сөйлеу қабілеттерін жетілдіруге </a:t>
            </a:r>
            <a:r>
              <a:rPr kumimoji="0" lang="kk-KZ"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дидактикалық ойындармен ақыл-ойын, сана-сезімін жастайынан тәрбиелеуді алға мақсат етіп,жан-жақты дамыған тұлға қалыптасуына ықпал еттім.</a:t>
            </a:r>
          </a:p>
          <a:p>
            <a:pPr indent="450850" eaLnBrk="0" fontAlgn="base" hangingPunct="0">
              <a:spcBef>
                <a:spcPct val="0"/>
              </a:spcBef>
              <a:spcAft>
                <a:spcPct val="0"/>
              </a:spcAft>
              <a:tabLst>
                <a:tab pos="90488" algn="l"/>
                <a:tab pos="180975" algn="l"/>
                <a:tab pos="360363" algn="l"/>
                <a:tab pos="450850" algn="l"/>
                <a:tab pos="901700" algn="l"/>
                <a:tab pos="1441450" algn="l"/>
                <a:tab pos="1981200" algn="l"/>
                <a:tab pos="2522538" algn="l"/>
                <a:tab pos="2970213" algn="ctr"/>
                <a:tab pos="3062288" algn="l"/>
                <a:tab pos="3513138" algn="l"/>
                <a:tab pos="3532188" algn="l"/>
                <a:tab pos="3663950" algn="l"/>
                <a:tab pos="3794125" algn="l"/>
                <a:tab pos="4071938" algn="l"/>
                <a:tab pos="4425950" algn="l"/>
                <a:tab pos="5940425" algn="r"/>
              </a:tabLst>
            </a:pPr>
            <a:r>
              <a:rPr lang="kk-KZ" sz="2000" dirty="0" smtClean="0">
                <a:latin typeface="Times New Roman" pitchFamily="18" charset="0"/>
                <a:cs typeface="Times New Roman" pitchFamily="18" charset="0"/>
              </a:rPr>
              <a:t>Бұл әдістемелік құралдың аналитикалық бөлімінде мектепке дейінгі кезеңде балалардың сөйлеу қабілетінің дамуының психологиялық негіздеріне және балалардың сөйлеу тілін дамытуда зияткерлік, дидактикалық ойындардың рөлінің теориялық аспектісі зерделеніп, жүйеленді. </a:t>
            </a:r>
            <a:endParaRPr lang="ru-RU" sz="2000" dirty="0" smtClean="0">
              <a:latin typeface="Times New Roman" pitchFamily="18" charset="0"/>
              <a:cs typeface="Times New Roman" pitchFamily="18" charset="0"/>
            </a:endParaRPr>
          </a:p>
          <a:p>
            <a:pPr marL="0" marR="0" lvl="0" indent="450850" algn="l" defTabSz="914400" rtl="0" eaLnBrk="0" fontAlgn="base" latinLnBrk="0" hangingPunct="0">
              <a:lnSpc>
                <a:spcPct val="100000"/>
              </a:lnSpc>
              <a:spcBef>
                <a:spcPct val="0"/>
              </a:spcBef>
              <a:spcAft>
                <a:spcPct val="0"/>
              </a:spcAft>
              <a:buClrTx/>
              <a:buSzTx/>
              <a:buFontTx/>
              <a:buNone/>
              <a:tabLst>
                <a:tab pos="90488" algn="l"/>
                <a:tab pos="180975" algn="l"/>
                <a:tab pos="360363" algn="l"/>
                <a:tab pos="450850" algn="l"/>
                <a:tab pos="901700" algn="l"/>
                <a:tab pos="1441450" algn="l"/>
                <a:tab pos="1981200" algn="l"/>
                <a:tab pos="2522538" algn="l"/>
                <a:tab pos="2970213" algn="ctr"/>
                <a:tab pos="3062288" algn="l"/>
                <a:tab pos="3513138" algn="l"/>
                <a:tab pos="3532188" algn="l"/>
                <a:tab pos="3663950" algn="l"/>
                <a:tab pos="3794125" algn="l"/>
                <a:tab pos="4071938" algn="l"/>
                <a:tab pos="4425950" algn="l"/>
                <a:tab pos="5940425" algn="r"/>
              </a:tabLst>
            </a:pPr>
            <a:endParaRPr kumimoji="0" lang="kk-KZ"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450850" algn="l" defTabSz="914400" rtl="0" eaLnBrk="0" fontAlgn="base" latinLnBrk="0" hangingPunct="0">
              <a:lnSpc>
                <a:spcPct val="100000"/>
              </a:lnSpc>
              <a:spcBef>
                <a:spcPct val="0"/>
              </a:spcBef>
              <a:spcAft>
                <a:spcPct val="0"/>
              </a:spcAft>
              <a:buClrTx/>
              <a:buSzTx/>
              <a:buFontTx/>
              <a:buNone/>
              <a:tabLst>
                <a:tab pos="90488" algn="l"/>
                <a:tab pos="180975" algn="l"/>
                <a:tab pos="360363" algn="l"/>
                <a:tab pos="450850" algn="l"/>
                <a:tab pos="901700" algn="l"/>
                <a:tab pos="1441450" algn="l"/>
                <a:tab pos="1981200" algn="l"/>
                <a:tab pos="2522538" algn="l"/>
                <a:tab pos="2970213" algn="ctr"/>
                <a:tab pos="3062288" algn="l"/>
                <a:tab pos="3513138" algn="l"/>
                <a:tab pos="3532188" algn="l"/>
                <a:tab pos="3663950" algn="l"/>
                <a:tab pos="3794125" algn="l"/>
                <a:tab pos="4071938" algn="l"/>
                <a:tab pos="4425950" algn="l"/>
                <a:tab pos="5940425" algn="r"/>
              </a:tabLst>
            </a:pPr>
            <a:endParaRPr kumimoji="0" lang="kk-KZ"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450850" algn="l" defTabSz="914400" rtl="0" eaLnBrk="0" fontAlgn="base" latinLnBrk="0" hangingPunct="0">
              <a:lnSpc>
                <a:spcPct val="100000"/>
              </a:lnSpc>
              <a:spcBef>
                <a:spcPct val="0"/>
              </a:spcBef>
              <a:spcAft>
                <a:spcPct val="0"/>
              </a:spcAft>
              <a:buClrTx/>
              <a:buSzTx/>
              <a:buFontTx/>
              <a:buNone/>
              <a:tabLst>
                <a:tab pos="90488" algn="l"/>
                <a:tab pos="180975" algn="l"/>
                <a:tab pos="360363" algn="l"/>
                <a:tab pos="450850" algn="l"/>
                <a:tab pos="901700" algn="l"/>
                <a:tab pos="1441450" algn="l"/>
                <a:tab pos="1981200" algn="l"/>
                <a:tab pos="2522538" algn="l"/>
                <a:tab pos="2970213" algn="ctr"/>
                <a:tab pos="3062288" algn="l"/>
                <a:tab pos="3513138" algn="l"/>
                <a:tab pos="3532188" algn="l"/>
                <a:tab pos="3663950" algn="l"/>
                <a:tab pos="3794125" algn="l"/>
                <a:tab pos="4071938" algn="l"/>
                <a:tab pos="4425950" algn="l"/>
                <a:tab pos="5940425" algn="r"/>
              </a:tabLst>
            </a:pPr>
            <a:endParaRPr lang="kk-KZ" dirty="0" smtClean="0">
              <a:latin typeface="Times New Roman" pitchFamily="18" charset="0"/>
              <a:cs typeface="Times New Roman" pitchFamily="18" charset="0"/>
            </a:endParaRPr>
          </a:p>
          <a:p>
            <a:pPr marL="0" marR="0" lvl="0" indent="450850" algn="l" defTabSz="914400" rtl="0" eaLnBrk="0" fontAlgn="base" latinLnBrk="0" hangingPunct="0">
              <a:lnSpc>
                <a:spcPct val="100000"/>
              </a:lnSpc>
              <a:spcBef>
                <a:spcPct val="0"/>
              </a:spcBef>
              <a:spcAft>
                <a:spcPct val="0"/>
              </a:spcAft>
              <a:buClrTx/>
              <a:buSzTx/>
              <a:buFontTx/>
              <a:buNone/>
              <a:tabLst>
                <a:tab pos="90488" algn="l"/>
                <a:tab pos="180975" algn="l"/>
                <a:tab pos="360363" algn="l"/>
                <a:tab pos="450850" algn="l"/>
                <a:tab pos="901700" algn="l"/>
                <a:tab pos="1441450" algn="l"/>
                <a:tab pos="1981200" algn="l"/>
                <a:tab pos="2522538" algn="l"/>
                <a:tab pos="2970213" algn="ctr"/>
                <a:tab pos="3062288" algn="l"/>
                <a:tab pos="3513138" algn="l"/>
                <a:tab pos="3532188" algn="l"/>
                <a:tab pos="3663950" algn="l"/>
                <a:tab pos="3794125" algn="l"/>
                <a:tab pos="4071938" algn="l"/>
                <a:tab pos="4425950" algn="l"/>
                <a:tab pos="5940425" algn="r"/>
              </a:tabLst>
            </a:pPr>
            <a:endParaRPr kumimoji="0" lang="kk-KZ"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ChangeArrowheads="1"/>
          </p:cNvSpPr>
          <p:nvPr/>
        </p:nvSpPr>
        <p:spPr bwMode="auto">
          <a:xfrm>
            <a:off x="571472" y="285728"/>
            <a:ext cx="8001056" cy="4708981"/>
          </a:xfrm>
          <a:prstGeom prst="rect">
            <a:avLst/>
          </a:prstGeom>
          <a:noFill/>
          <a:ln w="9525">
            <a:noFill/>
            <a:miter lim="800000"/>
            <a:headEnd/>
            <a:tailEnd/>
          </a:ln>
          <a:effectLst/>
        </p:spPr>
        <p:txBody>
          <a:bodyPr vert="horz" wrap="square" lIns="91440" tIns="45720" rIns="0" bIns="45720" numCol="1" anchor="ctr" anchorCtr="0" compatLnSpc="1">
            <a:prstTxWarp prst="textNoShape">
              <a:avLst/>
            </a:prstTxWarp>
            <a:spAutoFit/>
          </a:bodyPr>
          <a:lstStyle/>
          <a:p>
            <a:pPr marL="0" marR="0" lvl="0" indent="450850" algn="l" defTabSz="914400" rtl="0" eaLnBrk="1" fontAlgn="base" latinLnBrk="0" hangingPunct="1">
              <a:lnSpc>
                <a:spcPct val="100000"/>
              </a:lnSpc>
              <a:spcBef>
                <a:spcPct val="0"/>
              </a:spcBef>
              <a:spcAft>
                <a:spcPct val="0"/>
              </a:spcAft>
              <a:buClrTx/>
              <a:buSzTx/>
              <a:buFontTx/>
              <a:buNone/>
              <a:tabLst/>
            </a:pPr>
            <a:r>
              <a:rPr kumimoji="0" lang="kk-KZ"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Ал жұмыстың екінші практикалық бөлімінде мектепке дейінгі ұйымдарда балалардың сөйлеу қабілетін арттыру үшін сыни ойлауға, сөйлеу тілін дамытуға жетелейтін дидактикалық ойындарды оқу қызметінде қолдану жолдары, соның ішінде ойын іс-әрекеті арқылы балалардың тілін дамыту жолдары қарастырылды. Дидактикалық ойын арқылы балалардың сөздік қоры дамып, ауызша сөйлеу тіл байланыс арқылы машығына игереді, таным белсенділіктерді қалыптаса түсіп, ақыл-ойы өсіп жетіледі, әрі адамгершілік қасиеттер бойына сіңіреді.</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kk-KZ"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Қорыта келе, мектепке дейінгі балалардың тілін дамытуда дидактикалық ойындарды жүйелі, мақсатты қолдану арқылы, балалардың сөздік қоры, байланыстырып сөйлеу дағдылары дамығанын көрсетті.</a:t>
            </a:r>
            <a:r>
              <a:rPr kumimoji="0" lang="kk-KZ"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Мектеп жасына дейінгі балалар эмоцияларын шығару, өз пікірлерін айту, сұрақтар қою, диалогқа түсу, ойын ойнау, көшбасшылық таныту, эксперимент жасау сияқты түрлі әрекеттермен бала үнін білдіреді.</a:t>
            </a:r>
            <a:endParaRPr kumimoji="0" lang="kk-KZ"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58369" name="Text Box 3"/>
          <p:cNvSpPr txBox="1">
            <a:spLocks noChangeArrowheads="1"/>
          </p:cNvSpPr>
          <p:nvPr/>
        </p:nvSpPr>
        <p:spPr bwMode="auto">
          <a:xfrm>
            <a:off x="-2155825" y="569913"/>
            <a:ext cx="914400" cy="3111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58371" name="Rectangle 3"/>
          <p:cNvSpPr>
            <a:spLocks noChangeArrowheads="1"/>
          </p:cNvSpPr>
          <p:nvPr/>
        </p:nvSpPr>
        <p:spPr bwMode="auto">
          <a:xfrm>
            <a:off x="0" y="457200"/>
            <a:ext cx="678391" cy="53860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0850" algn="l" defTabSz="914400" rtl="0" eaLnBrk="1" fontAlgn="base" latinLnBrk="0" hangingPunct="1">
              <a:lnSpc>
                <a:spcPct val="100000"/>
              </a:lnSpc>
              <a:spcBef>
                <a:spcPct val="0"/>
              </a:spcBef>
              <a:spcAft>
                <a:spcPct val="0"/>
              </a:spcAft>
              <a:buClrTx/>
              <a:buSzTx/>
              <a:buFontTx/>
              <a:buNone/>
              <a:tabLst/>
            </a:pPr>
            <a:r>
              <a:rPr kumimoji="0" lang="kk-KZ" sz="11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endParaRPr kumimoji="0" lang="kk-KZ"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kk-KZ"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
          <p:cNvSpPr>
            <a:spLocks noChangeArrowheads="1"/>
          </p:cNvSpPr>
          <p:nvPr/>
        </p:nvSpPr>
        <p:spPr bwMode="auto">
          <a:xfrm>
            <a:off x="0" y="0"/>
            <a:ext cx="9144000" cy="65248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90488" algn="l"/>
              </a:tabLst>
            </a:pPr>
            <a:endParaRPr kumimoji="0" lang="kk-KZ"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90488" algn="l"/>
              </a:tabLst>
            </a:pPr>
            <a:r>
              <a:rPr kumimoji="0" lang="kk-KZ"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Пайдаланылған әдебиеттер </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90488" algn="l"/>
              </a:tabLst>
            </a:pPr>
            <a:r>
              <a:rPr kumimoji="0" lang="kk-KZ"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Қазақстан Республикасының «Білім туралы»  заңы (27. 07. 2007ж № 319-</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III</a:t>
            </a:r>
            <a:r>
              <a:rPr kumimoji="0" lang="kk-KZ"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90488" algn="l"/>
              </a:tabLst>
            </a:pPr>
            <a:r>
              <a:rPr kumimoji="0" lang="kk-KZ" sz="2000" b="0" i="0" u="none" strike="noStrike" cap="none" normalizeH="0" baseline="0" dirty="0" smtClean="0">
                <a:ln>
                  <a:noFill/>
                </a:ln>
                <a:solidFill>
                  <a:schemeClr val="tx1"/>
                </a:solidFill>
                <a:effectLst/>
                <a:latin typeface="Times New Roman" pitchFamily="18" charset="0"/>
                <a:ea typeface="DejaVu Sans" charset="-52"/>
                <a:cs typeface="Times New Roman" pitchFamily="18" charset="0"/>
              </a:rPr>
              <a:t>Қазақстан Республикасының м</a:t>
            </a:r>
            <a:r>
              <a:rPr kumimoji="0" lang="kk-KZ"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ектепке дейінгі тәрбие мен оқытудыңмемлекеттік жалпыға міндетті стандарты (</a:t>
            </a:r>
            <a:r>
              <a:rPr kumimoji="0" lang="kk-KZ" sz="2000" b="0" i="0" u="none" strike="noStrike" cap="none" normalizeH="0" baseline="0" dirty="0" smtClean="0">
                <a:ln>
                  <a:noFill/>
                </a:ln>
                <a:solidFill>
                  <a:schemeClr val="tx1"/>
                </a:solidFill>
                <a:effectLst/>
                <a:latin typeface="Times New Roman" pitchFamily="18" charset="0"/>
                <a:ea typeface="DejaVu Sans" charset="-52"/>
                <a:cs typeface="Times New Roman" pitchFamily="18" charset="0"/>
              </a:rPr>
              <a:t>05.05.2020 ж.№ 182 ).</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90488" algn="l"/>
              </a:tabLst>
            </a:pPr>
            <a:r>
              <a:rPr kumimoji="0" lang="kk-KZ"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Білім және ғылым министрінің 2016 жылғы 12 тамыздағы № 499 бұйрығымен бекітілген « Мектепке дейінгі тәрбие мен оқытудың үлгілік оқу бағдарламасы»</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90488" algn="l"/>
              </a:tabLst>
            </a:pPr>
            <a:r>
              <a:rPr kumimoji="0" lang="kk-KZ"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Мектепке дейінгі ұйым педагогтерінің біліктілігін арттыру курсының білім беру бағдарламасы. Тыңдаушыға арналған нұсқаулық. Астана,2019ж</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90488" algn="l"/>
              </a:tabLst>
            </a:pPr>
            <a:r>
              <a:rPr kumimoji="0" lang="kk-KZ"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Алдамұратов Ә. Жалпы психология. –Алматы, 1996. </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90488" algn="l"/>
              </a:tabLst>
            </a:pPr>
            <a:r>
              <a:rPr kumimoji="0" lang="kk-KZ"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«Балбөбек» бағдарламасы Ы. Алтынсарин атындағы Қазақ білім академиясы, авторлары Б.Б. Баймұратова, М.С. Сәтімбекова және басқалар. Алматы, 2006.</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90488" algn="l"/>
              </a:tabLst>
            </a:pPr>
            <a:r>
              <a:rPr kumimoji="0" lang="kk-KZ"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«Бала тәрбиесі» №8,9 2008ж.</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90488" algn="l"/>
              </a:tabLst>
            </a:pPr>
            <a:r>
              <a:rPr kumimoji="0" lang="kk-KZ"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Баймұратова Б. Мектеп жасына дейінгі балалар тілін дамыту методикасы. 2-6 жас аралығы. Алматы: Рауан, 1992. </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90488" algn="l"/>
              </a:tabLst>
            </a:pPr>
            <a:r>
              <a:rPr kumimoji="0" lang="kk-KZ"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Методические рекомендации к программе воспитания и обучения в детском саду. / Сост. Л.В. Русскова. – М.:Просвещение, 1986. </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90488" algn="l"/>
              </a:tabLst>
            </a:pPr>
            <a:r>
              <a:rPr kumimoji="0" lang="kk-KZ"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«Балаларға тіл дыбыстарын үйрету» Г. Дүкенбаева, К. Төрежанова. Алматы-«Мектеп» 1989 ж.</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90488" algn="l"/>
              </a:tabLst>
            </a:pPr>
            <a:r>
              <a:rPr kumimoji="0" lang="kk-KZ"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«Ойлан тап» әдістемелік құрал. Ш. Майғазанова, Г. Дүкенбаева.</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90488" algn="l"/>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k-KZ"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МАҚСАТЫ:</a:t>
            </a:r>
            <a:endParaRPr lang="ru-RU"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3" name="Содержимое 2"/>
          <p:cNvSpPr>
            <a:spLocks noGrp="1"/>
          </p:cNvSpPr>
          <p:nvPr>
            <p:ph idx="1"/>
          </p:nvPr>
        </p:nvSpPr>
        <p:spPr>
          <a:xfrm>
            <a:off x="457200" y="1214423"/>
            <a:ext cx="8229600" cy="2500330"/>
          </a:xfrm>
        </p:spPr>
        <p:txBody>
          <a:bodyPr>
            <a:normAutofit fontScale="92500"/>
          </a:bodyPr>
          <a:lstStyle/>
          <a:p>
            <a:r>
              <a:rPr lang="kk-KZ" dirty="0">
                <a:latin typeface="Times New Roman" pitchFamily="18" charset="0"/>
                <a:cs typeface="Times New Roman" pitchFamily="18" charset="0"/>
              </a:rPr>
              <a:t>М</a:t>
            </a:r>
            <a:r>
              <a:rPr lang="kk-KZ" dirty="0" smtClean="0">
                <a:latin typeface="Times New Roman" pitchFamily="18" charset="0"/>
                <a:cs typeface="Times New Roman" pitchFamily="18" charset="0"/>
              </a:rPr>
              <a:t>ектепке </a:t>
            </a:r>
            <a:r>
              <a:rPr lang="kk-KZ" dirty="0">
                <a:latin typeface="Times New Roman" pitchFamily="18" charset="0"/>
                <a:cs typeface="Times New Roman" pitchFamily="18" charset="0"/>
              </a:rPr>
              <a:t>дейінгі балалардың тілін дамытуда дидактикалық ойындардың рөлін зерделеу, тәжірибеде қолдану тәжірибесін </a:t>
            </a:r>
            <a:r>
              <a:rPr lang="kk-KZ" dirty="0" smtClean="0">
                <a:latin typeface="Times New Roman" pitchFamily="18" charset="0"/>
                <a:cs typeface="Times New Roman" pitchFamily="18" charset="0"/>
              </a:rPr>
              <a:t>жүйелеу.</a:t>
            </a:r>
          </a:p>
          <a:p>
            <a:pPr>
              <a:buNone/>
            </a:pPr>
            <a:r>
              <a:rPr lang="kk-KZ" sz="48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Times New Roman" pitchFamily="18" charset="0"/>
                <a:cs typeface="Times New Roman" pitchFamily="18" charset="0"/>
              </a:rPr>
              <a:t> </a:t>
            </a:r>
            <a:r>
              <a:rPr lang="kk-KZ" sz="48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Times New Roman" pitchFamily="18" charset="0"/>
                <a:cs typeface="Times New Roman" pitchFamily="18" charset="0"/>
              </a:rPr>
              <a:t>                   </a:t>
            </a:r>
            <a:r>
              <a:rPr lang="kk-KZ" sz="48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МІНДЕТІ:</a:t>
            </a:r>
          </a:p>
          <a:p>
            <a:pPr>
              <a:buNone/>
            </a:pPr>
            <a:endParaRPr lang="kk-KZ" sz="48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a:p>
            <a:pPr algn="ctr">
              <a:buNone/>
            </a:pPr>
            <a:endParaRPr lang="ru-RU" sz="4800" dirty="0"/>
          </a:p>
        </p:txBody>
      </p:sp>
      <p:sp>
        <p:nvSpPr>
          <p:cNvPr id="3073" name="Rectangle 1"/>
          <p:cNvSpPr>
            <a:spLocks noChangeArrowheads="1"/>
          </p:cNvSpPr>
          <p:nvPr/>
        </p:nvSpPr>
        <p:spPr bwMode="auto">
          <a:xfrm rot="10800000" flipV="1">
            <a:off x="714348" y="3600529"/>
            <a:ext cx="7643866" cy="31700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l" defTabSz="914400" rtl="0" eaLnBrk="1" fontAlgn="base" latinLnBrk="0" hangingPunct="1">
              <a:lnSpc>
                <a:spcPct val="100000"/>
              </a:lnSpc>
              <a:spcBef>
                <a:spcPct val="0"/>
              </a:spcBef>
              <a:spcAft>
                <a:spcPct val="0"/>
              </a:spcAft>
              <a:buClrTx/>
              <a:buSzTx/>
              <a:buFontTx/>
              <a:buNone/>
              <a:tabLst/>
            </a:pPr>
            <a:r>
              <a:rPr kumimoji="0" lang="kk-KZ"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мектепке дейінгі кезеңде балалардың сөйлеу қабілетінің психологиялық негіздерін зерделеу;</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kk-KZ"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дидактикалық ойындар арқылы балалардың тілін дамыту жолдарын айқындау;</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kk-KZ"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балалардың тілін дамыту мақсатында дидактикалық ойындар қолдану жолдарын көрсету</a:t>
            </a:r>
            <a:r>
              <a:rPr kumimoji="0" lang="kk-KZ"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kk-KZ"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ойын.jpg"/>
          <p:cNvPicPr>
            <a:picLocks noChangeAspect="1"/>
          </p:cNvPicPr>
          <p:nvPr/>
        </p:nvPicPr>
        <p:blipFill>
          <a:blip r:embed="rId2"/>
          <a:stretch>
            <a:fillRect/>
          </a:stretch>
        </p:blipFill>
        <p:spPr>
          <a:xfrm>
            <a:off x="0" y="0"/>
            <a:ext cx="9144000" cy="6858000"/>
          </a:xfrm>
          <a:prstGeom prst="rect">
            <a:avLst/>
          </a:prstGeom>
        </p:spPr>
      </p:pic>
      <p:sp>
        <p:nvSpPr>
          <p:cNvPr id="6" name="Прямоугольник 5"/>
          <p:cNvSpPr/>
          <p:nvPr/>
        </p:nvSpPr>
        <p:spPr>
          <a:xfrm>
            <a:off x="428596" y="357165"/>
            <a:ext cx="8286808" cy="5509200"/>
          </a:xfrm>
          <a:prstGeom prst="rect">
            <a:avLst/>
          </a:prstGeom>
        </p:spPr>
        <p:txBody>
          <a:bodyPr wrap="square">
            <a:spAutoFit/>
          </a:bodyPr>
          <a:lstStyle/>
          <a:p>
            <a:pPr lvl="0" indent="450850" fontAlgn="base">
              <a:spcBef>
                <a:spcPct val="0"/>
              </a:spcBef>
              <a:spcAft>
                <a:spcPct val="0"/>
              </a:spcAft>
            </a:pPr>
            <a:r>
              <a:rPr lang="kk-KZ" sz="1600" b="1" dirty="0" smtClean="0">
                <a:solidFill>
                  <a:schemeClr val="tx2"/>
                </a:solidFill>
                <a:latin typeface="Times New Roman" pitchFamily="18" charset="0"/>
                <a:ea typeface="Times New Roman" pitchFamily="18" charset="0"/>
                <a:cs typeface="Times New Roman" pitchFamily="18" charset="0"/>
              </a:rPr>
              <a:t>Ұлы Абай атамыздың ойын ойнап ән салмай өсер бала болама деген пікірінен бала өмірінде ойынның маңыздылығын көруге болады. </a:t>
            </a:r>
          </a:p>
          <a:p>
            <a:pPr lvl="0" indent="450850" eaLnBrk="0" fontAlgn="base" hangingPunct="0">
              <a:spcBef>
                <a:spcPct val="0"/>
              </a:spcBef>
              <a:spcAft>
                <a:spcPct val="0"/>
              </a:spcAft>
            </a:pPr>
            <a:r>
              <a:rPr lang="kk-KZ" sz="1600" b="1" dirty="0" smtClean="0">
                <a:solidFill>
                  <a:schemeClr val="tx2"/>
                </a:solidFill>
                <a:latin typeface="Times New Roman" pitchFamily="18" charset="0"/>
                <a:ea typeface="Times New Roman" pitchFamily="18" charset="0"/>
                <a:cs typeface="Times New Roman" pitchFamily="18" charset="0"/>
              </a:rPr>
              <a:t>Жеке тұлғаның дамуындағы ойынның әсерін ерте заманның өзінде–ақ атақты ғұлама ойшылдар, педагог, психолог ғалымдар көріп, байқап оны іске асыру жолдарын ұсынған. Ертедегі ұлы ойшылдар Я. Коменский, Ж. Руссо, Дж. Локк, И. Пестолоцци ойын арқылы балаларды болашақ өмірге бейімдеу керек деп түсіндірген.</a:t>
            </a:r>
          </a:p>
          <a:p>
            <a:r>
              <a:rPr lang="kk-KZ" sz="1600" b="1" dirty="0" smtClean="0">
                <a:solidFill>
                  <a:schemeClr val="tx2"/>
                </a:solidFill>
                <a:latin typeface="Times New Roman" pitchFamily="18" charset="0"/>
                <a:cs typeface="Times New Roman" pitchFamily="18" charset="0"/>
              </a:rPr>
              <a:t>Ойын дегеніміз - халықтың баланы әдептілікке, сауаттылыққа баулитын құралдарының бірі. Ойын үстінде баланың  түрлі қасиеттері, қабілеті  мен белсенділігі  де көрінетіні туралы аса көрнекті педагог А. С Макаренко –«Ойында бала қандай болса, өмірде кәсіби қызмет саласында, көбінесе сондай болады» деген екен және тағы бір зерттеуінде«Баланың ойынға деген құмарлығы бар, сол құмарлықты қанағаттандыра білуіміз керек. Ойнау үшін тек қана уақытты бөліп қана қоймай, сонымен бірге баланың барлық өміріне ойынды бере және сіңіре білуіміз қажет. Оның барлық өмірі ойыннан тұрады» деген пікірін өз еңбектерінде атап өткен. Сондықтан келешекке адамды тәрбиелеу - бәрінен бұрын ойын арқылы жүзеге асыралады. Ойын - балалар үшін айналаны танып, білу тәсілі. Ойын әрекеті мазмұнының әлеуметтік сипаты баланың қоғамда өмір сүретіндігімен байланысты. Ойын арқылы бала қоршаған ортамен, адаммен, олардың еңбегімен, қарым-қатынасымен танысады. Ойын арқылы олардың ой-өрісі дамиды. Ойын үстінде балалар әртүрлі рөльде жолдастарымен қарым-қатынас жасауға, ойын үстінде ойлана отырып жауап беруге, қиялдауға, елестетуге қабілеттері қалыптасады. Сөздік ойындары балалардың ойлау, есте сақтау қабілетін дамытады.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б.jpg"/>
          <p:cNvPicPr>
            <a:picLocks noChangeAspect="1"/>
          </p:cNvPicPr>
          <p:nvPr/>
        </p:nvPicPr>
        <p:blipFill>
          <a:blip r:embed="rId2"/>
          <a:stretch>
            <a:fillRect/>
          </a:stretch>
        </p:blipFill>
        <p:spPr>
          <a:xfrm>
            <a:off x="0" y="0"/>
            <a:ext cx="9429784" cy="6857999"/>
          </a:xfrm>
          <a:prstGeom prst="rect">
            <a:avLst/>
          </a:prstGeom>
        </p:spPr>
      </p:pic>
      <p:sp>
        <p:nvSpPr>
          <p:cNvPr id="3" name="Прямоугольник 2"/>
          <p:cNvSpPr/>
          <p:nvPr/>
        </p:nvSpPr>
        <p:spPr>
          <a:xfrm>
            <a:off x="1285852" y="1357298"/>
            <a:ext cx="7215238" cy="3693319"/>
          </a:xfrm>
          <a:prstGeom prst="rect">
            <a:avLst/>
          </a:prstGeom>
        </p:spPr>
        <p:txBody>
          <a:bodyPr wrap="square">
            <a:spAutoFit/>
          </a:bodyPr>
          <a:lstStyle/>
          <a:p>
            <a:pPr lvl="0" indent="450850" fontAlgn="base">
              <a:spcBef>
                <a:spcPct val="0"/>
              </a:spcBef>
              <a:spcAft>
                <a:spcPct val="0"/>
              </a:spcAft>
            </a:pPr>
            <a:r>
              <a:rPr lang="kk-KZ" dirty="0" smtClean="0">
                <a:latin typeface="Times New Roman" pitchFamily="18" charset="0"/>
                <a:ea typeface="Times New Roman" pitchFamily="18" charset="0"/>
                <a:cs typeface="Times New Roman" pitchFamily="18" charset="0"/>
              </a:rPr>
              <a:t>Ойын – балалар үшін күрделі әрекет, ол білімді, ақылды ұйымдастыруды қажет етеді. Ал білімді бала қайдан алады? Оған бала ойын арқылы өзі үйренеді, үлкендер де үйретуге тиіс. Ойынның өз мақсаты, жоспары, арнайы заттары, т.б көптеген ерекшеліктері болады.</a:t>
            </a:r>
            <a:r>
              <a:rPr lang="kk-KZ" dirty="0" smtClean="0">
                <a:solidFill>
                  <a:srgbClr val="000000"/>
                </a:solidFill>
                <a:latin typeface="Times New Roman" pitchFamily="18" charset="0"/>
                <a:ea typeface="Times New Roman" pitchFamily="18" charset="0"/>
                <a:cs typeface="Times New Roman" pitchFamily="18" charset="0"/>
              </a:rPr>
              <a:t>Ойын үстінде бала өзін еркін ұстайды, оның іздемпаздық, тапқырлық қабілеті оянады. Ойын бала үшін нағыз өмір.Ойындар мазмұнына қарай, өзіне тән ерекшеліктеріне қарай</a:t>
            </a:r>
            <a:endParaRPr lang="kk-KZ" dirty="0" smtClean="0">
              <a:latin typeface="Times New Roman" pitchFamily="18" charset="0"/>
              <a:ea typeface="Times New Roman" pitchFamily="18" charset="0"/>
              <a:cs typeface="Times New Roman" pitchFamily="18" charset="0"/>
            </a:endParaRPr>
          </a:p>
          <a:p>
            <a:pPr lvl="0" indent="450850" eaLnBrk="0" fontAlgn="base" hangingPunct="0">
              <a:spcBef>
                <a:spcPct val="0"/>
              </a:spcBef>
              <a:spcAft>
                <a:spcPct val="0"/>
              </a:spcAft>
            </a:pPr>
            <a:r>
              <a:rPr lang="kk-KZ" b="1" dirty="0" smtClean="0">
                <a:solidFill>
                  <a:srgbClr val="000000"/>
                </a:solidFill>
                <a:latin typeface="Times New Roman" pitchFamily="18" charset="0"/>
                <a:ea typeface="Times New Roman" pitchFamily="18" charset="0"/>
                <a:cs typeface="Times New Roman" pitchFamily="18" charset="0"/>
              </a:rPr>
              <a:t>сюжетті – рөлдік,</a:t>
            </a:r>
            <a:endParaRPr lang="kk-KZ" dirty="0" smtClean="0">
              <a:latin typeface="Times New Roman" pitchFamily="18" charset="0"/>
              <a:ea typeface="Times New Roman" pitchFamily="18" charset="0"/>
              <a:cs typeface="Times New Roman" pitchFamily="18" charset="0"/>
            </a:endParaRPr>
          </a:p>
          <a:p>
            <a:pPr lvl="0" indent="450850" eaLnBrk="0" fontAlgn="base" hangingPunct="0">
              <a:spcBef>
                <a:spcPct val="0"/>
              </a:spcBef>
              <a:spcAft>
                <a:spcPct val="0"/>
              </a:spcAft>
            </a:pPr>
            <a:r>
              <a:rPr lang="kk-KZ" b="1" dirty="0" smtClean="0">
                <a:solidFill>
                  <a:srgbClr val="000000"/>
                </a:solidFill>
                <a:latin typeface="Times New Roman" pitchFamily="18" charset="0"/>
                <a:ea typeface="Times New Roman" pitchFamily="18" charset="0"/>
                <a:cs typeface="Times New Roman" pitchFamily="18" charset="0"/>
              </a:rPr>
              <a:t>драматизациялық,</a:t>
            </a:r>
            <a:endParaRPr lang="kk-KZ" dirty="0" smtClean="0">
              <a:latin typeface="Times New Roman" pitchFamily="18" charset="0"/>
              <a:ea typeface="Times New Roman" pitchFamily="18" charset="0"/>
              <a:cs typeface="Times New Roman" pitchFamily="18" charset="0"/>
            </a:endParaRPr>
          </a:p>
          <a:p>
            <a:pPr lvl="0" indent="450850" eaLnBrk="0" fontAlgn="base" hangingPunct="0">
              <a:spcBef>
                <a:spcPct val="0"/>
              </a:spcBef>
              <a:spcAft>
                <a:spcPct val="0"/>
              </a:spcAft>
            </a:pPr>
            <a:r>
              <a:rPr lang="kk-KZ" b="1" dirty="0" smtClean="0">
                <a:solidFill>
                  <a:srgbClr val="000000"/>
                </a:solidFill>
                <a:latin typeface="Times New Roman" pitchFamily="18" charset="0"/>
                <a:ea typeface="Times New Roman" pitchFamily="18" charset="0"/>
                <a:cs typeface="Times New Roman" pitchFamily="18" charset="0"/>
              </a:rPr>
              <a:t>құрылыс ойындары,</a:t>
            </a:r>
            <a:endParaRPr lang="kk-KZ" dirty="0" smtClean="0">
              <a:latin typeface="Times New Roman" pitchFamily="18" charset="0"/>
              <a:ea typeface="Times New Roman" pitchFamily="18" charset="0"/>
              <a:cs typeface="Times New Roman" pitchFamily="18" charset="0"/>
            </a:endParaRPr>
          </a:p>
          <a:p>
            <a:pPr lvl="0" indent="450850" eaLnBrk="0" fontAlgn="base" hangingPunct="0">
              <a:spcBef>
                <a:spcPct val="0"/>
              </a:spcBef>
              <a:spcAft>
                <a:spcPct val="0"/>
              </a:spcAft>
            </a:pPr>
            <a:r>
              <a:rPr lang="kk-KZ" b="1" dirty="0" smtClean="0">
                <a:solidFill>
                  <a:srgbClr val="000000"/>
                </a:solidFill>
                <a:latin typeface="Times New Roman" pitchFamily="18" charset="0"/>
                <a:ea typeface="Times New Roman" pitchFamily="18" charset="0"/>
                <a:cs typeface="Times New Roman" pitchFamily="18" charset="0"/>
              </a:rPr>
              <a:t>қимылды ойындар,</a:t>
            </a:r>
            <a:endParaRPr lang="kk-KZ" dirty="0" smtClean="0">
              <a:latin typeface="Times New Roman" pitchFamily="18" charset="0"/>
              <a:ea typeface="Times New Roman" pitchFamily="18" charset="0"/>
              <a:cs typeface="Times New Roman" pitchFamily="18" charset="0"/>
            </a:endParaRPr>
          </a:p>
          <a:p>
            <a:pPr lvl="0" indent="450850" eaLnBrk="0" fontAlgn="base" hangingPunct="0">
              <a:spcBef>
                <a:spcPct val="0"/>
              </a:spcBef>
              <a:spcAft>
                <a:spcPct val="0"/>
              </a:spcAft>
            </a:pPr>
            <a:r>
              <a:rPr lang="kk-KZ" b="1" dirty="0" smtClean="0">
                <a:solidFill>
                  <a:srgbClr val="000000"/>
                </a:solidFill>
                <a:latin typeface="Times New Roman" pitchFamily="18" charset="0"/>
                <a:ea typeface="Times New Roman" pitchFamily="18" charset="0"/>
                <a:cs typeface="Times New Roman" pitchFamily="18" charset="0"/>
              </a:rPr>
              <a:t>ұлттық ойындар,</a:t>
            </a:r>
            <a:endParaRPr lang="kk-KZ" b="1" dirty="0" smtClean="0">
              <a:solidFill>
                <a:srgbClr val="000000"/>
              </a:solidFill>
              <a:latin typeface="Times New Roman" pitchFamily="18" charset="0"/>
              <a:ea typeface="Calibri" pitchFamily="34" charset="0"/>
              <a:cs typeface="Times New Roman" pitchFamily="18" charset="0"/>
            </a:endParaRPr>
          </a:p>
          <a:p>
            <a:pPr lvl="0" indent="450850" eaLnBrk="0" fontAlgn="base" hangingPunct="0">
              <a:spcBef>
                <a:spcPct val="0"/>
              </a:spcBef>
              <a:spcAft>
                <a:spcPct val="0"/>
              </a:spcAft>
            </a:pPr>
            <a:r>
              <a:rPr lang="kk-KZ" b="1" dirty="0" smtClean="0">
                <a:solidFill>
                  <a:srgbClr val="000000"/>
                </a:solidFill>
                <a:latin typeface="Times New Roman" pitchFamily="18" charset="0"/>
                <a:ea typeface="Calibri" pitchFamily="34" charset="0"/>
                <a:cs typeface="Times New Roman" pitchFamily="18" charset="0"/>
              </a:rPr>
              <a:t>дидактикалық ойындар </a:t>
            </a:r>
            <a:r>
              <a:rPr lang="kk-KZ" dirty="0" smtClean="0">
                <a:solidFill>
                  <a:srgbClr val="000000"/>
                </a:solidFill>
                <a:latin typeface="Times New Roman" pitchFamily="18" charset="0"/>
                <a:ea typeface="Calibri" pitchFamily="34" charset="0"/>
                <a:cs typeface="Times New Roman" pitchFamily="18" charset="0"/>
              </a:rPr>
              <a:t>болып бөлінеді</a:t>
            </a:r>
            <a:r>
              <a:rPr lang="ru-RU" dirty="0" smtClean="0">
                <a:latin typeface="Times New Roman" pitchFamily="18" charset="0"/>
                <a:cs typeface="Times New Roman" pitchFamily="18" charset="0"/>
              </a:rPr>
              <a:t>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б.jpg"/>
          <p:cNvPicPr>
            <a:picLocks noChangeAspect="1"/>
          </p:cNvPicPr>
          <p:nvPr/>
        </p:nvPicPr>
        <p:blipFill>
          <a:blip r:embed="rId2"/>
          <a:stretch>
            <a:fillRect/>
          </a:stretch>
        </p:blipFill>
        <p:spPr>
          <a:xfrm>
            <a:off x="0" y="0"/>
            <a:ext cx="9144000" cy="6858000"/>
          </a:xfrm>
          <a:prstGeom prst="rect">
            <a:avLst/>
          </a:prstGeom>
        </p:spPr>
      </p:pic>
      <p:sp>
        <p:nvSpPr>
          <p:cNvPr id="4" name="Прямоугольник 3"/>
          <p:cNvSpPr/>
          <p:nvPr/>
        </p:nvSpPr>
        <p:spPr>
          <a:xfrm>
            <a:off x="1142976" y="857233"/>
            <a:ext cx="6929486" cy="5078313"/>
          </a:xfrm>
          <a:prstGeom prst="rect">
            <a:avLst/>
          </a:prstGeom>
        </p:spPr>
        <p:txBody>
          <a:bodyPr wrap="square">
            <a:spAutoFit/>
          </a:bodyPr>
          <a:lstStyle/>
          <a:p>
            <a:pPr lvl="0" indent="450850" fontAlgn="base">
              <a:spcBef>
                <a:spcPct val="0"/>
              </a:spcBef>
              <a:spcAft>
                <a:spcPct val="0"/>
              </a:spcAft>
            </a:pPr>
            <a:endParaRPr lang="kk-KZ" b="1" dirty="0" smtClean="0">
              <a:solidFill>
                <a:srgbClr val="000000"/>
              </a:solidFill>
              <a:latin typeface="Times New Roman" pitchFamily="18" charset="0"/>
              <a:ea typeface="Times New Roman" pitchFamily="18" charset="0"/>
              <a:cs typeface="Times New Roman" pitchFamily="18" charset="0"/>
            </a:endParaRPr>
          </a:p>
          <a:p>
            <a:pPr lvl="0" indent="450850" fontAlgn="base">
              <a:spcBef>
                <a:spcPct val="0"/>
              </a:spcBef>
              <a:spcAft>
                <a:spcPct val="0"/>
              </a:spcAft>
            </a:pPr>
            <a:r>
              <a:rPr lang="kk-KZ" b="1" dirty="0" smtClean="0">
                <a:solidFill>
                  <a:srgbClr val="000000"/>
                </a:solidFill>
                <a:latin typeface="Times New Roman" pitchFamily="18" charset="0"/>
                <a:ea typeface="Times New Roman" pitchFamily="18" charset="0"/>
                <a:cs typeface="Times New Roman" pitchFamily="18" charset="0"/>
              </a:rPr>
              <a:t>Сюжетті- рольді </a:t>
            </a:r>
            <a:r>
              <a:rPr lang="kk-KZ" dirty="0" smtClean="0">
                <a:solidFill>
                  <a:srgbClr val="000000"/>
                </a:solidFill>
                <a:latin typeface="Times New Roman" pitchFamily="18" charset="0"/>
                <a:ea typeface="Times New Roman" pitchFamily="18" charset="0"/>
                <a:cs typeface="Times New Roman" pitchFamily="18" charset="0"/>
              </a:rPr>
              <a:t>ойындардың ерекшелігі – оны балалардың өздері жасайды. Баланың өнерпаздық және шығармашылық қабілеті дамиды. Өзінің сипаты жағынан бұлар көбінесе еліктеу, шындықты көрсету болып табылады. Мысалы «Дүкен», «Аурухана», «Шаштараз», «Отбасы», т.б.</a:t>
            </a:r>
            <a:endParaRPr lang="kk-KZ" dirty="0" smtClean="0">
              <a:latin typeface="Times New Roman" pitchFamily="18" charset="0"/>
              <a:ea typeface="Times New Roman" pitchFamily="18" charset="0"/>
              <a:cs typeface="Times New Roman" pitchFamily="18" charset="0"/>
            </a:endParaRPr>
          </a:p>
          <a:p>
            <a:pPr lvl="0" indent="450850" eaLnBrk="0" fontAlgn="base" hangingPunct="0">
              <a:spcBef>
                <a:spcPct val="0"/>
              </a:spcBef>
              <a:spcAft>
                <a:spcPct val="0"/>
              </a:spcAft>
            </a:pPr>
            <a:r>
              <a:rPr lang="kk-KZ" b="1" dirty="0" smtClean="0">
                <a:solidFill>
                  <a:srgbClr val="000000"/>
                </a:solidFill>
                <a:latin typeface="Times New Roman" pitchFamily="18" charset="0"/>
                <a:ea typeface="Times New Roman" pitchFamily="18" charset="0"/>
                <a:cs typeface="Times New Roman" pitchFamily="18" charset="0"/>
              </a:rPr>
              <a:t>Драматизациялық </a:t>
            </a:r>
            <a:r>
              <a:rPr lang="kk-KZ" dirty="0" smtClean="0">
                <a:solidFill>
                  <a:srgbClr val="000000"/>
                </a:solidFill>
                <a:latin typeface="Times New Roman" pitchFamily="18" charset="0"/>
                <a:ea typeface="Times New Roman" pitchFamily="18" charset="0"/>
                <a:cs typeface="Times New Roman" pitchFamily="18" charset="0"/>
              </a:rPr>
              <a:t>ойындар бір әдеби шығарманың, ертегінің, т.б. сюжеті мен мазмұнына шарттас болады.</a:t>
            </a:r>
            <a:endParaRPr lang="kk-KZ" dirty="0" smtClean="0">
              <a:latin typeface="Times New Roman" pitchFamily="18" charset="0"/>
              <a:ea typeface="Times New Roman" pitchFamily="18" charset="0"/>
              <a:cs typeface="Times New Roman" pitchFamily="18" charset="0"/>
            </a:endParaRPr>
          </a:p>
          <a:p>
            <a:pPr lvl="0" indent="450850" eaLnBrk="0" fontAlgn="base" hangingPunct="0">
              <a:spcBef>
                <a:spcPct val="0"/>
              </a:spcBef>
              <a:spcAft>
                <a:spcPct val="0"/>
              </a:spcAft>
            </a:pPr>
            <a:r>
              <a:rPr lang="kk-KZ" b="1" dirty="0" smtClean="0">
                <a:solidFill>
                  <a:srgbClr val="000000"/>
                </a:solidFill>
                <a:latin typeface="Times New Roman" pitchFamily="18" charset="0"/>
                <a:ea typeface="Times New Roman" pitchFamily="18" charset="0"/>
                <a:cs typeface="Times New Roman" pitchFamily="18" charset="0"/>
              </a:rPr>
              <a:t>Дидактикалық құрылыс </a:t>
            </a:r>
            <a:r>
              <a:rPr lang="kk-KZ" dirty="0" smtClean="0">
                <a:solidFill>
                  <a:srgbClr val="000000"/>
                </a:solidFill>
                <a:latin typeface="Times New Roman" pitchFamily="18" charset="0"/>
                <a:ea typeface="Times New Roman" pitchFamily="18" charset="0"/>
                <a:cs typeface="Times New Roman" pitchFamily="18" charset="0"/>
              </a:rPr>
              <a:t>ойыны – балалар әрекетінің бір түрі. Оның мазмұны қоршаған өмірді бейнелеу. Бір жағынан сюжетті- рольдік ойынға ұқсас және соның бір түрі деп қаралады.</a:t>
            </a:r>
            <a:endParaRPr lang="kk-KZ" dirty="0" smtClean="0">
              <a:latin typeface="Times New Roman" pitchFamily="18" charset="0"/>
              <a:ea typeface="Times New Roman" pitchFamily="18" charset="0"/>
              <a:cs typeface="Times New Roman" pitchFamily="18" charset="0"/>
            </a:endParaRPr>
          </a:p>
          <a:p>
            <a:pPr lvl="0" indent="450850" eaLnBrk="0" fontAlgn="base" hangingPunct="0">
              <a:spcBef>
                <a:spcPct val="0"/>
              </a:spcBef>
              <a:spcAft>
                <a:spcPct val="0"/>
              </a:spcAft>
            </a:pPr>
            <a:r>
              <a:rPr lang="kk-KZ" b="1" dirty="0" smtClean="0">
                <a:solidFill>
                  <a:srgbClr val="000000"/>
                </a:solidFill>
                <a:latin typeface="Times New Roman" pitchFamily="18" charset="0"/>
                <a:ea typeface="Times New Roman" pitchFamily="18" charset="0"/>
                <a:cs typeface="Times New Roman" pitchFamily="18" charset="0"/>
              </a:rPr>
              <a:t>Қимыл ойындары</a:t>
            </a:r>
            <a:r>
              <a:rPr lang="kk-KZ" dirty="0" smtClean="0">
                <a:solidFill>
                  <a:srgbClr val="000000"/>
                </a:solidFill>
                <a:latin typeface="Times New Roman" pitchFamily="18" charset="0"/>
                <a:ea typeface="Times New Roman" pitchFamily="18" charset="0"/>
                <a:cs typeface="Times New Roman" pitchFamily="18" charset="0"/>
              </a:rPr>
              <a:t> – балаға дене тәрбиесін беру құралы. Балалардың жүгіру, секіру, өрмелеу, лақтыру, қағып алу қабілеттерін жетілдіруге, дамытуға мүмкіндік береді.</a:t>
            </a:r>
            <a:endParaRPr lang="kk-KZ" dirty="0" smtClean="0">
              <a:latin typeface="Times New Roman" pitchFamily="18" charset="0"/>
              <a:ea typeface="Times New Roman" pitchFamily="18" charset="0"/>
              <a:cs typeface="Times New Roman" pitchFamily="18" charset="0"/>
            </a:endParaRPr>
          </a:p>
          <a:p>
            <a:pPr lvl="0" indent="450850" eaLnBrk="0" fontAlgn="base" hangingPunct="0">
              <a:spcBef>
                <a:spcPct val="0"/>
              </a:spcBef>
              <a:spcAft>
                <a:spcPct val="0"/>
              </a:spcAft>
            </a:pPr>
            <a:r>
              <a:rPr lang="kk-KZ" b="1" dirty="0" smtClean="0">
                <a:solidFill>
                  <a:srgbClr val="000000"/>
                </a:solidFill>
                <a:latin typeface="Times New Roman" pitchFamily="18" charset="0"/>
                <a:ea typeface="Times New Roman" pitchFamily="18" charset="0"/>
                <a:cs typeface="Times New Roman" pitchFamily="18" charset="0"/>
              </a:rPr>
              <a:t>Ұлттық ойындар</a:t>
            </a:r>
            <a:r>
              <a:rPr lang="kk-KZ" dirty="0" smtClean="0">
                <a:solidFill>
                  <a:srgbClr val="000000"/>
                </a:solidFill>
                <a:latin typeface="Times New Roman" pitchFamily="18" charset="0"/>
                <a:ea typeface="Times New Roman" pitchFamily="18" charset="0"/>
                <a:cs typeface="Times New Roman" pitchFamily="18" charset="0"/>
              </a:rPr>
              <a:t> – «Соқыр теке», «Арқан тарту», «Төс қағыспақ», «Көкпар», «Асық», «Бәйге», «Тақия тастамақ», т.б. балаларды ептілікке, шапшандыққа баулиды. Ертеңгіліктерде, ойын- сауықтарда, серуенде балалар қызығып ойнайды.</a:t>
            </a:r>
            <a:endParaRPr lang="kk-KZ"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571472" y="0"/>
            <a:ext cx="8572528" cy="57554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l" defTabSz="914400" rtl="0" eaLnBrk="1" fontAlgn="base" latinLnBrk="0" hangingPunct="1">
              <a:lnSpc>
                <a:spcPct val="100000"/>
              </a:lnSpc>
              <a:spcBef>
                <a:spcPct val="0"/>
              </a:spcBef>
              <a:spcAft>
                <a:spcPct val="0"/>
              </a:spcAft>
              <a:buClrTx/>
              <a:buSzTx/>
              <a:buFontTx/>
              <a:buNone/>
              <a:tabLst/>
            </a:pPr>
            <a:endParaRPr kumimoji="0" lang="kk-KZ" sz="1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p>
            <a:pPr marL="0" marR="0" lvl="0" indent="450850" algn="l" defTabSz="914400" rtl="0" eaLnBrk="1" fontAlgn="base" latinLnBrk="0" hangingPunct="1">
              <a:lnSpc>
                <a:spcPct val="100000"/>
              </a:lnSpc>
              <a:spcBef>
                <a:spcPct val="0"/>
              </a:spcBef>
              <a:spcAft>
                <a:spcPct val="0"/>
              </a:spcAft>
              <a:buClrTx/>
              <a:buSzTx/>
              <a:buFontTx/>
              <a:buNone/>
              <a:tabLst/>
            </a:pPr>
            <a:endParaRPr lang="kk-KZ" sz="1400" b="1" dirty="0" smtClean="0">
              <a:solidFill>
                <a:srgbClr val="000000"/>
              </a:solidFill>
              <a:latin typeface="Times New Roman" pitchFamily="18" charset="0"/>
              <a:ea typeface="Calibri" pitchFamily="34" charset="0"/>
              <a:cs typeface="Times New Roman" pitchFamily="18" charset="0"/>
            </a:endParaRPr>
          </a:p>
          <a:p>
            <a:pPr marL="0" marR="0" lvl="0" indent="450850" algn="l" defTabSz="914400" rtl="0" eaLnBrk="1" fontAlgn="base" latinLnBrk="0" hangingPunct="1">
              <a:lnSpc>
                <a:spcPct val="100000"/>
              </a:lnSpc>
              <a:spcBef>
                <a:spcPct val="0"/>
              </a:spcBef>
              <a:spcAft>
                <a:spcPct val="0"/>
              </a:spcAft>
              <a:buClrTx/>
              <a:buSzTx/>
              <a:buFontTx/>
              <a:buNone/>
              <a:tabLst/>
            </a:pPr>
            <a:r>
              <a:rPr kumimoji="0" lang="kk-KZ" sz="20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Мектеп жасына дейінгі балалардың тілін дамыту дидактикалық ойынның рөлі</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kk-KZ"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Ойынның  түрлері  көп,  соның  ішінде маңыздысы  –  дидактикалық  ойын.  Бұл  ойынның  пайдасы  –  баланың  ой– өрісінің  қалыптасуын,  дамуын  мақсат  етіп  қояды.  Дидактикалық ойындар арнайы мақсатты көздейді және нақты міндеттерді шешеді. Ойынның міндеті – баланың қызығушылығын оятып, белсенділігін арттыру мақсатында іріктеліп алынатын нақты мазмұнмен анықталады.  </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kk-KZ"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Дидактикалық ойындар – балалар үшін өзіне тән жүру барысы, мақсаты,маңызы бар әрекет. </a:t>
            </a:r>
            <a:r>
              <a:rPr kumimoji="0" lang="kk-KZ"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Дидактикалық  ойындар:  сөздікті  толықтырады  және  белсендіреді, дыбысты дұрыс айтуды қалыптастырады, байланыстырып сөйлеуді дамытады, өз  ойын  дұрыс  айта  білуді,   балалардың  тілін  дамытады.  Қарапайым математикалық түсініктерін  қалыптастырады</a:t>
            </a: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p>
          <a:p>
            <a:pPr lvl="0" indent="450850" eaLnBrk="0" fontAlgn="base" hangingPunct="0">
              <a:spcBef>
                <a:spcPct val="0"/>
              </a:spcBef>
              <a:spcAft>
                <a:spcPct val="0"/>
              </a:spcAft>
            </a:pPr>
            <a:r>
              <a:rPr lang="kk-KZ" sz="2000" dirty="0" smtClean="0">
                <a:latin typeface="Times New Roman" pitchFamily="18" charset="0"/>
                <a:cs typeface="Times New Roman" pitchFamily="18" charset="0"/>
              </a:rPr>
              <a:t>Дидактикалық ойын балалардың қоршаған орта туралы түсінігін кеңейтеді, баланы ойнай білуге баулып, ақыл-ой қызметін қалыптастырады, әрі адамгершілікке тәрбиелеу құралы болып табылады</a:t>
            </a:r>
            <a:endParaRPr kumimoji="0" lang="kk-KZ"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ChangeArrowheads="1"/>
          </p:cNvSpPr>
          <p:nvPr/>
        </p:nvSpPr>
        <p:spPr bwMode="auto">
          <a:xfrm>
            <a:off x="357158" y="0"/>
            <a:ext cx="8429684" cy="6186309"/>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l" defTabSz="914400" rtl="0" eaLnBrk="1" fontAlgn="base" latinLnBrk="0" hangingPunct="1">
              <a:lnSpc>
                <a:spcPct val="100000"/>
              </a:lnSpc>
              <a:spcBef>
                <a:spcPct val="0"/>
              </a:spcBef>
              <a:spcAft>
                <a:spcPct val="0"/>
              </a:spcAft>
              <a:buClrTx/>
              <a:buSzTx/>
              <a:buFontTx/>
              <a:buNone/>
              <a:tabLst>
                <a:tab pos="409575" algn="l"/>
              </a:tabLst>
            </a:pPr>
            <a:r>
              <a:rPr kumimoji="0" lang="kk-KZ"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ІІ. Практикалық бөлімі</a:t>
            </a:r>
            <a:endParaRPr kumimoji="0" lang="kk-KZ"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450850" algn="l" defTabSz="914400" rtl="0" eaLnBrk="0" fontAlgn="base" latinLnBrk="0" hangingPunct="0">
              <a:lnSpc>
                <a:spcPct val="100000"/>
              </a:lnSpc>
              <a:spcBef>
                <a:spcPct val="0"/>
              </a:spcBef>
              <a:spcAft>
                <a:spcPct val="0"/>
              </a:spcAft>
              <a:buClrTx/>
              <a:buSzTx/>
              <a:buFontTx/>
              <a:buNone/>
              <a:tabLst>
                <a:tab pos="409575" algn="l"/>
              </a:tabLst>
            </a:pPr>
            <a:r>
              <a:rPr kumimoji="0" lang="kk-KZ"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2.1. Мектепке дейінгі ұйымның оқу-тәрбие үрдісінде дидактикалық ойын арқылы бала тілін, сөздік қорын дамыту жолдары</a:t>
            </a:r>
            <a:endParaRPr kumimoji="0" lang="kk-KZ"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450850" algn="l" defTabSz="914400" rtl="0" eaLnBrk="0" fontAlgn="base" latinLnBrk="0" hangingPunct="0">
              <a:lnSpc>
                <a:spcPct val="100000"/>
              </a:lnSpc>
              <a:spcBef>
                <a:spcPct val="0"/>
              </a:spcBef>
              <a:spcAft>
                <a:spcPct val="0"/>
              </a:spcAft>
              <a:buClrTx/>
              <a:buSzTx/>
              <a:buFontTx/>
              <a:buNone/>
              <a:tabLst>
                <a:tab pos="409575" algn="l"/>
              </a:tabLst>
            </a:pPr>
            <a:r>
              <a:rPr kumimoji="0" lang="kk-KZ"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Қытай  даналығында:  «Маған  айтсаң,  мен  ұмытып  қаламын;  маған көрсетсең,  мен  есімде  сақтаймын;  ал  өзіме  әрекет  жасауға  мүмкіндік  берсең, мен  үйренемін»  деп  айтылғандай,  біз  балаға  бір  ақпаратты  тек  айтып  қана қойсақ,  ол  ұмытып  кетуі  мүмкін,  көрсетсек  есінде  қалуы  мүмкін,  ал  ойын үрдісінде баланың өзіне жасауға мүмкіндік берсек, бала өзі үйреніп кетуі әбден мүмкін. </a:t>
            </a:r>
          </a:p>
          <a:p>
            <a:pPr marL="0" marR="0" lvl="0" indent="450850" algn="l" defTabSz="914400" rtl="0" eaLnBrk="0" fontAlgn="base" latinLnBrk="0" hangingPunct="0">
              <a:lnSpc>
                <a:spcPct val="100000"/>
              </a:lnSpc>
              <a:spcBef>
                <a:spcPct val="0"/>
              </a:spcBef>
              <a:spcAft>
                <a:spcPct val="0"/>
              </a:spcAft>
              <a:buClrTx/>
              <a:buSzTx/>
              <a:buFontTx/>
              <a:buNone/>
              <a:tabLst>
                <a:tab pos="409575" algn="l"/>
              </a:tabLst>
            </a:pPr>
            <a:r>
              <a:rPr kumimoji="0" lang="kk-KZ"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Өз іс тәжірибемде мен балалармен тілдік дидактикалық сөздік жұмысын жүргізе отырып, оларды айналасындағы заттармен таныстырып, атын атай білуге, қасиеті мен сапасын, түр- түсін және пішінін ажырата білуге, өмірдегі, қоршаған ортадағы түрлі құбылыстар жайындағы ұғым, түсініктерін дамыта отырып, белсенді түрде тілдік қарым- қатынас жасай білуге үйретемін. Мектеп жасына дейінгі балалардың сөздік қорларын дамыту ісінде тәрбиешінің:</a:t>
            </a:r>
          </a:p>
          <a:p>
            <a:pPr marL="0" marR="0" lvl="0" indent="450850" algn="l" defTabSz="914400" rtl="0" eaLnBrk="0" fontAlgn="base" latinLnBrk="0" hangingPunct="0">
              <a:lnSpc>
                <a:spcPct val="100000"/>
              </a:lnSpc>
              <a:spcBef>
                <a:spcPct val="0"/>
              </a:spcBef>
              <a:spcAft>
                <a:spcPct val="0"/>
              </a:spcAft>
              <a:buClrTx/>
              <a:buSzTx/>
              <a:buFontTx/>
              <a:buNone/>
              <a:tabLst>
                <a:tab pos="409575" algn="l"/>
              </a:tabLst>
            </a:pPr>
            <a:r>
              <a:rPr kumimoji="0" lang="kk-KZ"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-балалардың сөздік қорларын дамыту;</a:t>
            </a:r>
          </a:p>
          <a:p>
            <a:pPr marL="0" marR="0" lvl="0" indent="450850" algn="l" defTabSz="914400" rtl="0" eaLnBrk="0" fontAlgn="base" latinLnBrk="0" hangingPunct="0">
              <a:lnSpc>
                <a:spcPct val="100000"/>
              </a:lnSpc>
              <a:spcBef>
                <a:spcPct val="0"/>
              </a:spcBef>
              <a:spcAft>
                <a:spcPct val="0"/>
              </a:spcAft>
              <a:buClrTx/>
              <a:buSzTx/>
              <a:buFontTx/>
              <a:buNone/>
              <a:tabLst>
                <a:tab pos="409575" algn="l"/>
              </a:tabLst>
            </a:pPr>
            <a:r>
              <a:rPr kumimoji="0" lang="kk-KZ"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-жаңа сөздерді меңгерту;</a:t>
            </a:r>
          </a:p>
          <a:p>
            <a:pPr marL="0" marR="0" lvl="0" indent="450850" algn="l" defTabSz="914400" rtl="0" eaLnBrk="0" fontAlgn="base" latinLnBrk="0" hangingPunct="0">
              <a:lnSpc>
                <a:spcPct val="100000"/>
              </a:lnSpc>
              <a:spcBef>
                <a:spcPct val="0"/>
              </a:spcBef>
              <a:spcAft>
                <a:spcPct val="0"/>
              </a:spcAft>
              <a:buClrTx/>
              <a:buSzTx/>
              <a:buFontTx/>
              <a:buNone/>
              <a:tabLst>
                <a:tab pos="409575" algn="l"/>
              </a:tabLst>
            </a:pPr>
            <a:r>
              <a:rPr kumimoji="0" lang="kk-KZ"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-үйренген сөздерін тиянақтап, анықтап, әрі байытып отыру басты міндеті болып саналады. </a:t>
            </a:r>
          </a:p>
          <a:p>
            <a:pPr marL="0" marR="0" lvl="0" indent="450850" algn="l" defTabSz="914400" rtl="0" eaLnBrk="0" fontAlgn="base" latinLnBrk="0" hangingPunct="0">
              <a:lnSpc>
                <a:spcPct val="100000"/>
              </a:lnSpc>
              <a:spcBef>
                <a:spcPct val="0"/>
              </a:spcBef>
              <a:spcAft>
                <a:spcPct val="0"/>
              </a:spcAft>
              <a:buClrTx/>
              <a:buSzTx/>
              <a:buFontTx/>
              <a:buNone/>
              <a:tabLst>
                <a:tab pos="409575" algn="l"/>
              </a:tabLst>
            </a:pPr>
            <a:r>
              <a:rPr kumimoji="0" lang="kk-KZ"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Баланың тілін дамытуда ауызекі сөйлеу, тілдің дыбысталу мәдениетіне тәрбиелеуде, байланыстырып сөйлеу, сөздік қорын дамыту үшін оқу тәрбие үрдісінде және тыс уақытта ойналатын дидактикалық ойындарды пайдаландым.</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7158" y="642918"/>
            <a:ext cx="8358246" cy="4708981"/>
          </a:xfrm>
          <a:prstGeom prst="rect">
            <a:avLst/>
          </a:prstGeom>
        </p:spPr>
        <p:txBody>
          <a:bodyPr wrap="square">
            <a:spAutoFit/>
          </a:bodyPr>
          <a:lstStyle/>
          <a:p>
            <a:pPr lvl="0" indent="450850" eaLnBrk="0" fontAlgn="base" hangingPunct="0">
              <a:spcBef>
                <a:spcPct val="0"/>
              </a:spcBef>
              <a:spcAft>
                <a:spcPct val="0"/>
              </a:spcAft>
              <a:tabLst>
                <a:tab pos="409575" algn="l"/>
              </a:tabLst>
            </a:pPr>
            <a:r>
              <a:rPr lang="kk-KZ" sz="2000" dirty="0" smtClean="0">
                <a:solidFill>
                  <a:srgbClr val="000000"/>
                </a:solidFill>
                <a:latin typeface="Times New Roman" pitchFamily="18" charset="0"/>
                <a:ea typeface="Times New Roman" pitchFamily="18" charset="0"/>
                <a:cs typeface="Times New Roman" pitchFamily="18" charset="0"/>
              </a:rPr>
              <a:t>Балабақшада жиі қолданатын дидактикалық ойын түрлері:</a:t>
            </a:r>
            <a:endParaRPr lang="kk-KZ" sz="2000" dirty="0" smtClean="0">
              <a:latin typeface="Times New Roman" pitchFamily="18" charset="0"/>
              <a:ea typeface="Times New Roman" pitchFamily="18" charset="0"/>
              <a:cs typeface="Times New Roman" pitchFamily="18" charset="0"/>
            </a:endParaRPr>
          </a:p>
          <a:p>
            <a:pPr lvl="0" indent="450850" eaLnBrk="0" fontAlgn="base" hangingPunct="0">
              <a:spcBef>
                <a:spcPct val="0"/>
              </a:spcBef>
              <a:spcAft>
                <a:spcPct val="0"/>
              </a:spcAft>
              <a:buFontTx/>
              <a:buChar char="•"/>
              <a:tabLst>
                <a:tab pos="409575" algn="l"/>
              </a:tabLst>
            </a:pPr>
            <a:r>
              <a:rPr lang="kk-KZ" sz="2000" dirty="0" smtClean="0">
                <a:solidFill>
                  <a:srgbClr val="000000"/>
                </a:solidFill>
                <a:latin typeface="Times New Roman" pitchFamily="18" charset="0"/>
                <a:ea typeface="Times New Roman" pitchFamily="18" charset="0"/>
                <a:cs typeface="Times New Roman" pitchFamily="18" charset="0"/>
              </a:rPr>
              <a:t>Ойыншықпен және түрлі ойын материалдарымен ойналатын ойындар.</a:t>
            </a:r>
            <a:endParaRPr lang="kk-KZ" sz="2000" dirty="0" smtClean="0">
              <a:latin typeface="Times New Roman" pitchFamily="18" charset="0"/>
              <a:ea typeface="Times New Roman" pitchFamily="18" charset="0"/>
              <a:cs typeface="Times New Roman" pitchFamily="18" charset="0"/>
            </a:endParaRPr>
          </a:p>
          <a:p>
            <a:pPr lvl="0" indent="450850" eaLnBrk="0" fontAlgn="base" hangingPunct="0">
              <a:spcBef>
                <a:spcPct val="0"/>
              </a:spcBef>
              <a:spcAft>
                <a:spcPct val="0"/>
              </a:spcAft>
              <a:buFontTx/>
              <a:buChar char="•"/>
              <a:tabLst>
                <a:tab pos="409575" algn="l"/>
              </a:tabLst>
            </a:pPr>
            <a:r>
              <a:rPr lang="kk-KZ" sz="2000" dirty="0" smtClean="0">
                <a:solidFill>
                  <a:srgbClr val="000000"/>
                </a:solidFill>
                <a:latin typeface="Times New Roman" pitchFamily="18" charset="0"/>
                <a:ea typeface="Times New Roman" pitchFamily="18" charset="0"/>
                <a:cs typeface="Times New Roman" pitchFamily="18" charset="0"/>
              </a:rPr>
              <a:t>Үстел үстінде ойналатын ойындар «Лото», «Домино», т.б.</a:t>
            </a:r>
            <a:endParaRPr lang="kk-KZ" sz="2000" dirty="0" smtClean="0">
              <a:latin typeface="Times New Roman" pitchFamily="18" charset="0"/>
              <a:ea typeface="Times New Roman" pitchFamily="18" charset="0"/>
              <a:cs typeface="Times New Roman" pitchFamily="18" charset="0"/>
            </a:endParaRPr>
          </a:p>
          <a:p>
            <a:pPr lvl="0" indent="450850" eaLnBrk="0" fontAlgn="base" hangingPunct="0">
              <a:spcBef>
                <a:spcPct val="0"/>
              </a:spcBef>
              <a:spcAft>
                <a:spcPct val="0"/>
              </a:spcAft>
              <a:buFontTx/>
              <a:buChar char="•"/>
              <a:tabLst>
                <a:tab pos="409575" algn="l"/>
              </a:tabLst>
            </a:pPr>
            <a:r>
              <a:rPr lang="kk-KZ" sz="2000" dirty="0" smtClean="0">
                <a:solidFill>
                  <a:srgbClr val="000000"/>
                </a:solidFill>
                <a:latin typeface="Times New Roman" pitchFamily="18" charset="0"/>
                <a:ea typeface="Times New Roman" pitchFamily="18" charset="0"/>
                <a:cs typeface="Times New Roman" pitchFamily="18" charset="0"/>
              </a:rPr>
              <a:t>Сөздік ойындар.</a:t>
            </a:r>
            <a:endParaRPr lang="kk-KZ" sz="2000" dirty="0" smtClean="0">
              <a:latin typeface="Times New Roman" pitchFamily="18" charset="0"/>
              <a:ea typeface="Times New Roman" pitchFamily="18" charset="0"/>
              <a:cs typeface="Times New Roman" pitchFamily="18" charset="0"/>
            </a:endParaRPr>
          </a:p>
          <a:p>
            <a:pPr lvl="0" indent="450850" eaLnBrk="0" fontAlgn="base" hangingPunct="0">
              <a:spcBef>
                <a:spcPct val="0"/>
              </a:spcBef>
              <a:spcAft>
                <a:spcPct val="0"/>
              </a:spcAft>
              <a:tabLst>
                <a:tab pos="409575" algn="l"/>
              </a:tabLst>
            </a:pPr>
            <a:r>
              <a:rPr lang="kk-KZ" sz="2000" dirty="0" smtClean="0">
                <a:solidFill>
                  <a:srgbClr val="000000"/>
                </a:solidFill>
                <a:latin typeface="Times New Roman" pitchFamily="18" charset="0"/>
                <a:ea typeface="Times New Roman" pitchFamily="18" charset="0"/>
                <a:cs typeface="Times New Roman" pitchFamily="18" charset="0"/>
              </a:rPr>
              <a:t>Дидактикалық ойынның мазмұны бірнеше элементтен</a:t>
            </a:r>
            <a:r>
              <a:rPr lang="kk-KZ" sz="2000" b="1" dirty="0" smtClean="0">
                <a:solidFill>
                  <a:srgbClr val="000000"/>
                </a:solidFill>
                <a:latin typeface="Times New Roman" pitchFamily="18" charset="0"/>
                <a:ea typeface="Times New Roman" pitchFamily="18" charset="0"/>
                <a:cs typeface="Times New Roman" pitchFamily="18" charset="0"/>
              </a:rPr>
              <a:t> </a:t>
            </a:r>
            <a:r>
              <a:rPr lang="kk-KZ" sz="2000" dirty="0" smtClean="0">
                <a:solidFill>
                  <a:srgbClr val="000000"/>
                </a:solidFill>
                <a:latin typeface="Times New Roman" pitchFamily="18" charset="0"/>
                <a:ea typeface="Times New Roman" pitchFamily="18" charset="0"/>
                <a:cs typeface="Times New Roman" pitchFamily="18" charset="0"/>
              </a:rPr>
              <a:t>құрылады:</a:t>
            </a:r>
            <a:endParaRPr lang="kk-KZ" sz="2000" dirty="0" smtClean="0">
              <a:latin typeface="Times New Roman" pitchFamily="18" charset="0"/>
              <a:ea typeface="Times New Roman" pitchFamily="18" charset="0"/>
              <a:cs typeface="Times New Roman" pitchFamily="18" charset="0"/>
            </a:endParaRPr>
          </a:p>
          <a:p>
            <a:pPr lvl="0" indent="450850" eaLnBrk="0" fontAlgn="base" hangingPunct="0">
              <a:spcBef>
                <a:spcPct val="0"/>
              </a:spcBef>
              <a:spcAft>
                <a:spcPct val="0"/>
              </a:spcAft>
              <a:tabLst>
                <a:tab pos="409575" algn="l"/>
              </a:tabLst>
            </a:pPr>
            <a:r>
              <a:rPr lang="kk-KZ" sz="2000" b="1" dirty="0" smtClean="0">
                <a:solidFill>
                  <a:srgbClr val="000000"/>
                </a:solidFill>
                <a:latin typeface="Times New Roman" pitchFamily="18" charset="0"/>
                <a:ea typeface="Times New Roman" pitchFamily="18" charset="0"/>
                <a:cs typeface="Times New Roman" pitchFamily="18" charset="0"/>
              </a:rPr>
              <a:t>- </a:t>
            </a:r>
            <a:r>
              <a:rPr lang="kk-KZ" sz="2000" dirty="0" smtClean="0">
                <a:solidFill>
                  <a:srgbClr val="000000"/>
                </a:solidFill>
                <a:latin typeface="Times New Roman" pitchFamily="18" charset="0"/>
                <a:ea typeface="Times New Roman" pitchFamily="18" charset="0"/>
                <a:cs typeface="Times New Roman" pitchFamily="18" charset="0"/>
              </a:rPr>
              <a:t>дидактикалық тапсырмалар</a:t>
            </a:r>
            <a:endParaRPr lang="kk-KZ" sz="2000" dirty="0" smtClean="0">
              <a:latin typeface="Times New Roman" pitchFamily="18" charset="0"/>
              <a:ea typeface="Times New Roman" pitchFamily="18" charset="0"/>
              <a:cs typeface="Times New Roman" pitchFamily="18" charset="0"/>
            </a:endParaRPr>
          </a:p>
          <a:p>
            <a:pPr lvl="0" indent="450850" eaLnBrk="0" fontAlgn="base" hangingPunct="0">
              <a:spcBef>
                <a:spcPct val="0"/>
              </a:spcBef>
              <a:spcAft>
                <a:spcPct val="0"/>
              </a:spcAft>
              <a:tabLst>
                <a:tab pos="409575" algn="l"/>
              </a:tabLst>
            </a:pPr>
            <a:r>
              <a:rPr lang="kk-KZ" sz="2000" dirty="0" smtClean="0">
                <a:solidFill>
                  <a:srgbClr val="000000"/>
                </a:solidFill>
                <a:latin typeface="Times New Roman" pitchFamily="18" charset="0"/>
                <a:ea typeface="Times New Roman" pitchFamily="18" charset="0"/>
                <a:cs typeface="Times New Roman" pitchFamily="18" charset="0"/>
              </a:rPr>
              <a:t>- мазмұны</a:t>
            </a:r>
            <a:endParaRPr lang="kk-KZ" sz="2000" dirty="0" smtClean="0">
              <a:latin typeface="Times New Roman" pitchFamily="18" charset="0"/>
              <a:ea typeface="Times New Roman" pitchFamily="18" charset="0"/>
              <a:cs typeface="Times New Roman" pitchFamily="18" charset="0"/>
            </a:endParaRPr>
          </a:p>
          <a:p>
            <a:pPr lvl="0" indent="450850" eaLnBrk="0" fontAlgn="base" hangingPunct="0">
              <a:spcBef>
                <a:spcPct val="0"/>
              </a:spcBef>
              <a:spcAft>
                <a:spcPct val="0"/>
              </a:spcAft>
              <a:tabLst>
                <a:tab pos="409575" algn="l"/>
              </a:tabLst>
            </a:pPr>
            <a:r>
              <a:rPr lang="kk-KZ" sz="2000" dirty="0" smtClean="0">
                <a:solidFill>
                  <a:srgbClr val="000000"/>
                </a:solidFill>
                <a:latin typeface="Times New Roman" pitchFamily="18" charset="0"/>
                <a:ea typeface="Times New Roman" pitchFamily="18" charset="0"/>
                <a:cs typeface="Times New Roman" pitchFamily="18" charset="0"/>
              </a:rPr>
              <a:t>- ережесі және ойынныңорындалуы.</a:t>
            </a:r>
            <a:endParaRPr lang="kk-KZ" sz="2000" dirty="0" smtClean="0">
              <a:latin typeface="Times New Roman" pitchFamily="18" charset="0"/>
              <a:ea typeface="Times New Roman" pitchFamily="18" charset="0"/>
              <a:cs typeface="Times New Roman" pitchFamily="18" charset="0"/>
            </a:endParaRPr>
          </a:p>
          <a:p>
            <a:pPr lvl="0" indent="450850" eaLnBrk="0" fontAlgn="base" hangingPunct="0">
              <a:spcBef>
                <a:spcPct val="0"/>
              </a:spcBef>
              <a:spcAft>
                <a:spcPct val="0"/>
              </a:spcAft>
              <a:tabLst>
                <a:tab pos="409575" algn="l"/>
              </a:tabLst>
            </a:pPr>
            <a:r>
              <a:rPr lang="kk-KZ" sz="2000" dirty="0" smtClean="0">
                <a:solidFill>
                  <a:srgbClr val="000000"/>
                </a:solidFill>
                <a:latin typeface="Times New Roman" pitchFamily="18" charset="0"/>
                <a:ea typeface="Times New Roman" pitchFamily="18" charset="0"/>
                <a:cs typeface="Times New Roman" pitchFamily="18" charset="0"/>
              </a:rPr>
              <a:t>Мұнда басты элемент – дидактикалық тапсырмалар, қалған элементтер осы тапсырмаға және оның орындалуына көмектеседі.</a:t>
            </a:r>
            <a:endParaRPr lang="kk-KZ" sz="2000" dirty="0" smtClean="0">
              <a:latin typeface="Times New Roman" pitchFamily="18" charset="0"/>
              <a:ea typeface="Times New Roman" pitchFamily="18" charset="0"/>
              <a:cs typeface="Times New Roman" pitchFamily="18" charset="0"/>
            </a:endParaRPr>
          </a:p>
          <a:p>
            <a:pPr lvl="0" indent="450850" eaLnBrk="0" fontAlgn="base" hangingPunct="0">
              <a:spcBef>
                <a:spcPct val="0"/>
              </a:spcBef>
              <a:spcAft>
                <a:spcPct val="0"/>
              </a:spcAft>
              <a:tabLst>
                <a:tab pos="409575" algn="l"/>
              </a:tabLst>
            </a:pPr>
            <a:r>
              <a:rPr lang="kk-KZ" sz="2000" dirty="0" smtClean="0">
                <a:solidFill>
                  <a:srgbClr val="000000"/>
                </a:solidFill>
                <a:latin typeface="Times New Roman" pitchFamily="18" charset="0"/>
                <a:ea typeface="Times New Roman" pitchFamily="18" charset="0"/>
                <a:cs typeface="Times New Roman" pitchFamily="18" charset="0"/>
              </a:rPr>
              <a:t>Тапсырмалар әр- түрлі болады (жоспар тақырыптарына сай).</a:t>
            </a:r>
            <a:endParaRPr lang="kk-KZ" sz="2000" dirty="0" smtClean="0">
              <a:solidFill>
                <a:srgbClr val="000000"/>
              </a:solidFill>
              <a:latin typeface="Times New Roman" pitchFamily="18" charset="0"/>
              <a:ea typeface="Calibri" pitchFamily="34" charset="0"/>
              <a:cs typeface="Times New Roman" pitchFamily="18" charset="0"/>
            </a:endParaRPr>
          </a:p>
          <a:p>
            <a:pPr lvl="0" indent="450850" eaLnBrk="0" fontAlgn="base" hangingPunct="0">
              <a:spcBef>
                <a:spcPct val="0"/>
              </a:spcBef>
              <a:spcAft>
                <a:spcPct val="0"/>
              </a:spcAft>
              <a:tabLst>
                <a:tab pos="409575" algn="l"/>
              </a:tabLst>
            </a:pPr>
            <a:r>
              <a:rPr lang="kk-KZ" sz="2000" dirty="0" smtClean="0">
                <a:solidFill>
                  <a:srgbClr val="000000"/>
                </a:solidFill>
                <a:latin typeface="Times New Roman" pitchFamily="18" charset="0"/>
                <a:ea typeface="Calibri" pitchFamily="34" charset="0"/>
                <a:cs typeface="Times New Roman" pitchFamily="18" charset="0"/>
              </a:rPr>
              <a:t>Ойын ережелерге сүйенеді. Ережелер әр баланың ойында не істеу керектігін, қалай істеу керектігін, мақсатқа жету жолдарын көрсетеді және ақыл- ой қабілеттерін дамытады, әсіресе, кішкентай топтағы балалардың өзін- өзі ұстауға, өздерінің мінез- құлықтарын қадағалауға үйретеді.</a:t>
            </a:r>
            <a:r>
              <a:rPr lang="ru-RU" sz="2000" dirty="0" smtClean="0">
                <a:latin typeface="Times New Roman" pitchFamily="18" charset="0"/>
                <a:cs typeface="Times New Roman" pitchFamily="18" charset="0"/>
              </a:rPr>
              <a:t>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2E353D"/>
      </a:dk1>
      <a:lt1>
        <a:sysClr val="window" lastClr="F9F9FB"/>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93</TotalTime>
  <Words>1740</Words>
  <PresentationFormat>Экран (4:3)</PresentationFormat>
  <Paragraphs>208</Paragraphs>
  <Slides>22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Тема Office</vt:lpstr>
      <vt:lpstr>Слайд 1</vt:lpstr>
      <vt:lpstr>Слайд 2</vt:lpstr>
      <vt:lpstr>МАҚСАТЫ:</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User</cp:lastModifiedBy>
  <cp:revision>19</cp:revision>
  <dcterms:created xsi:type="dcterms:W3CDTF">2026-01-27T16:55:53Z</dcterms:created>
  <dcterms:modified xsi:type="dcterms:W3CDTF">2026-01-27T18:40:47Z</dcterms:modified>
</cp:coreProperties>
</file>