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914400"/>
            <a:ext cx="9144000" cy="4038600"/>
          </a:xfrm>
        </p:spPr>
        <p:txBody>
          <a:bodyPr>
            <a:noAutofit/>
          </a:bodyPr>
          <a:lstStyle/>
          <a:p>
            <a:pPr algn="ctr"/>
            <a:r>
              <a:rPr lang="kk-KZ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Факульта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тивный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курс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русскому языку и 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литературе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b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Учимся 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понимать художественный текст»</a:t>
            </a:r>
            <a: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для учащихся 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класс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 нерусским языком обучения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Автор</a:t>
            </a: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Бегижанова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Гульсим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Жолжановна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г.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Актобе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6327648"/>
          </a:xfrm>
        </p:spPr>
        <p:txBody>
          <a:bodyPr>
            <a:normAutofit fontScale="47500" lnSpcReduction="20000"/>
          </a:bodyPr>
          <a:lstStyle/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Новая тема.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Текст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— это высказывание, в котором имеются два или более предложений.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Признаки текста: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Предложения объединены общей темой.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Предложения связаны между собой по смыслу.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Предложения в тексте расположены логично и последовательно.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тексте всегда можно выделить главную мысль.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Текст всегда можно озаглавить.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Текст можно разбить на части.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Текст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всегда можно отнести к определённому 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стилю речи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официально-деловому, научному, публицистическому, художественному, разговорному.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 всегда можем определить, какой 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тип текста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перед нами: текст-повествование, текст-описание, текст-рассуждение.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-В чём разница между двумя записями?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1-ом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представлено одно предложение. 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Во- втором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— несколько предложений, которые образуют целый текст. Предложения в тексте связаны между собой по смыслу, текст можно озаглавить.</a:t>
            </a:r>
          </a:p>
          <a:p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Вот кошка. Саша лепит кораблик из пластилина. В роще поёт соловей. Папа читает Ане сказку</a:t>
            </a:r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Вот тёмный лес. Там растут могучие ели и вековые сосны. Возле старой ели вырос маленький гриб. Он мал, но крепок.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Первый отрывок — это набор предложений. Они не имеют связи между собой по смыслу.</a:t>
            </a:r>
            <a:b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Второй отрывок — это текст. Все предложения объединены 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общей темой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и связаны между собой по смыслу. Мы можем обозначить главную мысль текста и озаглавить отрывок .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Тема текста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— это то, о ком или о чём в нём говорится. Тему текста определяют по вопросу: «О чём говорится в тексте?»</a:t>
            </a:r>
            <a:b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Вспомним правила, которые необходимо знать, чтобы правильно записать предложения в тексте.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Первое слово пишется с заглавной буквы.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конце предложения ты можешь поставить точку (·), восклицательный (!) или вопросительный (?) знаки. Это зависит от того, с какой интонацией ты сообщаешь информацию.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Одно слово пишется на расстоянии от другого. Слова не должны сливаться в одно непонятное по значению слово.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Абзац в тексте начинается с красной строки.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6327648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5.Закрепление новой темы. Напишите изложение, соблюдая правило.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Краски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художник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Жили-были краски. Каждая расхваливала свой цвет. Из-за этого они часто ссорились. Каждая краска хотела быть лучше всех. </a:t>
            </a:r>
            <a:b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Стояло тёплое летнее утро. Легкий ветерок порхал от ромашки к ромашке, перебегал от колокольчика к колокольчику. Они тихо позванивали. На лужайке около речки отдыхал художник. Он хорошо понимал язык красок. </a:t>
            </a:r>
            <a:b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Художник нарисовал на своём холсте поле, голубое небо, тонкую берёзку с зелёными косичками в белом платьице. А над полем расцвела радуга. В ней соединились все краски. Художник улыбнулся и нарисовал ромашку с лепестками всех цветов радуги. </a:t>
            </a:r>
            <a:b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Краски притихли. Они поняли, что только все вместе могут дарить людям радость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6.Подведение итогов урока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Проверь себя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Задание 1.</a:t>
            </a:r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Что такое текст?</a:t>
            </a:r>
            <a:b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Задание 2.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Назови отличительные признаки текста.</a:t>
            </a:r>
            <a:b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Задание 3.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Что такое красная строка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7.Рефлексия.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Прием «Минуточка».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Учащиеся по очереди говорят в течение одной минуты о теме урока без повторения, паузы и ошибок.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достигли ли цели урока?</a:t>
            </a:r>
          </a:p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946648"/>
          </a:xfrm>
        </p:spPr>
        <p:txBody>
          <a:bodyPr>
            <a:normAutofit fontScale="70000" lnSpcReduction="20000"/>
          </a:bodyPr>
          <a:lstStyle/>
          <a:p>
            <a:r>
              <a:rPr lang="kk-KZ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kk-KZ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 урока: </a:t>
            </a:r>
            <a:r>
              <a:rPr lang="kk-KZ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Авторская </a:t>
            </a:r>
            <a:r>
              <a:rPr lang="kk-KZ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позиция в тексте.</a:t>
            </a:r>
            <a:endParaRPr lang="ru-RU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Цель урока: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формировать умение читать и понимать текст, определять авторский замысел, формулировать тему, идею текста.</a:t>
            </a:r>
          </a:p>
          <a:p>
            <a:r>
              <a:rPr lang="kk-KZ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Ресурс: </a:t>
            </a:r>
            <a:r>
              <a:rPr lang="kk-KZ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презентация</a:t>
            </a:r>
            <a:endParaRPr lang="ru-RU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Ход урока:</a:t>
            </a:r>
            <a:endParaRPr lang="ru-RU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1.Орг.момет. Мотивационное начало. Тренинг «Доброе пожелание»                                                              </a:t>
            </a:r>
            <a:r>
              <a:rPr lang="kk-KZ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2</a:t>
            </a:r>
            <a:r>
              <a:rPr lang="kk-KZ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Определение темы и целей урока.</a:t>
            </a:r>
            <a:r>
              <a:rPr lang="kk-KZ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       3.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Актуализация знаний.</a:t>
            </a:r>
            <a:endParaRPr lang="ru-RU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 слов правой и левой колонок составьте словосочетания.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Луч</a:t>
            </a:r>
            <a:b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Замок</a:t>
            </a:r>
            <a:b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Луна</a:t>
            </a:r>
            <a:b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Сон</a:t>
            </a:r>
            <a:b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Тайна</a:t>
            </a:r>
            <a:b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Возглас 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   Неприступный</a:t>
            </a:r>
            <a:b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   Бледный</a:t>
            </a:r>
            <a:b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   Ликующий</a:t>
            </a:r>
            <a:b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   Роковой</a:t>
            </a:r>
            <a:b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   Страшный</a:t>
            </a:r>
            <a:b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   Золотой</a:t>
            </a:r>
          </a:p>
          <a:p>
            <a:endParaRPr lang="ru-RU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641848"/>
          </a:xfrm>
        </p:spPr>
        <p:txBody>
          <a:bodyPr>
            <a:normAutofit fontScale="70000" lnSpcReduction="20000"/>
          </a:bodyPr>
          <a:lstStyle/>
          <a:p>
            <a:r>
              <a:rPr lang="kk-KZ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4. Новая тема.</a:t>
            </a:r>
            <a:endParaRPr lang="ru-RU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 такое позиция автора?</a:t>
            </a:r>
          </a:p>
          <a:p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Суть: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Это итог размышлений автора, его вывод или отношение к рассматриваемой проблеме. </a:t>
            </a:r>
          </a:p>
          <a:p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Цель: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Авторская позиция служит для влияния на читателя, передачи своих идей или оценки социальных явлений. 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 выявить авторскую позицию?</a:t>
            </a:r>
          </a:p>
          <a:p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Определите проблему текста: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Поймите, какой вопрос или тему автор поднимает в тексте. </a:t>
            </a:r>
          </a:p>
          <a:p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Анализируйте языковые средства: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Обращайте внимание на слова и выражения, которые автор использует для передачи своего отношения к предмету. </a:t>
            </a:r>
          </a:p>
          <a:p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Изучайте сюжет и персонажей (в художественных текстах):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Поймите, как автор изображает героев и их поступки, к чему приводит сюжет. </a:t>
            </a:r>
          </a:p>
          <a:p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Обращайте внимание на логику текста: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Позиция автора часто проявляется в логических связях и выводах, к которым приходит автор. </a:t>
            </a:r>
          </a:p>
          <a:p>
            <a:endParaRPr lang="ru-RU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18048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 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Работа с текстом. </a:t>
            </a:r>
            <a:endParaRPr lang="ru-RU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Заячьи лапы</a:t>
            </a:r>
          </a:p>
          <a:p>
            <a:r>
              <a:rPr lang="kk-KZ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августе дед пошел охотиться на северный берег озера. Леса стояли сухие, как порох. Старому охотнику попался светло-серый зайчонок с рваным левым ухом. Дед выстрелил в него из старого ружья, но промахнулся. Заяц стремительно удирал в лес. Старик пошел дальше, но вдруг встревожился, потому что с юга сильно потянуло гарью. Дед понял, что начался лесной пожар, огонь идет прямо на него. Старик побежал по кочкам, падал, дым выедал ему глаза, а сзади уже разрастался гул, слышался шорох пламени, виднелась огненная заря. Смерть настигала деда, касалась его, и в это время из-под ног у не го выскочил заяц. Заяц бежал медленно и еле-еле волочил задние лапы. Дед побежал за зайцем, который вывел старика из огня на равнину. Но у зверька обгорели задние лапы и живот. Дед подобрал своего обгоревшего спасителя, принес домой, вылечил и оставил у себя. Наверное, многие из вас, ребята, читали этот рассказ.</a:t>
            </a:r>
          </a:p>
          <a:p>
            <a:r>
              <a:rPr lang="kk-KZ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</a:t>
            </a:r>
            <a:r>
              <a:rPr lang="kk-KZ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(К. Паустовский)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k-KZ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Этап подведения итогов урока.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Рефлексия.</a:t>
            </a:r>
          </a:p>
          <a:p>
            <a:r>
              <a:rPr lang="kk-KZ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Автор считает, что… </a:t>
            </a:r>
          </a:p>
          <a:p>
            <a:r>
              <a:rPr lang="kk-KZ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Автор подводит читателя к выводу о том, что… </a:t>
            </a:r>
          </a:p>
          <a:p>
            <a:r>
              <a:rPr lang="kk-KZ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Автор приходит к следующему выводу… </a:t>
            </a:r>
          </a:p>
          <a:p>
            <a:r>
              <a:rPr lang="kk-KZ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Позиция автора такова… </a:t>
            </a:r>
          </a:p>
          <a:p>
            <a:r>
              <a:rPr lang="kk-KZ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Автор призывает нас к…</a:t>
            </a:r>
          </a:p>
          <a:p>
            <a:r>
              <a:rPr lang="kk-KZ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Автор убеждает нас в том, что… </a:t>
            </a:r>
          </a:p>
          <a:p>
            <a:r>
              <a:rPr lang="kk-KZ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Основная цель автора заключается в том, чтобы…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18048"/>
          </a:xfrm>
        </p:spPr>
        <p:txBody>
          <a:bodyPr>
            <a:normAutofit fontScale="70000" lnSpcReduction="20000"/>
          </a:bodyPr>
          <a:lstStyle/>
          <a:p>
            <a:r>
              <a:rPr lang="kk-KZ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Тема урока: Тема текста.</a:t>
            </a:r>
            <a:endParaRPr lang="ru-RU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Цель урока: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повторить изученное о тексте; развивать умения составлять и редактировать тексты; отрабатывать пунктуационные навыки</a:t>
            </a:r>
            <a:r>
              <a:rPr lang="kk-KZ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; научиться определять тему текста.</a:t>
            </a:r>
            <a:endParaRPr lang="ru-RU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Ресурс: </a:t>
            </a:r>
            <a:r>
              <a:rPr lang="kk-KZ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презентация</a:t>
            </a:r>
            <a:endParaRPr lang="ru-RU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Ход урока:</a:t>
            </a:r>
            <a:endParaRPr lang="ru-RU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1.Орг.момет. Мотивационное начало. Тренинг 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«Мы похожи?»</a:t>
            </a:r>
            <a:endParaRPr lang="ru-RU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Цель: дать понять, что люди во многом похожи, но и многим различны, и каждый имеет право быть собой.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Участники обращаются друг к другу, используя две фразы: «Ты похож на меня тем, что.» и «Я отличаюсь от тебя тем, что.»</a:t>
            </a:r>
          </a:p>
          <a:p>
            <a:r>
              <a:rPr lang="kk-KZ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Определение темы и целей урока.</a:t>
            </a:r>
            <a:r>
              <a:rPr lang="kk-KZ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kk-KZ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овтори</a:t>
            </a:r>
            <a:r>
              <a:rPr lang="kk-KZ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изученное о тексте</a:t>
            </a:r>
            <a:r>
              <a:rPr lang="kk-KZ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узнаем</a:t>
            </a:r>
            <a:r>
              <a:rPr lang="kk-KZ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 теме текста.                                                                                                                           </a:t>
            </a:r>
            <a:r>
              <a:rPr lang="kk-KZ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3.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Актуализация знаний. «Мозговой штурм»</a:t>
            </a:r>
            <a:r>
              <a:rPr lang="kk-KZ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Что мы знаем о тексте?</a:t>
            </a:r>
            <a:endParaRPr lang="ru-RU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Все участники обсуждают проблему и выносят свои предложения на осно­вании определенных правил. Важно очень четкое соблюдение принципов де­мократии. </a:t>
            </a:r>
            <a:r>
              <a:rPr lang="kk-KZ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ватман, маркеры разных цветов.</a:t>
            </a:r>
            <a:r>
              <a:rPr lang="kk-KZ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94248"/>
          </a:xfrm>
        </p:spPr>
        <p:txBody>
          <a:bodyPr>
            <a:normAutofit fontScale="70000" lnSpcReduction="20000"/>
          </a:bodyPr>
          <a:lstStyle/>
          <a:p>
            <a:r>
              <a:rPr lang="kk-KZ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4. Новая тема.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Тема текста </a:t>
            </a:r>
            <a:endParaRPr lang="ru-RU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уроке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ты узнаешь: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 такое тема текста;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 такое главная мысль текста.</a:t>
            </a:r>
          </a:p>
          <a:p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Тема текста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— это то, о чём или о ком говорится в тексте.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Если мы ответим на вопрос, о чём текст, мы определим его тему. Чаще всего тему можно описать одним словом, например «весна». Автор может отразить тему в самом заглавии произведения. Так, название рассказа Льва Николаевича Толстого «Котёнок» — и есть его тема. О чём говорится в тексте? О котёнке, пушистом питомце ребят.</a:t>
            </a:r>
          </a:p>
          <a:p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 такое главная мысль текста</a:t>
            </a:r>
            <a:endParaRPr lang="ru-RU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Определение темы текста — только первый шаг к постижению авторской идеи. Чтобы разобраться в произведении, нужно уметь находить его главную мысль.</a:t>
            </a:r>
          </a:p>
          <a:p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Главная мысль текста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— это то важное, что хочет сказать автор читателям.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Чтобы правильно определить главную мысль произведения, нужно задать вопрос: «Для чего автор писал текст?» Главная мысль не укладывается всего в одно слово, но может быть выражена одним или двумя предложениями.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18048"/>
          </a:xfrm>
        </p:spPr>
        <p:txBody>
          <a:bodyPr>
            <a:normAutofit fontScale="85000" lnSpcReduction="20000"/>
          </a:bodyPr>
          <a:lstStyle/>
          <a:p>
            <a:r>
              <a:rPr lang="kk-KZ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5. Закрепление новой темы.Работа с текстом.</a:t>
            </a:r>
            <a:endParaRPr lang="ru-RU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kk-KZ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уки человеческие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kk-KZ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Все, что построено, возведено, добыто на свете, сделали человеческие руки. Они управляют пером и молотом. Они держат штурвалы кораблей и рулевые баранки автомашин, лопаты и микроскопы. Они могут метко забросить мяч в баскетбольную корзину и ракету на Луну. Руки человека, подчиняясь его разуму и воле, превратили дикие земли в богатые поля, заставили яблоню-дикарку приносить сладкие плоды. Они осушили комариные болота, напоили влагой сухие пустыни, перегородили реки, чтобы могучей силой воды гнать сильный ток на тысячи километров.</a:t>
            </a:r>
          </a:p>
          <a:p>
            <a:r>
              <a:rPr lang="kk-KZ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Все могут, все умеют, со всем справляются человеческие руки. Только надо приручить их к хорошему делу, чтобы они стали сноровистыми, умелыми, послушными доброму сердцу и точному уму.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Надо, чтобы человек уважал дело своих рук и труд другого человека.</a:t>
            </a:r>
          </a:p>
          <a:p>
            <a:endParaRPr lang="ru-RU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641848"/>
          </a:xfrm>
        </p:spPr>
        <p:txBody>
          <a:bodyPr>
            <a:normAutofit/>
          </a:bodyPr>
          <a:lstStyle/>
          <a:p>
            <a:r>
              <a:rPr lang="kk-KZ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-Тема текста?</a:t>
            </a:r>
            <a:endParaRPr lang="ru-RU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-Главная мысль текста?</a:t>
            </a:r>
            <a:endParaRPr lang="ru-RU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 делают человеческие руки?</a:t>
            </a:r>
          </a:p>
          <a:p>
            <a:r>
              <a:rPr lang="kk-KZ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 приучить руки к хорошему делу?</a:t>
            </a:r>
          </a:p>
          <a:p>
            <a:r>
              <a:rPr lang="kk-KZ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Почему нужно уважать дело своих и чужих рук?</a:t>
            </a:r>
          </a:p>
          <a:p>
            <a:r>
              <a:rPr lang="kk-KZ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6.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Этап подведения итогов урока.</a:t>
            </a:r>
            <a:endParaRPr lang="ru-RU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Рефлексия</a:t>
            </a:r>
            <a:r>
              <a:rPr lang="kk-KZ" b="1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.«</a:t>
            </a:r>
            <a:r>
              <a:rPr lang="ru-RU" b="1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Проверь себя</a:t>
            </a:r>
            <a:r>
              <a:rPr lang="kk-KZ" b="1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 называется темой текста?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 такое главная мысль текста?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Какие вопросы нужно задавать, чтобы найти тему текста и его главную мысль?</a:t>
            </a:r>
          </a:p>
          <a:p>
            <a:endParaRPr lang="ru-RU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371600"/>
            <a:ext cx="8183880" cy="4038600"/>
          </a:xfrm>
        </p:spPr>
        <p:txBody>
          <a:bodyPr>
            <a:normAutofit fontScale="92500" lnSpcReduction="20000"/>
          </a:bodyPr>
          <a:lstStyle/>
          <a:p>
            <a:r>
              <a:rPr lang="kk-KZ" dirty="0" smtClean="0"/>
              <a:t> 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Предлагаемое учебное пособие составлено в помощь учителю русского языка и литературы при планировании, организации и проведения занятий факультативного курса по предмету русский язык и литература для учащихся 6-х классов с нерусским языком обучения. Методические рекомендации подготовлены на основе учебной программы и учебного плана.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В учебном пособии предлагаются краткосрочные планы 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трёх занятий 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факультативного курса за 1 четверть.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dirty="0" smtClean="0"/>
              <a:t> 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565648"/>
          </a:xfrm>
        </p:spPr>
        <p:txBody>
          <a:bodyPr>
            <a:normAutofit fontScale="47500" lnSpcReduction="20000"/>
          </a:bodyPr>
          <a:lstStyle/>
          <a:p>
            <a:r>
              <a:rPr lang="kk-KZ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Список использованной литературы:</a:t>
            </a:r>
            <a:endParaRPr lang="ru-RU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Жанпейс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У.А., Русский язык и литература. Хрестоматия 6класс, </a:t>
            </a:r>
            <a:r>
              <a:rPr lang="ru-RU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Алматы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Атамура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» 2018 г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     Лингвистический энциклопедический словарь. - М.,1990 (статьи «Разговорная речь», «Устная публичная речь»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     Орфоэпический словарь русского языка: Произношение, ударение, грамматические формы - М.: Русский язык, 1983. - 704с.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4.     Ожегов С.И. и Шведова Н.Ю. Толковый словарь русского языка - М.: Азбуковник, 2003. - 944с.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Литература для учителя</a:t>
            </a:r>
            <a:endParaRPr lang="ru-RU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1.     </a:t>
            </a:r>
            <a:r>
              <a:rPr lang="ru-RU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Владовская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Е.А. Комплексный анализ текста. - М.: Издательство «Экзамен», 2013.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2.     </a:t>
            </a:r>
            <a:r>
              <a:rPr lang="ru-RU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Граник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Г.Г. С.М. Бондаренко и др. Литература. Учимся понимать художественный текст.. - Москва, «</a:t>
            </a:r>
            <a:r>
              <a:rPr lang="ru-RU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Астрель-АСТ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», 2001.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3.     </a:t>
            </a:r>
            <a:r>
              <a:rPr lang="ru-RU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Граник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Г.Г., Бондаренко С.М., </a:t>
            </a:r>
            <a:r>
              <a:rPr lang="ru-RU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Концева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Л.А. Как учить работать с книгой.- М.: «Мой учебник», 2007.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4.     </a:t>
            </a:r>
            <a:r>
              <a:rPr lang="ru-RU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Граник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Г.Г., Бондаренко С.М., </a:t>
            </a:r>
            <a:r>
              <a:rPr lang="ru-RU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Концева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Л.А. Когда книга учит. - М.: Педагогика,1991.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5.     </a:t>
            </a:r>
            <a:r>
              <a:rPr lang="ru-RU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Жанпейс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У.А.,Есетова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А.Т.Русский язык и литература .6класс ч.1,Алматы «</a:t>
            </a:r>
            <a:r>
              <a:rPr lang="ru-RU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Атамура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» 2018 г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6.     </a:t>
            </a:r>
            <a:r>
              <a:rPr lang="ru-RU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Жанпейс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У.А.,Есетова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А.Т.Русский язык и литература .6класс ч.2,Алматы «</a:t>
            </a:r>
            <a:r>
              <a:rPr lang="ru-RU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Атамура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» 2018 г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7.     </a:t>
            </a:r>
            <a:r>
              <a:rPr lang="ru-RU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Жанпейс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У.А., Русский язык и литература. Хрестоматия 6класс, </a:t>
            </a:r>
            <a:r>
              <a:rPr lang="ru-RU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Алматы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Атамура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» 2018 г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8.     Каганович С.Л. Технология обучения анализу поэтического текста. Материалы к уроку. // Русская словесность, 2003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9.     </a:t>
            </a:r>
            <a:r>
              <a:rPr lang="ru-RU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Малюшкин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А.Б Комплексный анализ текста. Рабочая тетрадь. - М.: ТЦ Сфера, 2014.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10. Павлова Т.И., </a:t>
            </a:r>
            <a:r>
              <a:rPr lang="ru-RU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Раннева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Н.А., Василенко Н.Н. Практика успешного написания сочинения-рассуждения: рабочая тетрадь по русскому языку.5-7 </a:t>
            </a:r>
            <a:r>
              <a:rPr lang="ru-RU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классы-Ростов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/Д: Легион, 2013.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11. Шапиро Н.А. Учимся понимать и строить текст. 5-9 классы. Серия «Педагогический практикум». Москва, «Первое сентября», 2002.</a:t>
            </a:r>
          </a:p>
          <a:p>
            <a:endParaRPr lang="ru-RU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89448"/>
          </a:xfrm>
        </p:spPr>
        <p:txBody>
          <a:bodyPr>
            <a:normAutofit fontScale="70000" lnSpcReduction="20000"/>
          </a:bodyPr>
          <a:lstStyle/>
          <a:p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СОДЕРЖАНИЕ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Пояснительная записка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Календарно-тематическое планирование курса 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«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Учимся понимать художественный текст»</a:t>
            </a:r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за 1 четверть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Первое занятие.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Текст. Определение текста</a:t>
            </a:r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Второе занятие.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Авторская позиция в тексте</a:t>
            </a:r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Третье занятие.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Тема текст</a:t>
            </a:r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Четвертое занятие.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Основная мысль</a:t>
            </a:r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текста.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Пятое занятие.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Заголовок текста</a:t>
            </a:r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6708648"/>
          </a:xfrm>
        </p:spPr>
        <p:txBody>
          <a:bodyPr>
            <a:normAutofit fontScale="55000" lnSpcReduction="20000"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Пояснительная записка.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Программа факультативного курса для 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классов «Учимся понимать художественный текст» рассчитана на 34 часа (1 час в неделю), построена с учетом принципов системности, доступности и научности учебного материала.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Факультативный курс «Учимся понимать художественный текст» посвящен одной из ключевых учебно-познавательных задач, направленных на формирование и оценку умений и навыков, способствующих освоению систематических знаний. В 5-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классах закладывается основа для комплексной работы с текстом, поэтому центральной единицей обучения становится художественный текст как речевое произведение, который является объектом анализа и результатом речевой деятельности учащихся.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Понимание прочитанного текста является необходимым условием полноценного общения ученика с книгой (учебником, литературным произведением) - только на этой основе становится возможным размышление читателя, его эмоциональный отклик, собственная нравственная позиция по отношению к произведению, личностный духовный рост.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Курс «Учимся понимать художественный текст» даёт учащимся возможность освоить приёмы понимания и анализа текста, овладеть универсальными учебными действиями, которые будут способствовать успешному освоению программы средней школы.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Вопросы, рассматриваемые в данном курсе, тесно примыкают к обязательному содержанию образования по русскому языку и литературе, поэтому данный факультативный курс будет способствовать совершенствованию и развитию важных лингвистических знаний и умений, предусмотренных школьной программой.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Программа факультатива расширяет и систематизирует теоретические сведения, полученные учащимися, закрепляет личностные,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метапредметные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 предметные результаты учащихся, позволяет восполнить пробелы в знаниях. На занятиях курса предполагается уделять большое внимание развитию речи учащихся, развитию навыков и умений самостоятельного понимания и анализа предложенного текста.</a:t>
            </a:r>
          </a:p>
          <a:p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Задачи курса «Учимся понимать художественный текст»: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1.Сформирорвать приемы осознанного чтения.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2.Совершенствовать умение вести диалог с текстом.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Помочь учащимся приобрести опыт сопереживания и размышления.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3.Научить видеть в художественном тексте интеллектуальные, эстетические и нравственные задачи и решать их собственными силами и с собственных нравственных позиций.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108448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                                         </a:t>
            </a:r>
            <a:r>
              <a:rPr lang="ru-RU" dirty="0" smtClean="0"/>
              <a:t>                                          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Цели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курса заключаются в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формировании умений чтения и анализа текстов с привлечением базовых лингвистических понятий и необходимых сведений по теории языка;</a:t>
            </a:r>
          </a:p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приобретении опыта анализа текста с точки зрения явной и скрытой основной и второстепенной информации;</a:t>
            </a:r>
          </a:p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 формировании коммуникативных умений учащихся при работе над текстом;</a:t>
            </a:r>
          </a:p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 овладении основных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текстоведческих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понятий;</a:t>
            </a:r>
          </a:p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 приобретении опыта анализа текстов разных стилей.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Основные формы работы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- индивидуальные, групповые. На занятиях используются приемы технологии критического мышления, диагностический материал в форме тестов, который предоставляет учащимся возможность самим проверить, как ими усвоен изученный материал.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Формами входного и итогового контроля могут стать проверочные работы по чтению познавательных текстов, обучающая самостоятельная работа, контрольный тест, сочинение, собеседование, создание кроссворда, презентация кластера по теме курса.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Учащиеся, по итогам работы, награждаются грамотами.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07680" cy="5489448"/>
          </a:xfrm>
        </p:spPr>
        <p:txBody>
          <a:bodyPr>
            <a:normAutofit fontScale="77500" lnSpcReduction="20000"/>
          </a:bodyPr>
          <a:lstStyle/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урока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Текст. Определение текста</a:t>
            </a:r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Цель урока: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научиться обобщать и систематизировать знания о тексте и его признаках; закреплять знания о типах и стилях речи; совершенствовать навыки орфографии и пунктуации.</a:t>
            </a:r>
          </a:p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Ресурс: 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презентация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Ход урока: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1.Орг.момет. Мотивационное начало.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-Пожелаем друг другу здоровья. Повернитесь друг к другу, посмотрите в глаза, улыбнитесь. Разверните ладони друг к другу, но не прикасайтесь. Теперь соединяем пальцы со словами: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Желаю (большой)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Тебе (Указательный)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Успеха (средний)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Большого (безымянный)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 всем (мизинец)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Здравствуй ( всей ладонью)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94248"/>
          </a:xfrm>
        </p:spPr>
        <p:txBody>
          <a:bodyPr>
            <a:normAutofit fontScale="85000" lnSpcReduction="20000"/>
          </a:bodyPr>
          <a:lstStyle/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Определение темы и целей урока. 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этом уроке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ты узнаешь: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Что такое текст;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Признаки текста;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Что такое красная строка.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     3.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Актуализация знаний.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Какие часы показывают правильное время всего два раза в сутки? (Те, которые остановились.)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Без чего дом не построишь? (Без углов.)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Без чего хлеб не испечешь? (Без корки.)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Прежде чем в кастрюлю что-то положить, что в нее бросают? (Взгляд.)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какое время года можно пронести воду в решете? (Зимой, заморозив ее.)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Когда черной кошке легче всего пробраться в дом? (Когда дверь открыта.)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 чем вода в стакане? (За стеклом.)</a:t>
            </a:r>
          </a:p>
          <a:p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0</TotalTime>
  <Words>1118</Words>
  <PresentationFormat>Экран (4:3)</PresentationFormat>
  <Paragraphs>184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Аспект</vt:lpstr>
      <vt:lpstr> Факультативный курс  по русскому языку и литературе     «Учимся понимать художественный текст» для учащихся 6 класса с нерусским языком обучения                                                                                                            Автор: Бегижанова Гульсим Жолжановна  г. Актобе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Факультативный курс  по русскому языку и литературе     «Учимся понимать художественный текст» для учащихся 6 класса с нерусским языком обучения                                                                                                            Автор: Бегижанова Гульсим Жолжановна  г. Актобе </dc:title>
  <dc:creator>user</dc:creator>
  <cp:lastModifiedBy>Windows User</cp:lastModifiedBy>
  <cp:revision>1</cp:revision>
  <dcterms:created xsi:type="dcterms:W3CDTF">2025-12-17T05:29:27Z</dcterms:created>
  <dcterms:modified xsi:type="dcterms:W3CDTF">2025-12-17T06:23:42Z</dcterms:modified>
</cp:coreProperties>
</file>