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857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4630400" cy="8229600"/>
  <p:notesSz cx="8229600" cy="14630400"/>
  <p:embeddedFontLst>
    <p:embeddedFont>
      <p:font typeface="Arimo" panose="020B0604020202020204" charset="0"/>
      <p:regular r:id="rId9"/>
    </p:embeddedFont>
    <p:embeddedFont>
      <p:font typeface="Century Gothic" panose="020B0502020202020204" pitchFamily="34" charset="0"/>
      <p:regular r:id="rId10"/>
      <p:bold r:id="rId11"/>
      <p:italic r:id="rId12"/>
      <p:boldItalic r:id="rId13"/>
    </p:embeddedFont>
    <p:embeddedFont>
      <p:font typeface="Georgia" panose="02040502050405020303" pitchFamily="18" charset="0"/>
      <p:regular r:id="rId14"/>
      <p:bold r:id="rId15"/>
      <p:italic r:id="rId16"/>
      <p:boldItalic r:id="rId17"/>
    </p:embeddedFont>
    <p:embeddedFont>
      <p:font typeface="Outfit Extra Bold" panose="020B0604020202020204" charset="0"/>
      <p:regular r:id="rId18"/>
    </p:embeddedFont>
    <p:embeddedFont>
      <p:font typeface="Wingdings 3" panose="05040102010807070707" pitchFamily="18" charset="2"/>
      <p:regular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68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7056" y="3017521"/>
            <a:ext cx="10698479" cy="2715337"/>
          </a:xfrm>
        </p:spPr>
        <p:txBody>
          <a:bodyPr anchor="b">
            <a:normAutofit/>
          </a:bodyPr>
          <a:lstStyle>
            <a:lvl1pPr>
              <a:defRPr sz="648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7056" y="5732855"/>
            <a:ext cx="10698479" cy="1351540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5188573"/>
            <a:ext cx="2093582" cy="934307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175" y="5435449"/>
            <a:ext cx="935720" cy="43815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83792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055" y="731520"/>
            <a:ext cx="10698479" cy="3740448"/>
          </a:xfrm>
        </p:spPr>
        <p:txBody>
          <a:bodyPr anchor="ctr">
            <a:normAutofit/>
          </a:bodyPr>
          <a:lstStyle>
            <a:lvl1pPr algn="l">
              <a:defRPr sz="576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7055" y="5224855"/>
            <a:ext cx="10698479" cy="1867037"/>
          </a:xfrm>
        </p:spPr>
        <p:txBody>
          <a:bodyPr anchor="ctr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5026" y="381381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175" y="3892967"/>
            <a:ext cx="935720" cy="43815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34287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939" y="731520"/>
            <a:ext cx="10072711" cy="3474720"/>
          </a:xfrm>
        </p:spPr>
        <p:txBody>
          <a:bodyPr anchor="ctr">
            <a:normAutofit/>
          </a:bodyPr>
          <a:lstStyle>
            <a:lvl1pPr algn="l">
              <a:defRPr sz="576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930014" y="4206240"/>
            <a:ext cx="9043865" cy="4572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92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7055" y="5224855"/>
            <a:ext cx="10698479" cy="1867037"/>
          </a:xfrm>
        </p:spPr>
        <p:txBody>
          <a:bodyPr anchor="ctr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5026" y="381381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175" y="3892967"/>
            <a:ext cx="935720" cy="43815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61182" y="777606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337822" y="3486367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054147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056" y="2926081"/>
            <a:ext cx="10698480" cy="3269814"/>
          </a:xfrm>
        </p:spPr>
        <p:txBody>
          <a:bodyPr anchor="b">
            <a:normAutofit/>
          </a:bodyPr>
          <a:lstStyle>
            <a:lvl1pPr algn="l">
              <a:defRPr sz="576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7056" y="6217920"/>
            <a:ext cx="10698480" cy="87554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5026" y="589407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8175" y="5979705"/>
            <a:ext cx="935720" cy="43815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42015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19939" y="731520"/>
            <a:ext cx="10072711" cy="3474720"/>
          </a:xfrm>
        </p:spPr>
        <p:txBody>
          <a:bodyPr anchor="ctr">
            <a:normAutofit/>
          </a:bodyPr>
          <a:lstStyle>
            <a:lvl1pPr algn="l">
              <a:defRPr sz="576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107054" y="5212080"/>
            <a:ext cx="10698480" cy="100584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80">
                <a:solidFill>
                  <a:schemeClr val="accent1"/>
                </a:solidFill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7056" y="6217920"/>
            <a:ext cx="10698480" cy="87554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5026" y="589407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8175" y="5979705"/>
            <a:ext cx="935720" cy="43815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61182" y="777606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337822" y="3486367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378868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055" y="752888"/>
            <a:ext cx="10698479" cy="3456024"/>
          </a:xfrm>
        </p:spPr>
        <p:txBody>
          <a:bodyPr anchor="ctr">
            <a:normAutofit/>
          </a:bodyPr>
          <a:lstStyle>
            <a:lvl1pPr algn="l">
              <a:defRPr sz="576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107054" y="5212080"/>
            <a:ext cx="10698480" cy="100584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80">
                <a:solidFill>
                  <a:schemeClr val="accent1"/>
                </a:solidFill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7056" y="6217920"/>
            <a:ext cx="10698480" cy="87554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5026" y="589407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8175" y="5979705"/>
            <a:ext cx="935720" cy="43815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83210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24960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53775" y="752887"/>
            <a:ext cx="2649121" cy="6340580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07054" y="752887"/>
            <a:ext cx="7772400" cy="63405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76776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29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656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225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1511" y="748932"/>
            <a:ext cx="10694024" cy="153706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7054" y="2560320"/>
            <a:ext cx="10698480" cy="45331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008885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955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0429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055" y="2470500"/>
            <a:ext cx="10698479" cy="1762560"/>
          </a:xfrm>
        </p:spPr>
        <p:txBody>
          <a:bodyPr anchor="b"/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7055" y="4236155"/>
            <a:ext cx="10698479" cy="1032480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5026" y="381381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175" y="3892967"/>
            <a:ext cx="935720" cy="43815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93317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07054" y="2560320"/>
            <a:ext cx="5176637" cy="453314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28896" y="2551467"/>
            <a:ext cx="5176637" cy="453314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175" y="945339"/>
            <a:ext cx="935720" cy="43815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24427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248" y="2367244"/>
            <a:ext cx="4791278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07055" y="3058759"/>
            <a:ext cx="5211472" cy="402487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007956" y="2363370"/>
            <a:ext cx="4798801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600348" y="3054886"/>
            <a:ext cx="5206409" cy="402487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175" y="945339"/>
            <a:ext cx="935720" cy="43815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40909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129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3969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055" y="535306"/>
            <a:ext cx="4206239" cy="1171574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7614" y="535306"/>
            <a:ext cx="6217920" cy="6497956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7055" y="1918336"/>
            <a:ext cx="4206239" cy="511492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3014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056" y="5760720"/>
            <a:ext cx="10698480" cy="680086"/>
          </a:xfrm>
        </p:spPr>
        <p:txBody>
          <a:bodyPr anchor="b">
            <a:normAutofit/>
          </a:bodyPr>
          <a:lstStyle>
            <a:lvl1pPr algn="l">
              <a:defRPr sz="288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7054" y="761958"/>
            <a:ext cx="10698480" cy="4625964"/>
          </a:xfrm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7056" y="6440806"/>
            <a:ext cx="10698480" cy="592454"/>
          </a:xfrm>
        </p:spPr>
        <p:txBody>
          <a:bodyPr>
            <a:normAutofit/>
          </a:bodyPr>
          <a:lstStyle>
            <a:lvl1pPr marL="0" indent="0">
              <a:buNone/>
              <a:defRPr sz="144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5026" y="589407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8175" y="5979705"/>
            <a:ext cx="935720" cy="43815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06860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74320"/>
            <a:ext cx="3421819" cy="7966354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32665" y="-943"/>
            <a:ext cx="2828009" cy="8224847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219456" cy="8229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11510" y="748932"/>
            <a:ext cx="10694024" cy="15370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7054" y="2560320"/>
            <a:ext cx="10698480" cy="4663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33935" y="7356525"/>
            <a:ext cx="1375540" cy="4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07055" y="7362970"/>
            <a:ext cx="9143999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38175" y="945339"/>
            <a:ext cx="93572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74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</p:sldLayoutIdLst>
  <p:hf sldNum="0" hdr="0" ftr="0" dt="0"/>
  <p:txStyles>
    <p:titleStyle>
      <a:lvl1pPr algn="l" defTabSz="548640" rtl="0" eaLnBrk="1" latinLnBrk="0" hangingPunct="1">
        <a:spcBef>
          <a:spcPct val="0"/>
        </a:spcBef>
        <a:buNone/>
        <a:defRPr sz="432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11480" indent="-41148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1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9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92024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46888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temerbulatovas@inbox.ru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84" y="2085148"/>
            <a:ext cx="7948772" cy="22679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231971"/>
                </a:solidFill>
                <a:latin typeface="Georgia" panose="02040502050405020303" pitchFamily="18" charset="0"/>
                <a:ea typeface="Outfit Extra Bold" pitchFamily="34" charset="-122"/>
                <a:cs typeface="Outfit Extra Bold" pitchFamily="34" charset="-120"/>
              </a:rPr>
              <a:t>Использование искусственного </a:t>
            </a:r>
            <a:r>
              <a:rPr lang="en-US" sz="3550" b="1" dirty="0" err="1">
                <a:solidFill>
                  <a:srgbClr val="231971"/>
                </a:solidFill>
                <a:latin typeface="Georgia" panose="02040502050405020303" pitchFamily="18" charset="0"/>
                <a:ea typeface="Outfit Extra Bold" pitchFamily="34" charset="-122"/>
                <a:cs typeface="Outfit Extra Bold" pitchFamily="34" charset="-120"/>
              </a:rPr>
              <a:t>интеллекта</a:t>
            </a:r>
            <a:r>
              <a:rPr lang="en-US" sz="3550" b="1" dirty="0">
                <a:solidFill>
                  <a:srgbClr val="231971"/>
                </a:solidFill>
                <a:latin typeface="Georgia" panose="02040502050405020303" pitchFamily="18" charset="0"/>
                <a:ea typeface="Outfit Extra Bold" pitchFamily="34" charset="-122"/>
                <a:cs typeface="Outfit Extra Bold" pitchFamily="34" charset="-120"/>
              </a:rPr>
              <a:t> </a:t>
            </a:r>
            <a:r>
              <a:rPr lang="en-US" sz="3550" b="1" dirty="0" err="1">
                <a:solidFill>
                  <a:srgbClr val="231971"/>
                </a:solidFill>
                <a:latin typeface="Georgia" panose="02040502050405020303" pitchFamily="18" charset="0"/>
                <a:ea typeface="Outfit Extra Bold" pitchFamily="34" charset="-122"/>
                <a:cs typeface="Outfit Extra Bold" pitchFamily="34" charset="-120"/>
              </a:rPr>
              <a:t>при</a:t>
            </a:r>
            <a:r>
              <a:rPr lang="ru-RU" sz="3550" b="1" dirty="0">
                <a:solidFill>
                  <a:srgbClr val="231971"/>
                </a:solidFill>
                <a:latin typeface="Georgia" panose="02040502050405020303" pitchFamily="18" charset="0"/>
                <a:ea typeface="Outfit Extra Bold" pitchFamily="34" charset="-122"/>
                <a:cs typeface="Outfit Extra Bold" pitchFamily="34" charset="-120"/>
              </a:rPr>
              <a:t> </a:t>
            </a:r>
            <a:r>
              <a:rPr lang="en-US" sz="3550" b="1" dirty="0" err="1">
                <a:solidFill>
                  <a:srgbClr val="231971"/>
                </a:solidFill>
                <a:latin typeface="Georgia" panose="02040502050405020303" pitchFamily="18" charset="0"/>
                <a:ea typeface="Outfit Extra Bold" pitchFamily="34" charset="-122"/>
                <a:cs typeface="Outfit Extra Bold" pitchFamily="34" charset="-120"/>
              </a:rPr>
              <a:t>написании</a:t>
            </a:r>
            <a:r>
              <a:rPr lang="en-US" sz="3550" b="1" dirty="0">
                <a:solidFill>
                  <a:srgbClr val="231971"/>
                </a:solidFill>
                <a:latin typeface="Georgia" panose="02040502050405020303" pitchFamily="18" charset="0"/>
                <a:ea typeface="Outfit Extra Bold" pitchFamily="34" charset="-122"/>
                <a:cs typeface="Outfit Extra Bold" pitchFamily="34" charset="-120"/>
              </a:rPr>
              <a:t> </a:t>
            </a:r>
            <a:endParaRPr lang="ru-RU" sz="3550" b="1" dirty="0">
              <a:solidFill>
                <a:srgbClr val="231971"/>
              </a:solidFill>
              <a:latin typeface="Georgia" panose="02040502050405020303" pitchFamily="18" charset="0"/>
              <a:ea typeface="Outfit Extra Bold" pitchFamily="34" charset="-122"/>
              <a:cs typeface="Outfit Extra Bold" pitchFamily="34" charset="-120"/>
            </a:endParaRPr>
          </a:p>
          <a:p>
            <a:pPr marL="0" indent="0" algn="ctr">
              <a:lnSpc>
                <a:spcPts val="4450"/>
              </a:lnSpc>
              <a:buNone/>
            </a:pPr>
            <a:r>
              <a:rPr lang="en-US" sz="3550" b="1" dirty="0" err="1">
                <a:solidFill>
                  <a:srgbClr val="231971"/>
                </a:solidFill>
                <a:latin typeface="Georgia" panose="02040502050405020303" pitchFamily="18" charset="0"/>
                <a:ea typeface="Outfit Extra Bold" pitchFamily="34" charset="-122"/>
                <a:cs typeface="Outfit Extra Bold" pitchFamily="34" charset="-120"/>
              </a:rPr>
              <a:t>эссе</a:t>
            </a:r>
            <a:r>
              <a:rPr lang="en-US" sz="3550" b="1" dirty="0">
                <a:solidFill>
                  <a:srgbClr val="231971"/>
                </a:solidFill>
                <a:latin typeface="Georgia" panose="02040502050405020303" pitchFamily="18" charset="0"/>
                <a:ea typeface="Outfit Extra Bold" pitchFamily="34" charset="-122"/>
                <a:cs typeface="Outfit Extra Bold" pitchFamily="34" charset="-120"/>
              </a:rPr>
              <a:t> и сочинений </a:t>
            </a:r>
            <a:endParaRPr lang="en-US" sz="3550" dirty="0">
              <a:latin typeface="Georgia" panose="02040502050405020303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905298" y="1251590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28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    </a:t>
            </a:r>
            <a:r>
              <a:rPr lang="en-US" sz="32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Программа элективного курса </a:t>
            </a:r>
            <a:r>
              <a:rPr lang="en-US" sz="3200" dirty="0" err="1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для</a:t>
            </a:r>
            <a:r>
              <a:rPr lang="en-US" sz="32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9</a:t>
            </a:r>
            <a:r>
              <a:rPr lang="ru-RU" sz="32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класса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905299" y="4381381"/>
            <a:ext cx="7556421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Автор:</a:t>
            </a:r>
            <a:r>
              <a:rPr lang="en-US" sz="22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Темербулатова Светлана Дмитриевна,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85" y="4852047"/>
            <a:ext cx="7556421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учитель русского языка и </a:t>
            </a:r>
            <a:r>
              <a:rPr lang="en-US" sz="22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литературы</a:t>
            </a:r>
            <a:r>
              <a:rPr lang="ru-RU" sz="22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, </a:t>
            </a:r>
          </a:p>
          <a:p>
            <a:pPr marL="0" indent="0" algn="ctr">
              <a:lnSpc>
                <a:spcPts val="3550"/>
              </a:lnSpc>
              <a:buNone/>
            </a:pPr>
            <a:r>
              <a:rPr lang="ru-RU" sz="22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педагог-исследователь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93784" y="6204814"/>
            <a:ext cx="7556421" cy="15463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24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КГУ "Таволжанская СОШ " </a:t>
            </a:r>
            <a:endParaRPr lang="ru-RU" sz="2400" dirty="0">
              <a:solidFill>
                <a:srgbClr val="2A2742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endParaRPr>
          </a:p>
          <a:p>
            <a:pPr marL="0" indent="0" algn="ctr">
              <a:lnSpc>
                <a:spcPts val="2850"/>
              </a:lnSpc>
              <a:buNone/>
            </a:pPr>
            <a:r>
              <a:rPr lang="en-US" sz="2400" dirty="0" err="1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отдела</a:t>
            </a:r>
            <a:r>
              <a:rPr lang="en-US" sz="24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образования </a:t>
            </a:r>
            <a:r>
              <a:rPr lang="en-US" sz="2400" dirty="0" err="1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Успенского</a:t>
            </a:r>
            <a:r>
              <a:rPr lang="en-US" sz="24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района</a:t>
            </a:r>
            <a:endParaRPr lang="ru-RU" sz="2400" dirty="0">
              <a:solidFill>
                <a:srgbClr val="2A2742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endParaRPr>
          </a:p>
          <a:p>
            <a:pPr marL="0" indent="0" algn="ctr">
              <a:lnSpc>
                <a:spcPts val="2850"/>
              </a:lnSpc>
              <a:buNone/>
            </a:pPr>
            <a:r>
              <a:rPr lang="ru-RU" sz="24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управления образования Павлодарской области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9764" y="784622"/>
            <a:ext cx="12690872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Парадокс Цифрового Образования: проблема </a:t>
            </a:r>
            <a:r>
              <a:rPr lang="en-US" sz="3550" b="1" i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Выбора</a:t>
            </a:r>
            <a:endParaRPr lang="en-US" sz="3550" dirty="0"/>
          </a:p>
        </p:txBody>
      </p:sp>
      <p:sp>
        <p:nvSpPr>
          <p:cNvPr id="3" name="Shape 1"/>
          <p:cNvSpPr/>
          <p:nvPr/>
        </p:nvSpPr>
        <p:spPr>
          <a:xfrm>
            <a:off x="793790" y="1805226"/>
            <a:ext cx="13042821" cy="4148376"/>
          </a:xfrm>
          <a:prstGeom prst="roundRect">
            <a:avLst>
              <a:gd name="adj" fmla="val 2297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01410" y="1812846"/>
            <a:ext cx="4342448" cy="4133136"/>
          </a:xfrm>
          <a:prstGeom prst="roundRect">
            <a:avLst>
              <a:gd name="adj" fmla="val 2305"/>
            </a:avLst>
          </a:prstGeom>
          <a:solidFill>
            <a:srgbClr val="325F7B"/>
          </a:solidFill>
          <a:ln/>
        </p:spPr>
      </p:sp>
      <p:sp>
        <p:nvSpPr>
          <p:cNvPr id="5" name="Text 3"/>
          <p:cNvSpPr/>
          <p:nvPr/>
        </p:nvSpPr>
        <p:spPr>
          <a:xfrm>
            <a:off x="1028224" y="2039660"/>
            <a:ext cx="388881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        Традиционный подход: 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1554956" y="24917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600" b="1" dirty="0">
                <a:solidFill>
                  <a:srgbClr val="F44444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Страх и Запрет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1058704" y="2970383"/>
            <a:ext cx="3888819" cy="22675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Мы </a:t>
            </a:r>
            <a:r>
              <a:rPr lang="en-US" sz="2200" b="1" dirty="0">
                <a:solidFill>
                  <a:srgbClr val="FFFF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боимся</a:t>
            </a:r>
            <a:r>
              <a:rPr lang="en-US" sz="2200" dirty="0">
                <a:solidFill>
                  <a:srgbClr val="FFFF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ИИ и запрещаем его использование, что приводит к «подпольному» копированию, конфликтам и потере доверия.</a:t>
            </a:r>
            <a:endParaRPr lang="en-US" sz="2200" dirty="0"/>
          </a:p>
        </p:txBody>
      </p:sp>
      <p:sp>
        <p:nvSpPr>
          <p:cNvPr id="8" name="Shape 6"/>
          <p:cNvSpPr/>
          <p:nvPr/>
        </p:nvSpPr>
        <p:spPr>
          <a:xfrm>
            <a:off x="5143857" y="1812846"/>
            <a:ext cx="4342567" cy="4133136"/>
          </a:xfrm>
          <a:prstGeom prst="rect">
            <a:avLst/>
          </a:prstGeom>
          <a:solidFill>
            <a:srgbClr val="51738C"/>
          </a:solidFill>
          <a:ln/>
        </p:spPr>
      </p:sp>
      <p:sp>
        <p:nvSpPr>
          <p:cNvPr id="9" name="Shape 7"/>
          <p:cNvSpPr/>
          <p:nvPr/>
        </p:nvSpPr>
        <p:spPr>
          <a:xfrm>
            <a:off x="5143857" y="1812846"/>
            <a:ext cx="30480" cy="4133136"/>
          </a:xfrm>
          <a:prstGeom prst="roundRect">
            <a:avLst>
              <a:gd name="adj" fmla="val 312558"/>
            </a:avLst>
          </a:prstGeom>
          <a:solidFill>
            <a:srgbClr val="6A8CA5"/>
          </a:solidFill>
          <a:ln/>
        </p:spPr>
      </p:sp>
      <p:sp>
        <p:nvSpPr>
          <p:cNvPr id="10" name="Text 8"/>
          <p:cNvSpPr/>
          <p:nvPr/>
        </p:nvSpPr>
        <p:spPr>
          <a:xfrm>
            <a:off x="5370671" y="2039660"/>
            <a:ext cx="3888938" cy="850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Пассивный подход: </a:t>
            </a:r>
            <a:r>
              <a:rPr lang="en-US" sz="2650" b="1" dirty="0">
                <a:solidFill>
                  <a:srgbClr val="FFA44F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Игнорирование</a:t>
            </a:r>
            <a:endParaRPr lang="en-US" sz="2650" dirty="0"/>
          </a:p>
        </p:txBody>
      </p:sp>
      <p:sp>
        <p:nvSpPr>
          <p:cNvPr id="11" name="Text 9"/>
          <p:cNvSpPr/>
          <p:nvPr/>
        </p:nvSpPr>
        <p:spPr>
          <a:xfrm>
            <a:off x="5370671" y="3026331"/>
            <a:ext cx="3888938" cy="18140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Мы </a:t>
            </a:r>
            <a:r>
              <a:rPr lang="en-US" sz="2200" b="1" dirty="0">
                <a:solidFill>
                  <a:srgbClr val="FFFF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игнорируем</a:t>
            </a:r>
            <a:r>
              <a:rPr lang="en-US" sz="2200" dirty="0">
                <a:solidFill>
                  <a:srgbClr val="FFFF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технологии, и наши уроки теряют актуальность и вес в глазах цифрового поколения.</a:t>
            </a:r>
            <a:endParaRPr lang="en-US" sz="2200" dirty="0"/>
          </a:p>
        </p:txBody>
      </p:sp>
      <p:sp>
        <p:nvSpPr>
          <p:cNvPr id="12" name="Shape 10"/>
          <p:cNvSpPr/>
          <p:nvPr/>
        </p:nvSpPr>
        <p:spPr>
          <a:xfrm>
            <a:off x="9486424" y="1812846"/>
            <a:ext cx="4342567" cy="4133136"/>
          </a:xfrm>
          <a:prstGeom prst="rect">
            <a:avLst/>
          </a:prstGeom>
          <a:solidFill>
            <a:srgbClr val="325F7B"/>
          </a:solidFill>
          <a:ln/>
        </p:spPr>
      </p:sp>
      <p:sp>
        <p:nvSpPr>
          <p:cNvPr id="13" name="Shape 11"/>
          <p:cNvSpPr/>
          <p:nvPr/>
        </p:nvSpPr>
        <p:spPr>
          <a:xfrm>
            <a:off x="9486424" y="1812846"/>
            <a:ext cx="30480" cy="4133136"/>
          </a:xfrm>
          <a:prstGeom prst="roundRect">
            <a:avLst>
              <a:gd name="adj" fmla="val 312558"/>
            </a:avLst>
          </a:prstGeom>
          <a:solidFill>
            <a:srgbClr val="4B7894"/>
          </a:solidFill>
          <a:ln/>
        </p:spPr>
      </p:sp>
      <p:sp>
        <p:nvSpPr>
          <p:cNvPr id="14" name="Text 12"/>
          <p:cNvSpPr/>
          <p:nvPr/>
        </p:nvSpPr>
        <p:spPr>
          <a:xfrm>
            <a:off x="9713238" y="2039660"/>
            <a:ext cx="3888938" cy="12758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Наше решение: </a:t>
            </a:r>
            <a:r>
              <a:rPr lang="en-US" sz="2650" b="1" dirty="0">
                <a:solidFill>
                  <a:srgbClr val="5CC97B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Интеллектуальное Партнерство</a:t>
            </a:r>
            <a:endParaRPr lang="en-US" sz="2650" dirty="0"/>
          </a:p>
        </p:txBody>
      </p:sp>
      <p:sp>
        <p:nvSpPr>
          <p:cNvPr id="15" name="Text 13"/>
          <p:cNvSpPr/>
          <p:nvPr/>
        </p:nvSpPr>
        <p:spPr>
          <a:xfrm>
            <a:off x="9713238" y="3451622"/>
            <a:ext cx="3888938" cy="22675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Мы </a:t>
            </a:r>
            <a:r>
              <a:rPr lang="en-US" sz="2200" b="1" dirty="0">
                <a:solidFill>
                  <a:srgbClr val="FFFF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берем ИИ под контроль</a:t>
            </a:r>
            <a:r>
              <a:rPr lang="en-US" sz="2200" dirty="0">
                <a:solidFill>
                  <a:srgbClr val="FFFF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и ставим его на службу образовательным целям, превращая в "цифровой тренажер" для ума.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1133951" y="6463903"/>
            <a:ext cx="12702659" cy="1236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280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Именно эту проблему решает моя авторская </a:t>
            </a:r>
            <a:r>
              <a:rPr lang="en-US" sz="2800" dirty="0" err="1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программа</a:t>
            </a:r>
            <a:r>
              <a:rPr lang="en-US" sz="280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:</a:t>
            </a:r>
            <a:endParaRPr lang="ru-RU" sz="2800" dirty="0">
              <a:solidFill>
                <a:srgbClr val="2A2742"/>
              </a:solidFill>
              <a:latin typeface="Arial" panose="020B0604020202020204" pitchFamily="34" charset="0"/>
              <a:ea typeface="Arimo" pitchFamily="34" charset="-122"/>
              <a:cs typeface="Arial" panose="020B0604020202020204" pitchFamily="34" charset="0"/>
            </a:endParaRPr>
          </a:p>
          <a:p>
            <a:pPr marL="0" indent="0" algn="ctr">
              <a:lnSpc>
                <a:spcPts val="2850"/>
              </a:lnSpc>
              <a:buNone/>
            </a:pPr>
            <a:r>
              <a:rPr lang="en-US" sz="280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«Использование искусственного интеллекта при написании эссе и сочинений»</a:t>
            </a:r>
            <a:r>
              <a:rPr lang="en-US" sz="280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793790" y="6208752"/>
            <a:ext cx="30480" cy="1236107"/>
          </a:xfrm>
          <a:prstGeom prst="rect">
            <a:avLst/>
          </a:prstGeom>
          <a:solidFill>
            <a:srgbClr val="5E4CE6"/>
          </a:solidFill>
          <a:ln/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44904" y="426125"/>
            <a:ext cx="4740593" cy="4842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800"/>
              </a:lnSpc>
              <a:buNone/>
            </a:pPr>
            <a:r>
              <a:rPr lang="en-US" sz="30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«Цифровой Тренажер»:</a:t>
            </a:r>
            <a:endParaRPr lang="en-US" sz="3050" dirty="0"/>
          </a:p>
        </p:txBody>
      </p:sp>
      <p:sp>
        <p:nvSpPr>
          <p:cNvPr id="3" name="Text 1"/>
          <p:cNvSpPr/>
          <p:nvPr/>
        </p:nvSpPr>
        <p:spPr>
          <a:xfrm>
            <a:off x="3442216" y="972264"/>
            <a:ext cx="7745968" cy="4842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800"/>
              </a:lnSpc>
              <a:buNone/>
            </a:pPr>
            <a:r>
              <a:rPr lang="en-US" sz="30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программа, усиливающая Мышление</a:t>
            </a:r>
            <a:endParaRPr lang="en-US" sz="3050" dirty="0"/>
          </a:p>
        </p:txBody>
      </p:sp>
      <p:sp>
        <p:nvSpPr>
          <p:cNvPr id="4" name="Text 2"/>
          <p:cNvSpPr/>
          <p:nvPr/>
        </p:nvSpPr>
        <p:spPr>
          <a:xfrm>
            <a:off x="542330" y="1688902"/>
            <a:ext cx="13545741" cy="6198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ru-RU" sz="25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Моя </a:t>
            </a:r>
            <a:r>
              <a:rPr lang="en-US" sz="2500" dirty="0" err="1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программа</a:t>
            </a:r>
            <a:r>
              <a:rPr lang="en-US" sz="25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— </a:t>
            </a:r>
            <a:r>
              <a:rPr lang="en-US" sz="2500" b="1" i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методическая поддержка для педагогов</a:t>
            </a:r>
            <a:r>
              <a:rPr lang="en-US" sz="25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, которая позволяет взять технологию под контроль и поставить ее на службу образовательным целям.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794028" y="6499439"/>
            <a:ext cx="4495324" cy="1422172"/>
          </a:xfrm>
          <a:prstGeom prst="roundRect">
            <a:avLst>
              <a:gd name="adj" fmla="val 7180"/>
            </a:avLst>
          </a:prstGeom>
          <a:solidFill>
            <a:srgbClr val="99EFEF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30" y="7560231"/>
            <a:ext cx="193596" cy="15490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66252" y="6746951"/>
            <a:ext cx="4150876" cy="10344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Программа включает КТП, КСП, рабочую тетрадь и рассчитана на 34 часа (1 час в неделю).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8334256" y="2637949"/>
            <a:ext cx="2850118" cy="2905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80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Три Столпа Программы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423178" y="3102768"/>
            <a:ext cx="542724" cy="2561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Arial" panose="020B0604020202020204" pitchFamily="34" charset="0"/>
                <a:ea typeface="Outfit Light" pitchFamily="34" charset="-122"/>
                <a:cs typeface="Arial" panose="020B0604020202020204" pitchFamily="34" charset="0"/>
              </a:rPr>
              <a:t>01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7"/>
          <p:cNvSpPr/>
          <p:nvPr/>
        </p:nvSpPr>
        <p:spPr>
          <a:xfrm>
            <a:off x="5423178" y="3343156"/>
            <a:ext cx="4258747" cy="22860"/>
          </a:xfrm>
          <a:prstGeom prst="rect">
            <a:avLst/>
          </a:prstGeom>
          <a:solidFill>
            <a:srgbClr val="5E4CE6"/>
          </a:solidFill>
          <a:ln/>
        </p:spPr>
      </p:sp>
      <p:sp>
        <p:nvSpPr>
          <p:cNvPr id="12" name="Text 8"/>
          <p:cNvSpPr/>
          <p:nvPr/>
        </p:nvSpPr>
        <p:spPr>
          <a:xfrm>
            <a:off x="5423178" y="3745022"/>
            <a:ext cx="3598426" cy="3740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Готовность к внедрению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5345728" y="4289524"/>
            <a:ext cx="4258747" cy="9607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Полноценный элективный курс, который можно сразу интегрировать в учебный процесс.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9836825" y="3102769"/>
            <a:ext cx="266180" cy="2090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Arial" panose="020B0604020202020204" pitchFamily="34" charset="0"/>
                <a:ea typeface="Outfit Light" pitchFamily="34" charset="-122"/>
                <a:cs typeface="Arial" panose="020B0604020202020204" pitchFamily="34" charset="0"/>
              </a:rPr>
              <a:t>02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1"/>
          <p:cNvSpPr/>
          <p:nvPr/>
        </p:nvSpPr>
        <p:spPr>
          <a:xfrm>
            <a:off x="9836825" y="3343156"/>
            <a:ext cx="4258747" cy="22860"/>
          </a:xfrm>
          <a:prstGeom prst="rect">
            <a:avLst/>
          </a:prstGeom>
          <a:solidFill>
            <a:srgbClr val="5E4CE6"/>
          </a:solidFill>
          <a:ln/>
        </p:spPr>
      </p:sp>
      <p:sp>
        <p:nvSpPr>
          <p:cNvPr id="16" name="Text 12"/>
          <p:cNvSpPr/>
          <p:nvPr/>
        </p:nvSpPr>
        <p:spPr>
          <a:xfrm>
            <a:off x="9883949" y="3574893"/>
            <a:ext cx="3928586" cy="8025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2400" b="1" dirty="0" err="1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Развитие</a:t>
            </a:r>
            <a:r>
              <a:rPr lang="en-US" sz="24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 </a:t>
            </a:r>
            <a:endParaRPr lang="ru-RU" sz="2400" b="1" dirty="0">
              <a:solidFill>
                <a:srgbClr val="2A2742"/>
              </a:solidFill>
              <a:latin typeface="Arial" panose="020B0604020202020204" pitchFamily="34" charset="0"/>
              <a:ea typeface="Outfit Extra Bold" pitchFamily="34" charset="-122"/>
              <a:cs typeface="Arial" panose="020B0604020202020204" pitchFamily="34" charset="0"/>
            </a:endParaRPr>
          </a:p>
          <a:p>
            <a:pPr marL="0" indent="0" algn="ctr">
              <a:lnSpc>
                <a:spcPts val="1900"/>
              </a:lnSpc>
              <a:buNone/>
            </a:pPr>
            <a:r>
              <a:rPr lang="en-US" sz="2400" b="1" dirty="0" err="1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критического</a:t>
            </a:r>
            <a:r>
              <a:rPr lang="en-US" sz="24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 мышления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9883949" y="4281680"/>
            <a:ext cx="4258747" cy="8526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Мы не заменяем, а </a:t>
            </a:r>
            <a:r>
              <a:rPr lang="en-US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усиливаем</a:t>
            </a: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мышление, обучая анализу и верификации контента, созданного ИИ.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14"/>
          <p:cNvSpPr/>
          <p:nvPr/>
        </p:nvSpPr>
        <p:spPr>
          <a:xfrm>
            <a:off x="7258693" y="5658877"/>
            <a:ext cx="293857" cy="3366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Arial" panose="020B0604020202020204" pitchFamily="34" charset="0"/>
                <a:ea typeface="Outfit Light" pitchFamily="34" charset="-122"/>
                <a:cs typeface="Arial" panose="020B0604020202020204" pitchFamily="34" charset="0"/>
              </a:rPr>
              <a:t>03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15"/>
          <p:cNvSpPr/>
          <p:nvPr/>
        </p:nvSpPr>
        <p:spPr>
          <a:xfrm>
            <a:off x="5345728" y="5589226"/>
            <a:ext cx="8672393" cy="22860"/>
          </a:xfrm>
          <a:prstGeom prst="rect">
            <a:avLst/>
          </a:prstGeom>
          <a:solidFill>
            <a:srgbClr val="5E4CE6"/>
          </a:solidFill>
          <a:ln/>
        </p:spPr>
      </p:sp>
      <p:sp>
        <p:nvSpPr>
          <p:cNvPr id="20" name="Text 16"/>
          <p:cNvSpPr/>
          <p:nvPr/>
        </p:nvSpPr>
        <p:spPr>
          <a:xfrm>
            <a:off x="7552551" y="5995479"/>
            <a:ext cx="3947531" cy="4208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Соответствие Стандартам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6244683" y="6473801"/>
            <a:ext cx="7419465" cy="9378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Полное соответствие обновленным ГОСО и </a:t>
            </a:r>
            <a:r>
              <a:rPr lang="en-US" dirty="0" err="1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требованиям</a:t>
            </a:r>
            <a:endParaRPr lang="ru-RU" dirty="0">
              <a:solidFill>
                <a:srgbClr val="2A2742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endParaRPr>
          </a:p>
          <a:p>
            <a:pPr marL="0" indent="0" algn="ctr">
              <a:lnSpc>
                <a:spcPts val="195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к развитию функциональной грамотности.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0D04FE0-7F8D-306D-3534-0A95B2D4A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704" y="2656166"/>
            <a:ext cx="4700046" cy="33312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68147" y="622102"/>
            <a:ext cx="11894106" cy="6347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50"/>
              </a:lnSpc>
              <a:buNone/>
            </a:pPr>
            <a:r>
              <a:rPr lang="en-US" sz="39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ИИ в действии: </a:t>
            </a:r>
            <a:r>
              <a:rPr lang="ru-RU" sz="4000" b="1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«цифровой тренажер» для ума.</a:t>
            </a:r>
            <a:endParaRPr lang="en-US" sz="3950" dirty="0"/>
          </a:p>
        </p:txBody>
      </p:sp>
      <p:sp>
        <p:nvSpPr>
          <p:cNvPr id="3" name="Text 1"/>
          <p:cNvSpPr/>
          <p:nvPr/>
        </p:nvSpPr>
        <p:spPr>
          <a:xfrm>
            <a:off x="710803" y="1662946"/>
            <a:ext cx="13208794" cy="4061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50"/>
              </a:lnSpc>
              <a:buNone/>
            </a:pPr>
            <a:r>
              <a:rPr lang="en-US" sz="2800" i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Мы используем ИИ как многофункционального интеллектуального партнера 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710803" y="2162949"/>
            <a:ext cx="13208794" cy="4061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50"/>
              </a:lnSpc>
              <a:buNone/>
            </a:pPr>
            <a:r>
              <a:rPr lang="en-US" sz="2800" i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для преодоления барьеров и глубокой работы над текстом.</a:t>
            </a:r>
            <a:endParaRPr lang="en-US" sz="28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803" y="2932152"/>
            <a:ext cx="1015484" cy="1558409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929289" y="3135154"/>
            <a:ext cx="4010501" cy="3807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23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1. ИИ как Генератор Идей</a:t>
            </a:r>
            <a:endParaRPr lang="en-US" sz="2350" dirty="0"/>
          </a:p>
        </p:txBody>
      </p:sp>
      <p:sp>
        <p:nvSpPr>
          <p:cNvPr id="7" name="Text 4"/>
          <p:cNvSpPr/>
          <p:nvPr/>
        </p:nvSpPr>
        <p:spPr>
          <a:xfrm>
            <a:off x="1929289" y="3637717"/>
            <a:ext cx="11990308" cy="6498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4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Преодоление «страха чистого листа». Ученик анализирует сгенерированные варианты тезисов, выбирая наиболее </a:t>
            </a:r>
            <a:r>
              <a:rPr lang="en-US" sz="2400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продуктивное направление</a:t>
            </a:r>
            <a:r>
              <a:rPr lang="en-US" sz="24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, а не копируя готовый ответ.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803" y="4490561"/>
            <a:ext cx="1015484" cy="155840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929289" y="4693563"/>
            <a:ext cx="4379833" cy="3807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23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2. ИИ как Строгий Редактор</a:t>
            </a:r>
            <a:endParaRPr lang="en-US" sz="2350" dirty="0"/>
          </a:p>
        </p:txBody>
      </p:sp>
      <p:sp>
        <p:nvSpPr>
          <p:cNvPr id="10" name="Text 6"/>
          <p:cNvSpPr/>
          <p:nvPr/>
        </p:nvSpPr>
        <p:spPr>
          <a:xfrm>
            <a:off x="1929289" y="5196126"/>
            <a:ext cx="11990308" cy="6498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4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Выявление структурных, логических и стилистических ошибок. Задача ученика — понять </a:t>
            </a:r>
            <a:r>
              <a:rPr lang="en-US" sz="2400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причину</a:t>
            </a:r>
            <a:r>
              <a:rPr lang="en-US" sz="24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ошибки и исправить её разными способами, развивая функциональную грамотность.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803" y="6048970"/>
            <a:ext cx="1015484" cy="1558409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1929289" y="6251972"/>
            <a:ext cx="5097780" cy="3807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23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3. ИИ как Оппонент для Дебатов</a:t>
            </a:r>
            <a:endParaRPr lang="en-US" sz="2350" dirty="0"/>
          </a:p>
        </p:txBody>
      </p:sp>
      <p:sp>
        <p:nvSpPr>
          <p:cNvPr id="13" name="Text 8"/>
          <p:cNvSpPr/>
          <p:nvPr/>
        </p:nvSpPr>
        <p:spPr>
          <a:xfrm>
            <a:off x="1929289" y="6754535"/>
            <a:ext cx="11990308" cy="6498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4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Создание контраргументов и альтернативных тезисов. Ученик учится анализировать, проверять на достоверность и </a:t>
            </a:r>
            <a:r>
              <a:rPr lang="en-US" sz="2400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усиливать свою позицию</a:t>
            </a:r>
            <a:r>
              <a:rPr lang="en-US" sz="24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через критическое сравнение.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048947" y="678656"/>
            <a:ext cx="10532388" cy="477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30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Доказанная эффективность: </a:t>
            </a:r>
            <a:r>
              <a:rPr lang="en-US" sz="3000" b="1" dirty="0" err="1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практические</a:t>
            </a:r>
            <a:r>
              <a:rPr lang="en-US" sz="30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 </a:t>
            </a:r>
            <a:r>
              <a:rPr lang="en-US" sz="3000" b="1" dirty="0" err="1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результа</a:t>
            </a:r>
            <a:r>
              <a:rPr lang="ru-RU" sz="30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ты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668060" y="1632823"/>
            <a:ext cx="4272320" cy="6298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50"/>
              </a:lnSpc>
              <a:buNone/>
            </a:pPr>
            <a:r>
              <a:rPr lang="en-US" sz="49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80%</a:t>
            </a:r>
            <a:endParaRPr lang="en-US" sz="4950" dirty="0"/>
          </a:p>
        </p:txBody>
      </p:sp>
      <p:sp>
        <p:nvSpPr>
          <p:cNvPr id="4" name="Text 2"/>
          <p:cNvSpPr/>
          <p:nvPr/>
        </p:nvSpPr>
        <p:spPr>
          <a:xfrm>
            <a:off x="1611154" y="2501146"/>
            <a:ext cx="2386013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Снижение Страха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668060" y="2913817"/>
            <a:ext cx="4272320" cy="9158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Учеников, у которых значительно снизился страх перед «чистым листом» благодаря генерации идей.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5178981" y="1632823"/>
            <a:ext cx="4272320" cy="6298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50"/>
              </a:lnSpc>
              <a:buNone/>
            </a:pPr>
            <a:r>
              <a:rPr lang="en-US" sz="49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30%</a:t>
            </a:r>
            <a:endParaRPr lang="en-US" sz="4950" dirty="0"/>
          </a:p>
        </p:txBody>
      </p:sp>
      <p:sp>
        <p:nvSpPr>
          <p:cNvPr id="7" name="Text 5"/>
          <p:cNvSpPr/>
          <p:nvPr/>
        </p:nvSpPr>
        <p:spPr>
          <a:xfrm>
            <a:off x="6122075" y="2501146"/>
            <a:ext cx="2386013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Меньше Ошибок</a:t>
            </a:r>
            <a:endParaRPr lang="en-US" sz="1850" dirty="0"/>
          </a:p>
        </p:txBody>
      </p:sp>
      <p:sp>
        <p:nvSpPr>
          <p:cNvPr id="8" name="Text 6"/>
          <p:cNvSpPr/>
          <p:nvPr/>
        </p:nvSpPr>
        <p:spPr>
          <a:xfrm>
            <a:off x="5178981" y="2913817"/>
            <a:ext cx="4272320" cy="6105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Среднее снижение количества логических и структурных ошибок в итоговых эссе.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9689902" y="1632823"/>
            <a:ext cx="4272439" cy="6298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50"/>
              </a:lnSpc>
              <a:buNone/>
            </a:pPr>
            <a:r>
              <a:rPr lang="en-US" sz="49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100%</a:t>
            </a:r>
            <a:endParaRPr lang="en-US" sz="4950" dirty="0"/>
          </a:p>
        </p:txBody>
      </p:sp>
      <p:sp>
        <p:nvSpPr>
          <p:cNvPr id="10" name="Text 8"/>
          <p:cNvSpPr/>
          <p:nvPr/>
        </p:nvSpPr>
        <p:spPr>
          <a:xfrm>
            <a:off x="10281285" y="2501146"/>
            <a:ext cx="3089553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Рост Самостоятельности</a:t>
            </a:r>
            <a:endParaRPr lang="en-US" sz="1850" dirty="0"/>
          </a:p>
        </p:txBody>
      </p:sp>
      <p:sp>
        <p:nvSpPr>
          <p:cNvPr id="11" name="Text 9"/>
          <p:cNvSpPr/>
          <p:nvPr/>
        </p:nvSpPr>
        <p:spPr>
          <a:xfrm>
            <a:off x="9689902" y="2913817"/>
            <a:ext cx="4272439" cy="9158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Увеличение процента самостоятельных, несписанных работ за счет помощи ИИ в разработке собственных, оригинальных идей.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954286" y="4258985"/>
            <a:ext cx="13008054" cy="7634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Отзывы коллег: «Программа легко встраивается в учебный процесс и даёт ощутимый результат уже после нескольких занятий». </a:t>
            </a:r>
            <a:endParaRPr lang="en-US" sz="1850" dirty="0"/>
          </a:p>
        </p:txBody>
      </p:sp>
      <p:sp>
        <p:nvSpPr>
          <p:cNvPr id="13" name="Text 11"/>
          <p:cNvSpPr/>
          <p:nvPr/>
        </p:nvSpPr>
        <p:spPr>
          <a:xfrm>
            <a:off x="954286" y="5237083"/>
            <a:ext cx="13008054" cy="3817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Программа реально работает и готова к использованию в ваших школах.</a:t>
            </a:r>
            <a:endParaRPr lang="en-US" sz="1850" dirty="0"/>
          </a:p>
        </p:txBody>
      </p:sp>
      <p:sp>
        <p:nvSpPr>
          <p:cNvPr id="14" name="Shape 12"/>
          <p:cNvSpPr/>
          <p:nvPr/>
        </p:nvSpPr>
        <p:spPr>
          <a:xfrm>
            <a:off x="668060" y="4044315"/>
            <a:ext cx="22860" cy="1789152"/>
          </a:xfrm>
          <a:prstGeom prst="rect">
            <a:avLst/>
          </a:prstGeom>
          <a:solidFill>
            <a:srgbClr val="5E4CE6"/>
          </a:solidFill>
          <a:ln/>
        </p:spPr>
      </p:sp>
      <p:sp>
        <p:nvSpPr>
          <p:cNvPr id="15" name="Text 13"/>
          <p:cNvSpPr/>
          <p:nvPr/>
        </p:nvSpPr>
        <p:spPr>
          <a:xfrm>
            <a:off x="668060" y="6119693"/>
            <a:ext cx="13294281" cy="1431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30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Давайте вместе научим новое поколение использовать все возможности современного мира для творчества и глубокого мышления!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14C7AD-4702-7181-1BBA-0B4DB8DBB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65221" y="2008871"/>
            <a:ext cx="5271030" cy="295342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Мои контакты 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temerbulatovas@inbox.ru</a:t>
            </a:r>
            <a:b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: 87761737998</a:t>
            </a:r>
            <a:b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8E8196-7FC9-0C9C-CA94-EB8D791C6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920" y="548291"/>
            <a:ext cx="6175577" cy="71330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322087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ветящийся край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119</TotalTime>
  <Words>491</Words>
  <Application>Microsoft Office PowerPoint</Application>
  <PresentationFormat>Произвольный</PresentationFormat>
  <Paragraphs>63</Paragraphs>
  <Slides>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Georgia</vt:lpstr>
      <vt:lpstr>Wingdings 3</vt:lpstr>
      <vt:lpstr>Arial</vt:lpstr>
      <vt:lpstr>Arimo</vt:lpstr>
      <vt:lpstr>Times New Roman</vt:lpstr>
      <vt:lpstr>Century Gothic</vt:lpstr>
      <vt:lpstr>Outfit Extra Bold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Мои контакты   email: temerbulatovas@inbox.ru  WhatsApp: 87761737998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Светлана Темербулатова</cp:lastModifiedBy>
  <cp:revision>6</cp:revision>
  <dcterms:created xsi:type="dcterms:W3CDTF">2025-11-10T19:17:44Z</dcterms:created>
  <dcterms:modified xsi:type="dcterms:W3CDTF">2025-11-11T07:46:23Z</dcterms:modified>
</cp:coreProperties>
</file>