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9" r:id="rId11"/>
    <p:sldId id="280" r:id="rId12"/>
    <p:sldId id="281" r:id="rId13"/>
    <p:sldId id="282" r:id="rId14"/>
    <p:sldId id="283" r:id="rId15"/>
    <p:sldId id="284" r:id="rId16"/>
  </p:sldIdLst>
  <p:sldSz cx="18288000" cy="10287000"/>
  <p:notesSz cx="6858000" cy="9144000"/>
  <p:embeddedFontLst>
    <p:embeddedFont>
      <p:font typeface="Tahoma" panose="020B0604030504040204" pitchFamily="34" charset="0"/>
      <p:regular r:id="rId17"/>
      <p:bold r:id="rId18"/>
    </p:embeddedFont>
    <p:embeddedFont>
      <p:font typeface="Calibri" panose="020F0502020204030204" pitchFamily="34" charset="0"/>
      <p:regular r:id="rId19"/>
      <p:bold r:id="rId20"/>
      <p:italic r:id="rId21"/>
      <p:boldItalic r:id="rId22"/>
    </p:embeddedFont>
    <p:embeddedFont>
      <p:font typeface="Glacial Indifference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74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1" Type="http://schemas.openxmlformats.org/officeDocument/2006/relationships/image" Target="../media/image3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 Id="rId23"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57200" y="4191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1" name="Freeform 11"/>
          <p:cNvSpPr/>
          <p:nvPr/>
        </p:nvSpPr>
        <p:spPr>
          <a:xfrm>
            <a:off x="13175223" y="746533"/>
            <a:ext cx="4242992" cy="2681983"/>
          </a:xfrm>
          <a:custGeom>
            <a:avLst/>
            <a:gdLst/>
            <a:ahLst/>
            <a:cxnLst/>
            <a:rect l="l" t="t" r="r" b="b"/>
            <a:pathLst>
              <a:path w="4242992" h="2681983">
                <a:moveTo>
                  <a:pt x="0" y="0"/>
                </a:moveTo>
                <a:lnTo>
                  <a:pt x="4242991" y="0"/>
                </a:lnTo>
                <a:lnTo>
                  <a:pt x="4242991" y="2681984"/>
                </a:lnTo>
                <a:lnTo>
                  <a:pt x="0" y="2681984"/>
                </a:lnTo>
                <a:lnTo>
                  <a:pt x="0" y="0"/>
                </a:lnTo>
                <a:close/>
              </a:path>
            </a:pathLst>
          </a:custGeom>
          <a:blipFill>
            <a:blip r:embed="rId2"/>
            <a:stretch>
              <a:fillRect l="-7004" t="-21252" r="-5503" b="-23396"/>
            </a:stretch>
          </a:blipFill>
        </p:spPr>
      </p:sp>
      <p:sp>
        <p:nvSpPr>
          <p:cNvPr id="12" name="TextBox 12"/>
          <p:cNvSpPr txBox="1"/>
          <p:nvPr/>
        </p:nvSpPr>
        <p:spPr>
          <a:xfrm>
            <a:off x="1649981" y="3504661"/>
            <a:ext cx="15773400" cy="2462213"/>
          </a:xfrm>
          <a:prstGeom prst="rect">
            <a:avLst/>
          </a:prstGeom>
          <a:effectLst>
            <a:outerShdw blurRad="50800" dist="38100" algn="l" rotWithShape="0">
              <a:prstClr val="black">
                <a:alpha val="40000"/>
              </a:prstClr>
            </a:outerShdw>
            <a:reflection blurRad="6350" stA="50000" endA="300" endPos="55000" dir="5400000" sy="-100000" algn="bl" rotWithShape="0"/>
          </a:effectLst>
        </p:spPr>
        <p:txBody>
          <a:bodyPr wrap="square" lIns="0" tIns="0" rIns="0" bIns="0" rtlCol="0" anchor="t">
            <a:spAutoFit/>
          </a:bodyPr>
          <a:lstStyle/>
          <a:p>
            <a:pPr algn="ctr"/>
            <a:r>
              <a:rPr lang="ru-RU" sz="8000" b="1" dirty="0" err="1" smtClean="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Жаз</a:t>
            </a:r>
            <a:r>
              <a:rPr lang="ru-RU" sz="8000" b="1" dirty="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Ойлан</a:t>
            </a:r>
            <a:r>
              <a:rPr lang="ru-RU" sz="8000" b="1" dirty="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Ұсын</a:t>
            </a:r>
            <a:r>
              <a:rPr lang="ru-RU" sz="8000" b="1" dirty="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эссе </a:t>
            </a:r>
            <a:r>
              <a:rPr lang="ru-RU" sz="8000" b="1" dirty="0" err="1">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жазудың</a:t>
            </a:r>
            <a:r>
              <a:rPr lang="ru-RU" sz="8000" b="1" dirty="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тиімді</a:t>
            </a:r>
            <a:r>
              <a:rPr lang="ru-RU" sz="8000" b="1" dirty="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smtClean="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жолдары</a:t>
            </a:r>
            <a:endParaRPr lang="ru-RU" sz="8000" dirty="0">
              <a:solidFill>
                <a:srgbClr val="BCD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Freeform 14"/>
          <p:cNvSpPr/>
          <p:nvPr/>
        </p:nvSpPr>
        <p:spPr>
          <a:xfrm rot="14326418">
            <a:off x="1618457" y="6391610"/>
            <a:ext cx="3399978" cy="1673325"/>
          </a:xfrm>
          <a:custGeom>
            <a:avLst/>
            <a:gdLst/>
            <a:ahLst/>
            <a:cxnLst/>
            <a:rect l="l" t="t" r="r" b="b"/>
            <a:pathLst>
              <a:path w="3399978" h="1673325">
                <a:moveTo>
                  <a:pt x="0" y="0"/>
                </a:moveTo>
                <a:lnTo>
                  <a:pt x="3399978" y="0"/>
                </a:lnTo>
                <a:lnTo>
                  <a:pt x="3399978" y="1673326"/>
                </a:lnTo>
                <a:lnTo>
                  <a:pt x="0" y="1673326"/>
                </a:lnTo>
                <a:lnTo>
                  <a:pt x="0" y="0"/>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5334000" y="7140353"/>
            <a:ext cx="8081678" cy="400944"/>
          </a:xfrm>
          <a:prstGeom prst="rect">
            <a:avLst/>
          </a:prstGeom>
        </p:spPr>
        <p:txBody>
          <a:bodyPr wrap="square" lIns="0" tIns="0" rIns="0" bIns="0" rtlCol="0" anchor="t">
            <a:spAutoFit/>
          </a:bodyPr>
          <a:lstStyle/>
          <a:p>
            <a:pPr algn="ctr">
              <a:lnSpc>
                <a:spcPts val="3443"/>
              </a:lnSpc>
            </a:pPr>
            <a:r>
              <a:rPr lang="ru-RU" sz="2459" b="1" dirty="0"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Авторы</a:t>
            </a:r>
            <a:r>
              <a:rPr lang="kk-KZ" sz="2459" b="1" dirty="0"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 </a:t>
            </a:r>
            <a:r>
              <a:rPr lang="ru-RU" sz="2459" b="1" dirty="0" err="1"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Жасуланова</a:t>
            </a:r>
            <a:r>
              <a:rPr lang="ru-RU" sz="2459" b="1" dirty="0"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 </a:t>
            </a:r>
            <a:r>
              <a:rPr lang="ru-RU" sz="2459" b="1" dirty="0" err="1"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Нурайым</a:t>
            </a:r>
            <a:r>
              <a:rPr lang="ru-RU" sz="2459" b="1" dirty="0"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 </a:t>
            </a:r>
            <a:r>
              <a:rPr lang="ru-RU" sz="2459" b="1" dirty="0" err="1" smtClean="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rPr>
              <a:t>Жасулановна</a:t>
            </a:r>
            <a:endParaRPr lang="en-US" sz="2459" b="1" dirty="0">
              <a:solidFill>
                <a:srgbClr val="BCDBD3"/>
              </a:solidFill>
              <a:effectLst>
                <a:outerShdw blurRad="38100" dist="38100" dir="2700000" algn="tl">
                  <a:srgbClr val="000000">
                    <a:alpha val="43137"/>
                  </a:srgbClr>
                </a:outerShdw>
              </a:effectLst>
              <a:latin typeface="Times New Roman" panose="02020603050405020304" pitchFamily="18" charset="0"/>
              <a:ea typeface="Glacial Indifference Bold"/>
              <a:cs typeface="Times New Roman" panose="02020603050405020304" pitchFamily="18" charset="0"/>
              <a:sym typeface="Glacial Indifference Bold"/>
            </a:endParaRPr>
          </a:p>
        </p:txBody>
      </p:sp>
      <p:pic>
        <p:nvPicPr>
          <p:cNvPr id="17" name="Рисунок 16"/>
          <p:cNvPicPr/>
          <p:nvPr/>
        </p:nvPicPr>
        <p:blipFill>
          <a:blip r:embed="rId10"/>
          <a:stretch>
            <a:fillRect/>
          </a:stretch>
        </p:blipFill>
        <p:spPr>
          <a:xfrm>
            <a:off x="1644684" y="705260"/>
            <a:ext cx="4070316" cy="28992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41351759"/>
              </p:ext>
            </p:extLst>
          </p:nvPr>
        </p:nvGraphicFramePr>
        <p:xfrm>
          <a:off x="533400" y="342900"/>
          <a:ext cx="17221200" cy="9372601"/>
        </p:xfrm>
        <a:graphic>
          <a:graphicData uri="http://schemas.openxmlformats.org/drawingml/2006/table">
            <a:tbl>
              <a:tblPr firstRow="1" firstCol="1" bandRow="1">
                <a:tableStyleId>{5C22544A-7EE6-4342-B048-85BDC9FD1C3A}</a:tableStyleId>
              </a:tblPr>
              <a:tblGrid>
                <a:gridCol w="4208456"/>
                <a:gridCol w="4678353"/>
                <a:gridCol w="5141376"/>
                <a:gridCol w="3193015"/>
              </a:tblGrid>
              <a:tr h="385413">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 </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ЭССЕ</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МАҚАЛА</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ШЫҒАРМА</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770826">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Мазмұн бағыты</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Жеке пікір, толғаныс, көзқарас</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Ғылыми, танымдық, публицистикалық ақпарат</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Көркемдік, оқиға баяндау</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1697291">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Құрылымы</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Кіріспе – Негізгі бөлім  – Қорытынды</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Кіріспе – Негізгі бөлім – Қорытынды</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Еркін, сюжеттік (экспозиция, байланыс, шарықтау т.б.)</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942939">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Мақсаты</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Автордың ойы мен көзқарасын жеткізу</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Ақпарат беру, дәлелдеу, қоғамдық пікір қалыптастыру</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Эстетикалық әсер ету, көркем ой тастау</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770826">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Стиль   </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6035" indent="-26035"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Еркін, бейресми, көбіне көркемдік элементтерімен</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Ресми, логикалық дәлелге негізделген</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Әдеби, бейнелі, көркем</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770826">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Автор көзқарасы</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Жеке көзқарас, “мен” деп сөйлеу</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Автор бейтарап, деректерге сүйенеді</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Кейіпкер, баяндаушы ретінде</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565763">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Көлемі </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Қысқа, нақты</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Орташа, ұзақ</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Кең ауқымды</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1156239">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Артықшылықтары</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Еркін ойлауға, жеке пікір білдіруге мүмкіндік береді</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Дәлел мен дерекке сүйенеді</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Эмоциялық, көркемдік әсері күшті</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1156239">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Кемшілігі </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Дәлелдің аздығы, субъективтілік</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Шығармашылық еркіндік шектеулі,нақты дерек пен дәлелге негізделуі қажет.</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Көлемі үлкен, уақытты көп алады</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r h="1156239">
                <a:tc>
                  <a:txBody>
                    <a:bodyPr/>
                    <a:lstStyle/>
                    <a:p>
                      <a:pPr marL="278765" indent="-189230" algn="just">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Қолдану аясы</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Мектеп, ЖОО, байқау,шығармашылық жұмыстар</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a:effectLst/>
                          <a:latin typeface="Times New Roman" panose="02020603050405020304" pitchFamily="18" charset="0"/>
                          <a:cs typeface="Times New Roman" panose="02020603050405020304" pitchFamily="18" charset="0"/>
                        </a:rPr>
                        <a:t>БАҚ, ғылыми басылымдар, интернет</a:t>
                      </a:r>
                      <a:endParaRPr lang="ru-RU" sz="2400" b="1">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c>
                  <a:txBody>
                    <a:bodyPr/>
                    <a:lstStyle/>
                    <a:p>
                      <a:pPr marL="278765" indent="-189230" algn="ctr">
                        <a:spcBef>
                          <a:spcPts val="1790"/>
                        </a:spcBef>
                        <a:spcAft>
                          <a:spcPts val="0"/>
                        </a:spcAft>
                        <a:tabLst>
                          <a:tab pos="965200" algn="l"/>
                        </a:tabLst>
                      </a:pPr>
                      <a:r>
                        <a:rPr lang="kk-KZ" sz="2400" dirty="0">
                          <a:effectLst/>
                          <a:latin typeface="Times New Roman" panose="02020603050405020304" pitchFamily="18" charset="0"/>
                          <a:cs typeface="Times New Roman" panose="02020603050405020304" pitchFamily="18" charset="0"/>
                        </a:rPr>
                        <a:t>Көркем әдебиет</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1162" marR="61162" marT="0" marB="0"/>
                </a:tc>
              </a:tr>
            </a:tbl>
          </a:graphicData>
        </a:graphic>
      </p:graphicFrame>
    </p:spTree>
    <p:extLst>
      <p:ext uri="{BB962C8B-B14F-4D97-AF65-F5344CB8AC3E}">
        <p14:creationId xmlns:p14="http://schemas.microsoft.com/office/powerpoint/2010/main" val="144484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533400" y="249911"/>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1" name="Прямоугольник 10"/>
          <p:cNvSpPr/>
          <p:nvPr/>
        </p:nvSpPr>
        <p:spPr>
          <a:xfrm>
            <a:off x="2743200" y="1866900"/>
            <a:ext cx="12649200" cy="5770811"/>
          </a:xfrm>
          <a:prstGeom prst="rect">
            <a:avLst/>
          </a:prstGeom>
        </p:spPr>
        <p:txBody>
          <a:bodyPr wrap="square">
            <a:spAutoFit/>
          </a:bodyPr>
          <a:lstStyle/>
          <a:p>
            <a:pPr marL="278765" indent="-189230" algn="ctr">
              <a:spcBef>
                <a:spcPts val="1790"/>
              </a:spcBef>
              <a:spcAft>
                <a:spcPts val="0"/>
              </a:spcAft>
              <a:tabLst>
                <a:tab pos="965200" algn="l"/>
              </a:tabLst>
            </a:pPr>
            <a:r>
              <a:rPr lang="kk-KZ" sz="2400" b="1" dirty="0">
                <a:latin typeface="Times New Roman" panose="02020603050405020304" pitchFamily="18" charset="0"/>
                <a:ea typeface="Tahoma" panose="020B0604030504040204" pitchFamily="34" charset="0"/>
                <a:cs typeface="Times New Roman" panose="02020603050405020304" pitchFamily="18" charset="0"/>
              </a:rPr>
              <a:t>Мектеп тәжірибесінде эссе жазуды оқытудағы қиындықтар:</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tabLst>
                <a:tab pos="965200" algn="l"/>
              </a:tabLst>
            </a:pPr>
            <a:r>
              <a:rPr lang="kk-KZ" sz="2400" dirty="0" smtClean="0">
                <a:latin typeface="Times New Roman" panose="02020603050405020304" pitchFamily="18" charset="0"/>
                <a:ea typeface="Tahoma" panose="020B0604030504040204" pitchFamily="34" charset="0"/>
                <a:cs typeface="Times New Roman" panose="02020603050405020304" pitchFamily="18" charset="0"/>
              </a:rPr>
              <a:t>1. </a:t>
            </a:r>
            <a:r>
              <a:rPr lang="kk-KZ" sz="2400" i="1" dirty="0" smtClean="0">
                <a:latin typeface="Times New Roman" panose="02020603050405020304" pitchFamily="18" charset="0"/>
                <a:ea typeface="Tahoma" panose="020B0604030504040204" pitchFamily="34" charset="0"/>
                <a:cs typeface="Times New Roman" panose="02020603050405020304" pitchFamily="18" charset="0"/>
              </a:rPr>
              <a:t>Жазылым </a:t>
            </a:r>
            <a:r>
              <a:rPr lang="kk-KZ" sz="2400" i="1" dirty="0">
                <a:latin typeface="Times New Roman" panose="02020603050405020304" pitchFamily="18" charset="0"/>
                <a:ea typeface="Tahoma" panose="020B0604030504040204" pitchFamily="34" charset="0"/>
                <a:cs typeface="Times New Roman" panose="02020603050405020304" pitchFamily="18" charset="0"/>
              </a:rPr>
              <a:t>дағдысының қалыптаспауы.</a:t>
            </a:r>
            <a:r>
              <a:rPr lang="kk-KZ" sz="2400" dirty="0">
                <a:latin typeface="Times New Roman" panose="02020603050405020304" pitchFamily="18" charset="0"/>
                <a:ea typeface="Tahoma" panose="020B0604030504040204" pitchFamily="34" charset="0"/>
                <a:cs typeface="Times New Roman" panose="02020603050405020304" pitchFamily="18" charset="0"/>
              </a:rPr>
              <a:t> </a:t>
            </a:r>
            <a:endParaRPr lang="kk-KZ"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tabLst>
                <a:tab pos="965200" algn="l"/>
              </a:tabLst>
            </a:pPr>
            <a:r>
              <a:rPr lang="kk-KZ" sz="2400" dirty="0" smtClean="0">
                <a:latin typeface="Times New Roman" panose="02020603050405020304" pitchFamily="18" charset="0"/>
                <a:ea typeface="Tahoma" panose="020B0604030504040204" pitchFamily="34" charset="0"/>
                <a:cs typeface="Times New Roman" panose="02020603050405020304" pitchFamily="18" charset="0"/>
              </a:rPr>
              <a:t>2</a:t>
            </a:r>
            <a:r>
              <a:rPr lang="kk-KZ" sz="2400" dirty="0">
                <a:latin typeface="Times New Roman" panose="02020603050405020304" pitchFamily="18" charset="0"/>
                <a:ea typeface="Tahoma" panose="020B0604030504040204" pitchFamily="34" charset="0"/>
                <a:cs typeface="Times New Roman" panose="02020603050405020304" pitchFamily="18" charset="0"/>
              </a:rPr>
              <a:t>. </a:t>
            </a:r>
            <a:r>
              <a:rPr lang="kk-KZ" sz="2400" i="1" dirty="0">
                <a:latin typeface="Times New Roman" panose="02020603050405020304" pitchFamily="18" charset="0"/>
                <a:ea typeface="Tahoma" panose="020B0604030504040204" pitchFamily="34" charset="0"/>
                <a:cs typeface="Times New Roman" panose="02020603050405020304" pitchFamily="18" charset="0"/>
              </a:rPr>
              <a:t>Ойды жүйелей алмау.</a:t>
            </a:r>
            <a:r>
              <a:rPr lang="kk-KZ" sz="2400" dirty="0">
                <a:latin typeface="Times New Roman" panose="02020603050405020304" pitchFamily="18" charset="0"/>
                <a:ea typeface="Tahoma" panose="020B0604030504040204" pitchFamily="34" charset="0"/>
                <a:cs typeface="Times New Roman" panose="02020603050405020304" pitchFamily="18" charset="0"/>
              </a:rPr>
              <a:t> </a:t>
            </a:r>
            <a:endParaRPr lang="kk-KZ"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tabLst>
                <a:tab pos="965200" algn="l"/>
              </a:tabLst>
            </a:pPr>
            <a:r>
              <a:rPr lang="kk-KZ" sz="2400" dirty="0" smtClean="0">
                <a:latin typeface="Times New Roman" panose="02020603050405020304" pitchFamily="18" charset="0"/>
                <a:ea typeface="Tahoma" panose="020B0604030504040204" pitchFamily="34" charset="0"/>
                <a:cs typeface="Times New Roman" panose="02020603050405020304" pitchFamily="18" charset="0"/>
              </a:rPr>
              <a:t>3</a:t>
            </a:r>
            <a:r>
              <a:rPr lang="kk-KZ" sz="2400" dirty="0">
                <a:latin typeface="Times New Roman" panose="02020603050405020304" pitchFamily="18" charset="0"/>
                <a:ea typeface="Tahoma" panose="020B0604030504040204" pitchFamily="34" charset="0"/>
                <a:cs typeface="Times New Roman" panose="02020603050405020304" pitchFamily="18" charset="0"/>
              </a:rPr>
              <a:t>. Дәлел мен талдаудың болмауы, яғни оқушылар өз пікірін білдірумен ғана шектеледі, оны нақты дерек, мысалдармен дәлелдеу қиындық туғызады.</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4.</a:t>
            </a:r>
            <a:r>
              <a:rPr lang="kk-KZ" sz="2400" i="1" dirty="0">
                <a:latin typeface="Times New Roman" panose="02020603050405020304" pitchFamily="18" charset="0"/>
                <a:ea typeface="Tahoma" panose="020B0604030504040204" pitchFamily="34" charset="0"/>
                <a:cs typeface="Times New Roman" panose="02020603050405020304" pitchFamily="18" charset="0"/>
              </a:rPr>
              <a:t>Тілдік сауаттылықтың төмендігі.</a:t>
            </a:r>
            <a:r>
              <a:rPr lang="kk-KZ" sz="2400" dirty="0">
                <a:latin typeface="Times New Roman" panose="02020603050405020304" pitchFamily="18" charset="0"/>
                <a:ea typeface="Tahoma" panose="020B0604030504040204" pitchFamily="34" charset="0"/>
                <a:cs typeface="Times New Roman" panose="02020603050405020304" pitchFamily="18" charset="0"/>
              </a:rPr>
              <a:t> </a:t>
            </a:r>
            <a:endParaRPr lang="kk-KZ"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pPr>
            <a:r>
              <a:rPr lang="kk-KZ" sz="2400" dirty="0" smtClean="0">
                <a:latin typeface="Times New Roman" panose="02020603050405020304" pitchFamily="18" charset="0"/>
                <a:ea typeface="Tahoma" panose="020B0604030504040204" pitchFamily="34" charset="0"/>
                <a:cs typeface="Times New Roman" panose="02020603050405020304" pitchFamily="18" charset="0"/>
              </a:rPr>
              <a:t>5</a:t>
            </a:r>
            <a:r>
              <a:rPr lang="kk-KZ" sz="2400" dirty="0">
                <a:latin typeface="Times New Roman" panose="02020603050405020304" pitchFamily="18" charset="0"/>
                <a:ea typeface="Tahoma" panose="020B0604030504040204" pitchFamily="34" charset="0"/>
                <a:cs typeface="Times New Roman" panose="02020603050405020304" pitchFamily="18" charset="0"/>
              </a:rPr>
              <a:t>. </a:t>
            </a:r>
            <a:r>
              <a:rPr lang="kk-KZ" sz="2400" i="1" dirty="0">
                <a:latin typeface="Times New Roman" panose="02020603050405020304" pitchFamily="18" charset="0"/>
                <a:ea typeface="Tahoma" panose="020B0604030504040204" pitchFamily="34" charset="0"/>
                <a:cs typeface="Times New Roman" panose="02020603050405020304" pitchFamily="18" charset="0"/>
              </a:rPr>
              <a:t>Мотивацияның төмендігі.</a:t>
            </a:r>
            <a:r>
              <a:rPr lang="kk-KZ" sz="2400" dirty="0">
                <a:latin typeface="Times New Roman" panose="02020603050405020304" pitchFamily="18" charset="0"/>
                <a:ea typeface="Tahoma" panose="020B0604030504040204" pitchFamily="34" charset="0"/>
                <a:cs typeface="Times New Roman" panose="02020603050405020304" pitchFamily="18" charset="0"/>
              </a:rPr>
              <a:t> Эссе жазу – күрделі жұмыс, сондықтан оқушылар арасында қызығушылық төмен болуы мүмкін.</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6. </a:t>
            </a:r>
            <a:r>
              <a:rPr lang="kk-KZ" sz="2400" i="1" dirty="0">
                <a:latin typeface="Times New Roman" panose="02020603050405020304" pitchFamily="18" charset="0"/>
                <a:ea typeface="Tahoma" panose="020B0604030504040204" pitchFamily="34" charset="0"/>
                <a:cs typeface="Times New Roman" panose="02020603050405020304" pitchFamily="18" charset="0"/>
              </a:rPr>
              <a:t>Уақытты тиімді пайдалана алмау.</a:t>
            </a:r>
            <a:r>
              <a:rPr lang="kk-KZ" sz="2400" dirty="0">
                <a:latin typeface="Times New Roman" panose="02020603050405020304" pitchFamily="18" charset="0"/>
                <a:ea typeface="Tahoma" panose="020B0604030504040204" pitchFamily="34" charset="0"/>
                <a:cs typeface="Times New Roman" panose="02020603050405020304" pitchFamily="18" charset="0"/>
              </a:rPr>
              <a:t>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7. </a:t>
            </a:r>
            <a:r>
              <a:rPr lang="kk-KZ" sz="2400" i="1" dirty="0">
                <a:latin typeface="Times New Roman" panose="02020603050405020304" pitchFamily="18" charset="0"/>
                <a:ea typeface="Tahoma" panose="020B0604030504040204" pitchFamily="34" charset="0"/>
                <a:cs typeface="Times New Roman" panose="02020603050405020304" pitchFamily="18" charset="0"/>
              </a:rPr>
              <a:t>Мұғалім тарапынан нақты әдістеменің болмауы</a:t>
            </a:r>
            <a:r>
              <a:rPr lang="kk-KZ" sz="2400" dirty="0">
                <a:latin typeface="Times New Roman" panose="02020603050405020304" pitchFamily="18" charset="0"/>
                <a:ea typeface="Tahoma" panose="020B0604030504040204" pitchFamily="34" charset="0"/>
                <a:cs typeface="Times New Roman" panose="02020603050405020304" pitchFamily="18" charset="0"/>
              </a:rPr>
              <a:t>. Эссе жаздыруда бірізді жүйе мен бағыттың жоқтығы оқушының даму жолын тежейді.</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Freeform 4"/>
          <p:cNvSpPr/>
          <p:nvPr/>
        </p:nvSpPr>
        <p:spPr>
          <a:xfrm>
            <a:off x="14325600" y="571500"/>
            <a:ext cx="3479337" cy="3556055"/>
          </a:xfrm>
          <a:custGeom>
            <a:avLst/>
            <a:gdLst/>
            <a:ahLst/>
            <a:cxnLst/>
            <a:rect l="l" t="t" r="r" b="b"/>
            <a:pathLst>
              <a:path w="3185388" h="3556055">
                <a:moveTo>
                  <a:pt x="0" y="0"/>
                </a:moveTo>
                <a:lnTo>
                  <a:pt x="3185388" y="0"/>
                </a:lnTo>
                <a:lnTo>
                  <a:pt x="3185388" y="3556055"/>
                </a:lnTo>
                <a:lnTo>
                  <a:pt x="0" y="3556055"/>
                </a:lnTo>
                <a:lnTo>
                  <a:pt x="0" y="0"/>
                </a:lnTo>
                <a:close/>
              </a:path>
            </a:pathLst>
          </a:custGeom>
          <a:blipFill>
            <a:blip r:embed="rId2"/>
            <a:stretch>
              <a:fillRect l="-11357" t="-3166" r="-8970" b="-4619"/>
            </a:stretch>
          </a:blipFill>
        </p:spPr>
      </p:sp>
    </p:spTree>
    <p:extLst>
      <p:ext uri="{BB962C8B-B14F-4D97-AF65-F5344CB8AC3E}">
        <p14:creationId xmlns:p14="http://schemas.microsoft.com/office/powerpoint/2010/main" val="144076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533400" y="379852"/>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9" name="Прямоугольник 8"/>
          <p:cNvSpPr/>
          <p:nvPr/>
        </p:nvSpPr>
        <p:spPr>
          <a:xfrm>
            <a:off x="1295400" y="1398449"/>
            <a:ext cx="13043631" cy="6232475"/>
          </a:xfrm>
          <a:prstGeom prst="rect">
            <a:avLst/>
          </a:prstGeom>
        </p:spPr>
        <p:txBody>
          <a:bodyPr wrap="square">
            <a:spAutoFit/>
          </a:bodyPr>
          <a:lstStyle/>
          <a:p>
            <a:pPr marL="278765" indent="-189230" algn="ctr">
              <a:spcBef>
                <a:spcPts val="1790"/>
              </a:spcBef>
              <a:spcAft>
                <a:spcPts val="0"/>
              </a:spcAft>
              <a:tabLst>
                <a:tab pos="965200" algn="l"/>
              </a:tabLst>
            </a:pPr>
            <a:r>
              <a:rPr lang="kk-KZ" sz="2400" b="1" dirty="0">
                <a:latin typeface="Times New Roman" panose="02020603050405020304" pitchFamily="18" charset="0"/>
                <a:ea typeface="Tahoma" panose="020B0604030504040204" pitchFamily="34" charset="0"/>
              </a:rPr>
              <a:t>Алдын алу шаралары: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a:t>
            </a:r>
            <a:r>
              <a:rPr lang="kk-KZ" sz="2400" b="1" dirty="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Шағын мәтіндер жазудан бастау (мысалы, 3-4 сөйлемдік сипаттама немесе пікір);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a:t>
            </a:r>
            <a:r>
              <a:rPr lang="kk-KZ" sz="2400" b="1" dirty="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Күнделікті жазу жаттығуларын енгізу (күнделік, эссе шаблондарын толтыру);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a:t>
            </a:r>
            <a:r>
              <a:rPr lang="kk-KZ" sz="2400" b="1" dirty="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«Ойды аяқта», «Сөйлемді жалғастыр» сияқты жазба ойындарын қолдану арқылы қызығушылықты арттыру.</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smtClean="0">
                <a:latin typeface="Times New Roman" panose="02020603050405020304" pitchFamily="18" charset="0"/>
                <a:ea typeface="Tahoma" panose="020B0604030504040204" pitchFamily="34" charset="0"/>
              </a:rPr>
              <a:t>–</a:t>
            </a:r>
            <a:r>
              <a:rPr lang="kk-KZ" sz="2400" b="1" dirty="0" smtClean="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Дәлел мен пікір арасын ажырату үшін мәтінге талдау жасау үлгілерін көрсету;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 Шағын мәтіндерге (мақал, үзінді, оқиға) талдау жүргізіп, пікір білдіруге үйрету;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a:t>
            </a:r>
            <a:r>
              <a:rPr lang="kk-KZ" sz="2400" b="1" dirty="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Кесте, тірек сызбалар арқылы ой жүйелеуге дағдыландыру.</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smtClean="0">
                <a:latin typeface="Times New Roman" panose="02020603050405020304" pitchFamily="18" charset="0"/>
                <a:ea typeface="Tahoma" panose="020B0604030504040204" pitchFamily="34" charset="0"/>
              </a:rPr>
              <a:t>–</a:t>
            </a:r>
            <a:r>
              <a:rPr lang="kk-KZ" sz="2400" b="1" dirty="0" smtClean="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Орфография мен пунктуацияға арналған мақсатты жаттығулар жүргізу;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smtClean="0">
                <a:latin typeface="Times New Roman" panose="02020603050405020304" pitchFamily="18" charset="0"/>
                <a:ea typeface="Tahoma" panose="020B0604030504040204" pitchFamily="34" charset="0"/>
              </a:rPr>
              <a:t>–</a:t>
            </a:r>
            <a:r>
              <a:rPr lang="kk-KZ" sz="2400" b="1" dirty="0" smtClean="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Сөздік қорын байыту үшін синонимдермен, тұрақты тіркестермен жұмыс істеу;  </a:t>
            </a:r>
            <a:endParaRPr lang="ru-RU" sz="2400" b="1" dirty="0">
              <a:latin typeface="Tahoma" panose="020B0604030504040204" pitchFamily="34" charset="0"/>
              <a:ea typeface="Tahoma" panose="020B0604030504040204" pitchFamily="34" charset="0"/>
            </a:endParaRPr>
          </a:p>
          <a:p>
            <a:pPr marL="278765" indent="-189230"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a:t>
            </a:r>
            <a:r>
              <a:rPr lang="kk-KZ" sz="2400" b="1" dirty="0">
                <a:latin typeface="Times New Roman" panose="02020603050405020304" pitchFamily="18" charset="0"/>
                <a:ea typeface="Tahoma" panose="020B0604030504040204" pitchFamily="34" charset="0"/>
              </a:rPr>
              <a:t> </a:t>
            </a:r>
            <a:r>
              <a:rPr lang="kk-KZ" sz="2400" dirty="0">
                <a:latin typeface="Times New Roman" panose="02020603050405020304" pitchFamily="18" charset="0"/>
                <a:ea typeface="Tahoma" panose="020B0604030504040204" pitchFamily="34" charset="0"/>
              </a:rPr>
              <a:t>Үлгілі эссе мәтіндерімен таныстыру арқылы жазу стилін меңгерту.</a:t>
            </a:r>
            <a:endParaRPr lang="ru-RU" sz="2400" b="1" dirty="0">
              <a:effectLst/>
              <a:latin typeface="Tahoma" panose="020B0604030504040204" pitchFamily="34" charset="0"/>
              <a:ea typeface="Tahoma" panose="020B0604030504040204" pitchFamily="34" charset="0"/>
            </a:endParaRPr>
          </a:p>
        </p:txBody>
      </p:sp>
      <p:pic>
        <p:nvPicPr>
          <p:cNvPr id="13" name="Рисунок 12"/>
          <p:cNvPicPr>
            <a:picLocks noChangeAspect="1"/>
          </p:cNvPicPr>
          <p:nvPr/>
        </p:nvPicPr>
        <p:blipFill>
          <a:blip r:embed="rId2"/>
          <a:stretch>
            <a:fillRect/>
          </a:stretch>
        </p:blipFill>
        <p:spPr>
          <a:xfrm>
            <a:off x="14408598" y="1409701"/>
            <a:ext cx="3081145" cy="6019800"/>
          </a:xfrm>
          <a:prstGeom prst="rect">
            <a:avLst/>
          </a:prstGeom>
          <a:ln>
            <a:noFill/>
          </a:ln>
          <a:effectLst>
            <a:softEdge rad="112500"/>
          </a:effectLst>
        </p:spPr>
      </p:pic>
    </p:spTree>
    <p:extLst>
      <p:ext uri="{BB962C8B-B14F-4D97-AF65-F5344CB8AC3E}">
        <p14:creationId xmlns:p14="http://schemas.microsoft.com/office/powerpoint/2010/main" val="23272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533400" y="379852"/>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0" name="Прямоугольник 9"/>
          <p:cNvSpPr/>
          <p:nvPr/>
        </p:nvSpPr>
        <p:spPr>
          <a:xfrm>
            <a:off x="1600200" y="1544681"/>
            <a:ext cx="14401800" cy="7109639"/>
          </a:xfrm>
          <a:prstGeom prst="rect">
            <a:avLst/>
          </a:prstGeom>
        </p:spPr>
        <p:txBody>
          <a:bodyPr wrap="square">
            <a:spAutoFit/>
          </a:bodyPr>
          <a:lstStyle/>
          <a:p>
            <a:pPr marL="278765" indent="-189230" algn="ctr">
              <a:spcBef>
                <a:spcPts val="1790"/>
              </a:spcBef>
              <a:spcAft>
                <a:spcPts val="0"/>
              </a:spcAft>
              <a:tabLst>
                <a:tab pos="965200" algn="l"/>
              </a:tabLst>
            </a:pPr>
            <a:r>
              <a:rPr lang="kk-KZ" sz="2400" b="1" dirty="0" smtClean="0">
                <a:latin typeface="Times New Roman" panose="02020603050405020304" pitchFamily="18" charset="0"/>
                <a:ea typeface="Tahoma" panose="020B0604030504040204" pitchFamily="34" charset="0"/>
              </a:rPr>
              <a:t>Төменде </a:t>
            </a:r>
            <a:r>
              <a:rPr lang="kk-KZ" sz="2400" b="1" dirty="0">
                <a:latin typeface="Times New Roman" panose="02020603050405020304" pitchFamily="18" charset="0"/>
                <a:ea typeface="Tahoma" panose="020B0604030504040204" pitchFamily="34" charset="0"/>
              </a:rPr>
              <a:t>1–11 сынып аралығындағы оқушылар үшін ұсынылатын шамаменгі сөз саны көрсетілген:</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1-4 сыныптар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1-2 сынып: 30-50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3-4 сынып: 50-80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Мақсаты – ойын қарапайым түрде жеткізу, қысқа сөйлемдермен жазу.</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a:t>
            </a:r>
            <a:r>
              <a:rPr lang="kk-KZ" sz="2400" dirty="0" smtClean="0">
                <a:latin typeface="Times New Roman" panose="02020603050405020304" pitchFamily="18" charset="0"/>
                <a:ea typeface="Tahoma" panose="020B0604030504040204" pitchFamily="34" charset="0"/>
              </a:rPr>
              <a:t>5-7 </a:t>
            </a:r>
            <a:r>
              <a:rPr lang="kk-KZ" sz="2400" dirty="0">
                <a:latin typeface="Times New Roman" panose="02020603050405020304" pitchFamily="18" charset="0"/>
                <a:ea typeface="Tahoma" panose="020B0604030504040204" pitchFamily="34" charset="0"/>
              </a:rPr>
              <a:t>сыныптар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5 сынып: 80-100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6 сынып: 100-120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7 сынып: 120-150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Бұл деңгейде оқушылар ойды дәлелдеуге, құрылым сақтауға дағдылана бастайды</a:t>
            </a:r>
            <a:r>
              <a:rPr lang="kk-KZ" sz="2400" dirty="0" smtClean="0">
                <a:latin typeface="Times New Roman" panose="02020603050405020304" pitchFamily="18" charset="0"/>
                <a:ea typeface="Tahoma" panose="020B0604030504040204" pitchFamily="34" charset="0"/>
              </a:rPr>
              <a:t>.</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8-9 сыныптар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8 сынып: 150-200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9 сынып: 200-250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Оқушылардан кіріспе, негізгі және қорытынды бөлімдердің толық жазылуы талап етіледі.</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a:t>
            </a:r>
            <a:r>
              <a:rPr lang="kk-KZ" sz="2400" dirty="0" smtClean="0">
                <a:latin typeface="Times New Roman" panose="02020603050405020304" pitchFamily="18" charset="0"/>
                <a:ea typeface="Tahoma" panose="020B0604030504040204" pitchFamily="34" charset="0"/>
              </a:rPr>
              <a:t>10-11 </a:t>
            </a:r>
            <a:r>
              <a:rPr lang="kk-KZ" sz="2400" dirty="0">
                <a:latin typeface="Times New Roman" panose="02020603050405020304" pitchFamily="18" charset="0"/>
                <a:ea typeface="Tahoma" panose="020B0604030504040204" pitchFamily="34" charset="0"/>
              </a:rPr>
              <a:t>сыныптар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10 сынып: 250-300 сөз  </a:t>
            </a:r>
            <a:endParaRPr lang="ru-RU" sz="2400" b="1" dirty="0">
              <a:latin typeface="Tahoma" panose="020B0604030504040204" pitchFamily="34" charset="0"/>
              <a:ea typeface="Tahoma" panose="020B0604030504040204" pitchFamily="34" charset="0"/>
            </a:endParaRPr>
          </a:p>
          <a:p>
            <a:pPr marL="278765" indent="-189230" algn="just">
              <a:spcAft>
                <a:spcPts val="0"/>
              </a:spcAft>
              <a:tabLst>
                <a:tab pos="965200" algn="l"/>
              </a:tabLst>
            </a:pPr>
            <a:r>
              <a:rPr lang="kk-KZ" sz="2400" dirty="0">
                <a:latin typeface="Times New Roman" panose="02020603050405020304" pitchFamily="18" charset="0"/>
                <a:ea typeface="Tahoma" panose="020B0604030504040204" pitchFamily="34" charset="0"/>
              </a:rPr>
              <a:t>–  11 сынып: 300-350 сөз  </a:t>
            </a:r>
            <a:endParaRPr lang="ru-RU" sz="2400" b="1" dirty="0">
              <a:latin typeface="Tahoma" panose="020B0604030504040204" pitchFamily="34" charset="0"/>
              <a:ea typeface="Tahoma" panose="020B0604030504040204" pitchFamily="34" charset="0"/>
            </a:endParaRPr>
          </a:p>
          <a:p>
            <a:pPr indent="88900" algn="just">
              <a:spcAft>
                <a:spcPts val="0"/>
              </a:spcAft>
              <a:tabLst>
                <a:tab pos="965200" algn="l"/>
              </a:tabLst>
            </a:pPr>
            <a:r>
              <a:rPr lang="kk-KZ" sz="2400" dirty="0">
                <a:latin typeface="Times New Roman" panose="02020603050405020304" pitchFamily="18" charset="0"/>
                <a:ea typeface="Tahoma" panose="020B0604030504040204" pitchFamily="34" charset="0"/>
              </a:rPr>
              <a:t>Бұл сыныптарда эссе толық құрылыммен, дәйек, дәлелдермен жазылады. </a:t>
            </a:r>
            <a:r>
              <a:rPr lang="kk-KZ" sz="2400" dirty="0" smtClean="0">
                <a:latin typeface="Times New Roman" panose="02020603050405020304" pitchFamily="18" charset="0"/>
                <a:ea typeface="Tahoma" panose="020B0604030504040204" pitchFamily="34" charset="0"/>
              </a:rPr>
              <a:t>Жоғары деңгейлі </a:t>
            </a:r>
            <a:r>
              <a:rPr lang="kk-KZ" sz="2400" dirty="0">
                <a:latin typeface="Times New Roman" panose="02020603050405020304" pitchFamily="18" charset="0"/>
                <a:ea typeface="Tahoma" panose="020B0604030504040204" pitchFamily="34" charset="0"/>
              </a:rPr>
              <a:t>жазылым дағдылары қажет.</a:t>
            </a:r>
            <a:endParaRPr lang="ru-RU" sz="2400" b="1"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74953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533400" y="2667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pic>
        <p:nvPicPr>
          <p:cNvPr id="9" name="Рисунок 8"/>
          <p:cNvPicPr>
            <a:picLocks noChangeAspect="1"/>
          </p:cNvPicPr>
          <p:nvPr/>
        </p:nvPicPr>
        <p:blipFill>
          <a:blip r:embed="rId2"/>
          <a:stretch>
            <a:fillRect/>
          </a:stretch>
        </p:blipFill>
        <p:spPr>
          <a:xfrm>
            <a:off x="1295400" y="1562100"/>
            <a:ext cx="4743450" cy="6029325"/>
          </a:xfrm>
          <a:prstGeom prst="roundRect">
            <a:avLst>
              <a:gd name="adj" fmla="val 8594"/>
            </a:avLst>
          </a:prstGeom>
          <a:solidFill>
            <a:srgbClr val="FFFFFF">
              <a:shade val="85000"/>
            </a:srgbClr>
          </a:solidFill>
          <a:ln>
            <a:solidFill>
              <a:schemeClr val="tx1">
                <a:lumMod val="95000"/>
                <a:lumOff val="5000"/>
              </a:schemeClr>
            </a:solidFill>
          </a:ln>
          <a:effectLst>
            <a:reflection blurRad="12700" stA="38000" endPos="28000" dist="5000" dir="5400000" sy="-100000" algn="bl" rotWithShape="0"/>
          </a:effectLst>
        </p:spPr>
      </p:pic>
      <p:sp>
        <p:nvSpPr>
          <p:cNvPr id="11" name="Прямоугольник 10"/>
          <p:cNvSpPr/>
          <p:nvPr/>
        </p:nvSpPr>
        <p:spPr>
          <a:xfrm>
            <a:off x="7302925" y="3422600"/>
            <a:ext cx="9144000" cy="2308324"/>
          </a:xfrm>
          <a:prstGeom prst="rect">
            <a:avLst/>
          </a:prstGeom>
        </p:spPr>
        <p:txBody>
          <a:bodyPr>
            <a:spAutoFit/>
          </a:bodyPr>
          <a:lstStyle/>
          <a:p>
            <a:pPr marL="278765" indent="-189230" algn="ctr">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rPr>
              <a:t>Қорыта келе, эссе – тек жазба жұмыс емес, ол – ойдың өрісі, көзқарастың айнасы. Оқушыны өз ойын еркін, сауатты әрі жүйелі жеткізе алатын тұлға ретінде қалыптастыруда эссе жазуға үйретудің мәні зор. Бұл бағыттағы жұмысты мектеп тәжірибесіне жүйелі енгізу – заман талабына сай сауатты ұрпақ тәрбиелеудің кепілі.</a:t>
            </a:r>
            <a:endParaRPr lang="ru-RU" sz="2400" b="1"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28290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0400" y="1257300"/>
            <a:ext cx="12268200" cy="7432804"/>
          </a:xfrm>
          <a:prstGeom prst="rect">
            <a:avLst/>
          </a:prstGeom>
        </p:spPr>
        <p:txBody>
          <a:bodyPr wrap="square">
            <a:spAutoFit/>
          </a:bodyPr>
          <a:lstStyle/>
          <a:p>
            <a:pPr marL="281305" indent="-191135" algn="ctr">
              <a:spcBef>
                <a:spcPts val="1790"/>
              </a:spcBef>
              <a:spcAft>
                <a:spcPts val="0"/>
              </a:spcAft>
              <a:tabLst>
                <a:tab pos="965200" algn="l"/>
              </a:tabLst>
            </a:pPr>
            <a:r>
              <a:rPr lang="kk-KZ" sz="2400" b="1" dirty="0">
                <a:latin typeface="Times New Roman" panose="02020603050405020304" pitchFamily="18" charset="0"/>
                <a:ea typeface="Tahoma" panose="020B0604030504040204" pitchFamily="34" charset="0"/>
                <a:cs typeface="Times New Roman" panose="02020603050405020304" pitchFamily="18" charset="0"/>
              </a:rPr>
              <a:t>Пайдаланылған әдебиет тізімі:</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78765" indent="-189230">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1. Қабдолов З. «Сөз өнері». – Алматы: Санат, 1992.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2. Рахметова С. «Қазақ тілін оқыту методикасы». – Алматы: Мектеп, 2004.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3. Жұмажанова Т.Ә. «Қазақ тілін оқыту әдістемесі». – Астана: Фолиант, 2012.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4. Әбілқаев А. «Эссе жазуға үйрету жолдары». // Қазақ тілі мен әдебиеті журналы, 2018.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5. Бабажанова Ә. «Сыни ойлау технологиясы арқылы оқушыларды жазуға үйрету». // Ұлағат, 2017.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6. Монтень М. «Тәжірибелер» (Essais). – Париж, 1580.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7. Жұмабаева М. «Оқу сауаттылығы және эссе жазу мәдениеті». – Алматы, 2020.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8. Ахметов К. «Мектепте шығарма және эссе жаздыру». – Алматы, 2008.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9. Bloom B. «Taxonomy of Educational Objectives». – New York, 1956.  </a:t>
            </a:r>
            <a:endParaRPr lang="ru-RU" sz="2400" b="1" dirty="0">
              <a:latin typeface="Times New Roman" panose="02020603050405020304" pitchFamily="18" charset="0"/>
              <a:ea typeface="Tahoma" panose="020B0604030504040204" pitchFamily="34" charset="0"/>
              <a:cs typeface="Times New Roman" panose="02020603050405020304" pitchFamily="18" charset="0"/>
            </a:endParaRPr>
          </a:p>
          <a:p>
            <a:pPr marL="281305" indent="-191135" algn="just">
              <a:spcBef>
                <a:spcPts val="1790"/>
              </a:spcBef>
              <a:spcAft>
                <a:spcPts val="0"/>
              </a:spcAft>
              <a:tabLst>
                <a:tab pos="965200" algn="l"/>
              </a:tabLst>
            </a:pPr>
            <a:r>
              <a:rPr lang="kk-KZ" sz="2400" dirty="0">
                <a:latin typeface="Times New Roman" panose="02020603050405020304" pitchFamily="18" charset="0"/>
                <a:ea typeface="Tahoma" panose="020B0604030504040204" pitchFamily="34" charset="0"/>
                <a:cs typeface="Times New Roman" panose="02020603050405020304" pitchFamily="18" charset="0"/>
              </a:rPr>
              <a:t>10. Колесникова И. «Учимся писать эссе». – Москва: Просвещение, 2013.  </a:t>
            </a:r>
            <a:endParaRPr lang="ru-RU" sz="24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8404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57200" y="4191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1" name="Freeform 11"/>
          <p:cNvSpPr/>
          <p:nvPr/>
        </p:nvSpPr>
        <p:spPr>
          <a:xfrm>
            <a:off x="13175223" y="746533"/>
            <a:ext cx="4242992" cy="2681983"/>
          </a:xfrm>
          <a:custGeom>
            <a:avLst/>
            <a:gdLst/>
            <a:ahLst/>
            <a:cxnLst/>
            <a:rect l="l" t="t" r="r" b="b"/>
            <a:pathLst>
              <a:path w="4242992" h="2681983">
                <a:moveTo>
                  <a:pt x="0" y="0"/>
                </a:moveTo>
                <a:lnTo>
                  <a:pt x="4242991" y="0"/>
                </a:lnTo>
                <a:lnTo>
                  <a:pt x="4242991" y="2681984"/>
                </a:lnTo>
                <a:lnTo>
                  <a:pt x="0" y="2681984"/>
                </a:lnTo>
                <a:lnTo>
                  <a:pt x="0" y="0"/>
                </a:lnTo>
                <a:close/>
              </a:path>
            </a:pathLst>
          </a:custGeom>
          <a:blipFill>
            <a:blip r:embed="rId2"/>
            <a:stretch>
              <a:fillRect l="-7004" t="-21252" r="-5503" b="-23396"/>
            </a:stretch>
          </a:blipFill>
        </p:spPr>
      </p:sp>
      <p:pic>
        <p:nvPicPr>
          <p:cNvPr id="17" name="Рисунок 16"/>
          <p:cNvPicPr/>
          <p:nvPr/>
        </p:nvPicPr>
        <p:blipFill>
          <a:blip r:embed="rId3"/>
          <a:stretch>
            <a:fillRect/>
          </a:stretch>
        </p:blipFill>
        <p:spPr>
          <a:xfrm>
            <a:off x="1644684" y="658765"/>
            <a:ext cx="4070316" cy="2899221"/>
          </a:xfrm>
          <a:prstGeom prst="rect">
            <a:avLst/>
          </a:prstGeom>
        </p:spPr>
      </p:pic>
      <p:sp>
        <p:nvSpPr>
          <p:cNvPr id="9" name="Прямоугольник 8"/>
          <p:cNvSpPr/>
          <p:nvPr/>
        </p:nvSpPr>
        <p:spPr>
          <a:xfrm>
            <a:off x="2057400" y="2933700"/>
            <a:ext cx="11506200" cy="4044056"/>
          </a:xfrm>
          <a:prstGeom prst="rect">
            <a:avLst/>
          </a:prstGeom>
        </p:spPr>
        <p:txBody>
          <a:bodyPr wrap="square">
            <a:spAutoFit/>
          </a:bodyPr>
          <a:lstStyle/>
          <a:p>
            <a:pPr algn="just">
              <a:lnSpc>
                <a:spcPct val="107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Мақсаты: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Оқушылар мен мұғалімдерге эссе жазу барысында тиімді әдіс-тәсілдерді меңгерту, шығармашылық ойлауға баулу, жазылым дағдыларын дамыту.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400" b="1" dirty="0" err="1">
                <a:latin typeface="Times New Roman" panose="02020603050405020304" pitchFamily="18" charset="0"/>
                <a:ea typeface="Calibri" panose="020F0502020204030204" pitchFamily="34" charset="0"/>
                <a:cs typeface="Times New Roman" panose="02020603050405020304" pitchFamily="18" charset="0"/>
              </a:rPr>
              <a:t>Міндеттері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ru-RU" sz="2400" dirty="0" err="1">
                <a:latin typeface="Times New Roman" panose="02020603050405020304" pitchFamily="18" charset="0"/>
                <a:ea typeface="Calibri" panose="020F0502020204030204" pitchFamily="34" charset="0"/>
                <a:cs typeface="Times New Roman" panose="02020603050405020304" pitchFamily="18" charset="0"/>
              </a:rPr>
              <a:t>Қазіргі</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sz="2400" dirty="0">
                <a:latin typeface="Times New Roman" panose="02020603050405020304" pitchFamily="18" charset="0"/>
                <a:ea typeface="Calibri" panose="020F0502020204030204" pitchFamily="34" charset="0"/>
                <a:cs typeface="Times New Roman" panose="02020603050405020304" pitchFamily="18" charset="0"/>
              </a:rPr>
              <a:t> беру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мазмұнында</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эссенің</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алатын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орны</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мағлұмат</a:t>
            </a:r>
            <a:r>
              <a:rPr lang="ru-RU" sz="2400" dirty="0">
                <a:latin typeface="Times New Roman" panose="02020603050405020304" pitchFamily="18" charset="0"/>
                <a:ea typeface="Calibri" panose="020F0502020204030204" pitchFamily="34" charset="0"/>
                <a:cs typeface="Times New Roman" panose="02020603050405020304" pitchFamily="18" charset="0"/>
              </a:rPr>
              <a:t> беру;  </a:t>
            </a:r>
          </a:p>
          <a:p>
            <a:pPr marL="342900" lvl="0" indent="-342900" algn="just">
              <a:lnSpc>
                <a:spcPct val="107000"/>
              </a:lnSpc>
              <a:spcAft>
                <a:spcPts val="0"/>
              </a:spcAft>
              <a:buFont typeface="Symbol" panose="05050102010706020507" pitchFamily="18" charset="2"/>
              <a:buChar char=""/>
            </a:pPr>
            <a:r>
              <a:rPr lang="ru-RU" sz="2400" dirty="0">
                <a:latin typeface="Times New Roman" panose="02020603050405020304" pitchFamily="18" charset="0"/>
                <a:ea typeface="Calibri" panose="020F0502020204030204" pitchFamily="34" charset="0"/>
                <a:cs typeface="Times New Roman" panose="02020603050405020304" pitchFamily="18" charset="0"/>
              </a:rPr>
              <a:t>Эссе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ұғымын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құрылымын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жанрлық</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ерекшелігін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түсіндіру</a:t>
            </a:r>
            <a:r>
              <a:rPr lang="kk-KZ" sz="2400" dirty="0">
                <a:latin typeface="Times New Roman" panose="02020603050405020304" pitchFamily="18" charset="0"/>
                <a:ea typeface="Calibri" panose="020F0502020204030204" pitchFamily="34" charset="0"/>
                <a:cs typeface="Times New Roman" panose="02020603050405020304" pitchFamily="18" charset="0"/>
              </a:rPr>
              <a:t>, ж</a:t>
            </a:r>
            <a:r>
              <a:rPr lang="ru-RU" sz="2400" dirty="0" err="1">
                <a:latin typeface="Times New Roman" panose="02020603050405020304" pitchFamily="18" charset="0"/>
                <a:ea typeface="Calibri" panose="020F0502020204030204" pitchFamily="34" charset="0"/>
                <a:cs typeface="Times New Roman" panose="02020603050405020304" pitchFamily="18" charset="0"/>
              </a:rPr>
              <a:t>азылым</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алдындағы</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дайындық</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жоспарлау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ойды</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жүйелеу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жолдарын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көрсету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kk-KZ" sz="2400" dirty="0">
                <a:latin typeface="Times New Roman" panose="02020603050405020304" pitchFamily="18" charset="0"/>
                <a:ea typeface="Calibri" panose="020F0502020204030204" pitchFamily="34" charset="0"/>
                <a:cs typeface="Times New Roman" panose="02020603050405020304" pitchFamily="18" charset="0"/>
              </a:rPr>
              <a:t>С</a:t>
            </a:r>
            <a:r>
              <a:rPr lang="ru-RU" sz="2400" dirty="0" err="1">
                <a:latin typeface="Times New Roman" panose="02020603050405020304" pitchFamily="18" charset="0"/>
                <a:ea typeface="Calibri" panose="020F0502020204030204" pitchFamily="34" charset="0"/>
                <a:cs typeface="Times New Roman" panose="02020603050405020304" pitchFamily="18" charset="0"/>
              </a:rPr>
              <a:t>ыни</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ойлау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дәлелдеу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қорытынды</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жасау</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қабілеттерін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дамытуға</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бағытталған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тапсырмалармен</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таныстыр</a:t>
            </a:r>
            <a:r>
              <a:rPr lang="kk-KZ" sz="2400" dirty="0">
                <a:latin typeface="Times New Roman" panose="02020603050405020304" pitchFamily="18" charset="0"/>
                <a:ea typeface="Calibri" panose="020F0502020204030204" pitchFamily="34" charset="0"/>
                <a:cs typeface="Times New Roman" panose="02020603050405020304" pitchFamily="18" charset="0"/>
              </a:rPr>
              <a:t>ып, мұғалімдердің оқушыларды эссе жазуға үйрету жолдарын жетілдіру.</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61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57200" y="2667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1" name="Freeform 11"/>
          <p:cNvSpPr/>
          <p:nvPr/>
        </p:nvSpPr>
        <p:spPr>
          <a:xfrm>
            <a:off x="12826585" y="5842005"/>
            <a:ext cx="4242992" cy="2681983"/>
          </a:xfrm>
          <a:custGeom>
            <a:avLst/>
            <a:gdLst/>
            <a:ahLst/>
            <a:cxnLst/>
            <a:rect l="l" t="t" r="r" b="b"/>
            <a:pathLst>
              <a:path w="4242992" h="2681983">
                <a:moveTo>
                  <a:pt x="0" y="0"/>
                </a:moveTo>
                <a:lnTo>
                  <a:pt x="4242991" y="0"/>
                </a:lnTo>
                <a:lnTo>
                  <a:pt x="4242991" y="2681984"/>
                </a:lnTo>
                <a:lnTo>
                  <a:pt x="0" y="2681984"/>
                </a:lnTo>
                <a:lnTo>
                  <a:pt x="0" y="0"/>
                </a:lnTo>
                <a:close/>
              </a:path>
            </a:pathLst>
          </a:custGeom>
          <a:blipFill>
            <a:blip r:embed="rId2"/>
            <a:stretch>
              <a:fillRect l="-7004" t="-21252" r="-5503" b="-23396"/>
            </a:stretch>
          </a:blipFill>
        </p:spPr>
      </p:sp>
      <p:pic>
        <p:nvPicPr>
          <p:cNvPr id="17" name="Рисунок 16"/>
          <p:cNvPicPr/>
          <p:nvPr/>
        </p:nvPicPr>
        <p:blipFill>
          <a:blip r:embed="rId3"/>
          <a:stretch>
            <a:fillRect/>
          </a:stretch>
        </p:blipFill>
        <p:spPr>
          <a:xfrm>
            <a:off x="1066800" y="440023"/>
            <a:ext cx="3765516" cy="2626229"/>
          </a:xfrm>
          <a:prstGeom prst="rect">
            <a:avLst/>
          </a:prstGeom>
        </p:spPr>
      </p:pic>
      <p:sp>
        <p:nvSpPr>
          <p:cNvPr id="12" name="Прямоугольник 11"/>
          <p:cNvSpPr/>
          <p:nvPr/>
        </p:nvSpPr>
        <p:spPr>
          <a:xfrm>
            <a:off x="1600200" y="2400300"/>
            <a:ext cx="11209839" cy="581697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cs typeface="Times New Roman" panose="02020603050405020304" pitchFamily="18" charset="0"/>
              </a:rPr>
              <a:t>Жаз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Ойлан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Ұсын</a:t>
            </a:r>
            <a:r>
              <a:rPr lang="ru-RU" sz="2400" b="1" dirty="0">
                <a:latin typeface="Times New Roman" panose="02020603050405020304" pitchFamily="18" charset="0"/>
                <a:cs typeface="Times New Roman" panose="02020603050405020304" pitchFamily="18" charset="0"/>
              </a:rPr>
              <a:t>: эссе </a:t>
            </a:r>
            <a:r>
              <a:rPr lang="ru-RU" sz="2400" b="1" dirty="0" err="1">
                <a:latin typeface="Times New Roman" panose="02020603050405020304" pitchFamily="18" charset="0"/>
                <a:cs typeface="Times New Roman" panose="02020603050405020304" pitchFamily="18" charset="0"/>
              </a:rPr>
              <a:t>жазудың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тиімді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жолдары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атты</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авторлық</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бағдарлама</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жас</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мамандар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үшін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мынадай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құндылықтарымен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ерекшеленеді</a:t>
            </a:r>
            <a:r>
              <a:rPr lang="ru-RU" sz="2400" b="1" dirty="0" smtClean="0">
                <a:latin typeface="Times New Roman" panose="02020603050405020304" pitchFamily="18" charset="0"/>
                <a:cs typeface="Times New Roman" panose="02020603050405020304" pitchFamily="18" charset="0"/>
              </a:rPr>
              <a:t>:</a:t>
            </a:r>
          </a:p>
          <a:p>
            <a:pPr>
              <a:lnSpc>
                <a:spcPct val="150000"/>
              </a:lnSpc>
            </a:pPr>
            <a:r>
              <a:rPr lang="ru-RU" sz="2400" dirty="0" smtClean="0">
                <a:latin typeface="Times New Roman" panose="02020603050405020304" pitchFamily="18" charset="0"/>
                <a:cs typeface="Times New Roman" panose="02020603050405020304" pitchFamily="18" charset="0"/>
              </a:rPr>
              <a:t>1.Жазылым </a:t>
            </a:r>
            <a:r>
              <a:rPr lang="ru-RU" sz="2400" dirty="0" err="1">
                <a:latin typeface="Times New Roman" panose="02020603050405020304" pitchFamily="18" charset="0"/>
                <a:cs typeface="Times New Roman" panose="02020603050405020304" pitchFamily="18" charset="0"/>
              </a:rPr>
              <a:t>дағдысын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жолдарын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меңгереді</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nSpc>
                <a:spcPct val="150000"/>
              </a:lnSpc>
            </a:pPr>
            <a:r>
              <a:rPr lang="ru-RU" sz="2400" dirty="0" smtClean="0">
                <a:latin typeface="Times New Roman" panose="02020603050405020304" pitchFamily="18" charset="0"/>
                <a:cs typeface="Times New Roman" panose="02020603050405020304" pitchFamily="18" charset="0"/>
              </a:rPr>
              <a:t>2.Жас </a:t>
            </a:r>
            <a:r>
              <a:rPr lang="ru-RU" sz="2400" dirty="0" err="1">
                <a:latin typeface="Times New Roman" panose="02020603050405020304" pitchFamily="18" charset="0"/>
                <a:cs typeface="Times New Roman" panose="02020603050405020304" pitchFamily="18" charset="0"/>
              </a:rPr>
              <a:t>мамандар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оқушының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ойлауын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дамытуға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пікірін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дәлелдеп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бағытталған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әдістермен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танысып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сабақтарына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оңай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алады</a:t>
            </a:r>
            <a:r>
              <a:rPr lang="ru-RU" sz="2400" dirty="0" smtClean="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3</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Сабақ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барысында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a:t>
            </a:r>
            <a:r>
              <a:rPr lang="ru-RU" sz="2400" dirty="0" err="1" smtClean="0">
                <a:latin typeface="Times New Roman" panose="02020603050405020304" pitchFamily="18" charset="0"/>
                <a:cs typeface="Times New Roman" panose="02020603050405020304" pitchFamily="18" charset="0"/>
              </a:rPr>
              <a:t>ыни</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дамыту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әдістерін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дәлірек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айтқанда</a:t>
            </a:r>
            <a:r>
              <a:rPr lang="ru-RU" sz="2400" dirty="0" smtClean="0">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ойлану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сұрақ</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қою</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дәлелдеу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талдау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қорытындылау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стратегияларын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үйренеді</a:t>
            </a:r>
            <a:r>
              <a:rPr lang="ru-RU" sz="2400" dirty="0" smtClean="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4</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тиімді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ұйымдастыруды</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үйренеді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яғни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жазу</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үрдісін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кезең-кезеңмен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жоспарлауды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кезеңде</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істеу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екенін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меңгереді</a:t>
            </a:r>
            <a:r>
              <a:rPr lang="ru-RU" sz="2400" dirty="0" smtClean="0">
                <a:latin typeface="Times New Roman" panose="02020603050405020304" pitchFamily="18" charset="0"/>
                <a:cs typeface="Times New Roman" panose="02020603050405020304" pitchFamily="18" charset="0"/>
              </a:rPr>
              <a:t>.</a:t>
            </a:r>
          </a:p>
          <a:p>
            <a:pPr>
              <a:lnSpc>
                <a:spcPct val="150000"/>
              </a:lnSpc>
            </a:pPr>
            <a:r>
              <a:rPr lang="ru-RU" sz="2400" dirty="0">
                <a:latin typeface="Times New Roman" panose="02020603050405020304" pitchFamily="18" charset="0"/>
                <a:cs typeface="Times New Roman" panose="02020603050405020304" pitchFamily="18" charset="0"/>
              </a:rPr>
              <a:t>5</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ойлау</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креативтілікке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nSpc>
                <a:spcPct val="150000"/>
              </a:lnSpc>
            </a:pPr>
            <a:r>
              <a:rPr lang="ru-RU" sz="2400" dirty="0">
                <a:latin typeface="Times New Roman" panose="02020603050405020304" pitchFamily="18" charset="0"/>
                <a:cs typeface="Times New Roman" panose="02020603050405020304" pitchFamily="18" charset="0"/>
              </a:rPr>
              <a:t>6</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Жасанды</a:t>
            </a:r>
            <a:r>
              <a:rPr lang="ru-RU" sz="2400" dirty="0">
                <a:latin typeface="Times New Roman" panose="02020603050405020304" pitchFamily="18" charset="0"/>
                <a:cs typeface="Times New Roman" panose="02020603050405020304" pitchFamily="18" charset="0"/>
              </a:rPr>
              <a:t> интеллект пен </a:t>
            </a:r>
            <a:r>
              <a:rPr lang="ru-RU" sz="2400" dirty="0" err="1">
                <a:latin typeface="Times New Roman" panose="02020603050405020304" pitchFamily="18" charset="0"/>
                <a:cs typeface="Times New Roman" panose="02020603050405020304" pitchFamily="18" charset="0"/>
              </a:rPr>
              <a:t>цифрлық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ресурстарды</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тиімді</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қолдану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4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57200" y="2667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pic>
        <p:nvPicPr>
          <p:cNvPr id="9" name="Рисунок 8"/>
          <p:cNvPicPr>
            <a:picLocks noChangeAspect="1"/>
          </p:cNvPicPr>
          <p:nvPr/>
        </p:nvPicPr>
        <p:blipFill>
          <a:blip r:embed="rId2"/>
          <a:stretch>
            <a:fillRect/>
          </a:stretch>
        </p:blipFill>
        <p:spPr>
          <a:xfrm>
            <a:off x="1295400" y="1562100"/>
            <a:ext cx="4743450" cy="6029325"/>
          </a:xfrm>
          <a:prstGeom prst="roundRect">
            <a:avLst>
              <a:gd name="adj" fmla="val 8594"/>
            </a:avLst>
          </a:prstGeom>
          <a:solidFill>
            <a:srgbClr val="FFFFFF">
              <a:shade val="85000"/>
            </a:srgbClr>
          </a:solidFill>
          <a:ln>
            <a:solidFill>
              <a:schemeClr val="tx1">
                <a:lumMod val="95000"/>
                <a:lumOff val="5000"/>
              </a:schemeClr>
            </a:solidFill>
          </a:ln>
          <a:effectLst>
            <a:reflection blurRad="12700" stA="38000" endPos="28000" dist="5000" dir="5400000" sy="-100000" algn="bl" rotWithShape="0"/>
          </a:effectLst>
        </p:spPr>
      </p:pic>
      <p:sp>
        <p:nvSpPr>
          <p:cNvPr id="13" name="Прямоугольник 12"/>
          <p:cNvSpPr/>
          <p:nvPr/>
        </p:nvSpPr>
        <p:spPr>
          <a:xfrm>
            <a:off x="6934200" y="4245517"/>
            <a:ext cx="9144000" cy="1569660"/>
          </a:xfrm>
          <a:prstGeom prst="rect">
            <a:avLst/>
          </a:prstGeom>
        </p:spPr>
        <p:txBody>
          <a:bodyPr>
            <a:spAutoFit/>
          </a:bodyPr>
          <a:lstStyle/>
          <a:p>
            <a:pPr algn="ctr"/>
            <a:r>
              <a:rPr lang="kk-KZ" sz="2400" dirty="0">
                <a:latin typeface="Times New Roman" panose="02020603050405020304" pitchFamily="18" charset="0"/>
                <a:ea typeface="Tahoma" panose="020B0604030504040204" pitchFamily="34" charset="0"/>
              </a:rPr>
              <a:t>«Жаз. Ойлан. Ұсын: эссе жазудың тиімді жолдары» тақырыбындағы бұл жұмыс –  эссе жазу дағдысын қалыптастырудағы теория мен практиканы ұштастыруға арналған ғылыми-тәжірибелік ізденістің нәтижесі.</a:t>
            </a:r>
            <a:endParaRPr lang="ru-RU" sz="2400" dirty="0"/>
          </a:p>
        </p:txBody>
      </p:sp>
    </p:spTree>
    <p:extLst>
      <p:ext uri="{BB962C8B-B14F-4D97-AF65-F5344CB8AC3E}">
        <p14:creationId xmlns:p14="http://schemas.microsoft.com/office/powerpoint/2010/main" val="267651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57200" y="2667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0" name="Прямоугольник 9"/>
          <p:cNvSpPr/>
          <p:nvPr/>
        </p:nvSpPr>
        <p:spPr>
          <a:xfrm>
            <a:off x="5181600" y="1866900"/>
            <a:ext cx="11049000" cy="1569660"/>
          </a:xfrm>
          <a:prstGeom prst="rect">
            <a:avLst/>
          </a:prstGeom>
        </p:spPr>
        <p:txBody>
          <a:bodyPr wrap="square">
            <a:spAutoFit/>
          </a:bodyPr>
          <a:lstStyle/>
          <a:p>
            <a:pPr algn="ctr"/>
            <a:r>
              <a:rPr lang="kk-KZ" sz="2400" b="1" dirty="0">
                <a:latin typeface="Times New Roman" panose="02020603050405020304" pitchFamily="18" charset="0"/>
                <a:ea typeface="Tahoma" panose="020B0604030504040204" pitchFamily="34" charset="0"/>
              </a:rPr>
              <a:t>Эссе дегеніміз не?</a:t>
            </a:r>
            <a:r>
              <a:rPr lang="kk-KZ" sz="2400" dirty="0">
                <a:latin typeface="Times New Roman" panose="02020603050405020304" pitchFamily="18" charset="0"/>
                <a:ea typeface="Tahoma" panose="020B0604030504040204" pitchFamily="34" charset="0"/>
              </a:rPr>
              <a:t> Эссе – оқушының немесе автордың белгілі бір тақырыпқа қатысты </a:t>
            </a:r>
            <a:r>
              <a:rPr lang="kk-KZ" sz="2400" dirty="0">
                <a:solidFill>
                  <a:srgbClr val="FF0000"/>
                </a:solidFill>
                <a:latin typeface="Times New Roman" panose="02020603050405020304" pitchFamily="18" charset="0"/>
                <a:ea typeface="Tahoma" panose="020B0604030504040204" pitchFamily="34" charset="0"/>
              </a:rPr>
              <a:t>ой-толғамын, жеке пікірін, көзқарасын еркін түрде жеткізуге </a:t>
            </a:r>
            <a:r>
              <a:rPr lang="kk-KZ" sz="2400" dirty="0">
                <a:latin typeface="Times New Roman" panose="02020603050405020304" pitchFamily="18" charset="0"/>
                <a:ea typeface="Tahoma" panose="020B0604030504040204" pitchFamily="34" charset="0"/>
              </a:rPr>
              <a:t>бағытталған шағын көлемді шығармашылық жазба жұмысы. </a:t>
            </a:r>
            <a:r>
              <a:rPr lang="kk-KZ" sz="2400" dirty="0">
                <a:solidFill>
                  <a:srgbClr val="000000"/>
                </a:solidFill>
                <a:latin typeface="Times New Roman" panose="02020603050405020304" pitchFamily="18" charset="0"/>
                <a:ea typeface="Tahoma" panose="020B0604030504040204" pitchFamily="34" charset="0"/>
              </a:rPr>
              <a:t>Француз тілінен аударғанда «очерк» немесе «нобай» деген мағынаны білдіреді.</a:t>
            </a:r>
            <a:endParaRPr lang="ru-RU" sz="2400" dirty="0"/>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48100"/>
            <a:ext cx="6538816" cy="490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57200" y="8072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0" name="Прямоугольник 9"/>
          <p:cNvSpPr/>
          <p:nvPr/>
        </p:nvSpPr>
        <p:spPr>
          <a:xfrm>
            <a:off x="6934200" y="1866900"/>
            <a:ext cx="9144000" cy="1938992"/>
          </a:xfrm>
          <a:prstGeom prst="rect">
            <a:avLst/>
          </a:prstGeom>
        </p:spPr>
        <p:txBody>
          <a:bodyPr>
            <a:spAutoFit/>
          </a:bodyPr>
          <a:lstStyle/>
          <a:p>
            <a:pPr algn="ctr"/>
            <a:r>
              <a:rPr lang="kk-KZ" sz="2400" b="1" dirty="0">
                <a:latin typeface="Times New Roman" panose="02020603050405020304" pitchFamily="18" charset="0"/>
                <a:ea typeface="Tahoma" panose="020B0604030504040204" pitchFamily="34" charset="0"/>
              </a:rPr>
              <a:t>Д.Ысқақұлының</a:t>
            </a:r>
            <a:r>
              <a:rPr lang="kk-KZ" sz="2400" dirty="0">
                <a:latin typeface="Times New Roman" panose="02020603050405020304" pitchFamily="18" charset="0"/>
                <a:ea typeface="Tahoma" panose="020B0604030504040204" pitchFamily="34" charset="0"/>
              </a:rPr>
              <a:t> пікірінше: «Эссе – көркем жанр. Солай бола тұрса да оның сыншылық сипаты айқын. Эсседе ғылыми талдаулардан гөрі автордың өзіндік әсерлері, шығармашылық тәжірибелеріне негізделген ойлары басым, шағын көлемді, еркін құрылымды келіп, көркем әдеби стильде жазылады»</a:t>
            </a:r>
            <a:endParaRPr lang="ru-RU" sz="2400" dirty="0"/>
          </a:p>
        </p:txBody>
      </p:sp>
      <p:pic>
        <p:nvPicPr>
          <p:cNvPr id="11" name="Рисунок 10"/>
          <p:cNvPicPr>
            <a:picLocks noChangeAspect="1"/>
          </p:cNvPicPr>
          <p:nvPr/>
        </p:nvPicPr>
        <p:blipFill>
          <a:blip r:embed="rId2"/>
          <a:stretch>
            <a:fillRect/>
          </a:stretch>
        </p:blipFill>
        <p:spPr>
          <a:xfrm>
            <a:off x="2209800" y="1115452"/>
            <a:ext cx="3578846" cy="41862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Рисунок 11"/>
          <p:cNvPicPr>
            <a:picLocks noChangeAspect="1"/>
          </p:cNvPicPr>
          <p:nvPr/>
        </p:nvPicPr>
        <p:blipFill>
          <a:blip r:embed="rId3"/>
          <a:stretch>
            <a:fillRect/>
          </a:stretch>
        </p:blipFill>
        <p:spPr>
          <a:xfrm>
            <a:off x="12192000" y="4582501"/>
            <a:ext cx="26670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Прямоугольник 13"/>
          <p:cNvSpPr/>
          <p:nvPr/>
        </p:nvSpPr>
        <p:spPr>
          <a:xfrm>
            <a:off x="1752600" y="6191885"/>
            <a:ext cx="9144000" cy="1938992"/>
          </a:xfrm>
          <a:prstGeom prst="rect">
            <a:avLst/>
          </a:prstGeom>
        </p:spPr>
        <p:txBody>
          <a:bodyPr>
            <a:spAutoFit/>
          </a:bodyPr>
          <a:lstStyle/>
          <a:p>
            <a:pPr algn="ctr"/>
            <a:r>
              <a:rPr lang="kk-KZ" sz="2400" dirty="0">
                <a:latin typeface="Times New Roman" panose="02020603050405020304" pitchFamily="18" charset="0"/>
                <a:cs typeface="Times New Roman" panose="02020603050405020304" pitchFamily="18" charset="0"/>
              </a:rPr>
              <a:t>Ә</a:t>
            </a:r>
            <a:r>
              <a:rPr lang="kk-KZ" sz="2400" dirty="0" smtClean="0">
                <a:latin typeface="Times New Roman" panose="02020603050405020304" pitchFamily="18" charset="0"/>
                <a:cs typeface="Times New Roman" panose="02020603050405020304" pitchFamily="18" charset="0"/>
              </a:rPr>
              <a:t>дебиеттану </a:t>
            </a:r>
            <a:r>
              <a:rPr lang="kk-KZ" sz="2400" dirty="0">
                <a:latin typeface="Times New Roman" panose="02020603050405020304" pitchFamily="18" charset="0"/>
                <a:cs typeface="Times New Roman" panose="02020603050405020304" pitchFamily="18" charset="0"/>
              </a:rPr>
              <a:t>терминологиялық сөздігінде</a:t>
            </a:r>
            <a:r>
              <a:rPr lang="kk-KZ"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ea typeface="Tahoma" panose="020B0604030504040204" pitchFamily="34" charset="0"/>
                <a:cs typeface="Times New Roman" panose="02020603050405020304" pitchFamily="18" charset="0"/>
              </a:rPr>
              <a:t>«</a:t>
            </a:r>
            <a:r>
              <a:rPr lang="kk-KZ" sz="2400" dirty="0">
                <a:latin typeface="Times New Roman" panose="02020603050405020304" pitchFamily="18" charset="0"/>
                <a:ea typeface="Tahoma" panose="020B0604030504040204" pitchFamily="34" charset="0"/>
              </a:rPr>
              <a:t>Эссе тұрақталған, қалыптасқан тұжырымдарға жаңа қырынан қарап, өзінше толғап, әрі дағдыдан, әдеттен, көне соқпақтардан бөлек, тың болжамдар мен түйіндеулерге құрылатын философиялық, эстетиканың, әдеби сынның, публицистиканың, көркем әдебиеттің жанры...»</a:t>
            </a:r>
            <a:endParaRPr lang="ru-RU" sz="2400" dirty="0"/>
          </a:p>
        </p:txBody>
      </p:sp>
    </p:spTree>
    <p:extLst>
      <p:ext uri="{BB962C8B-B14F-4D97-AF65-F5344CB8AC3E}">
        <p14:creationId xmlns:p14="http://schemas.microsoft.com/office/powerpoint/2010/main" val="52585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533400" y="342900"/>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9" name="Прямоугольник 8"/>
          <p:cNvSpPr/>
          <p:nvPr/>
        </p:nvSpPr>
        <p:spPr>
          <a:xfrm>
            <a:off x="4843383" y="1739985"/>
            <a:ext cx="12039600" cy="2677656"/>
          </a:xfrm>
          <a:prstGeom prst="rect">
            <a:avLst/>
          </a:prstGeom>
        </p:spPr>
        <p:txBody>
          <a:bodyPr wrap="square">
            <a:spAutoFit/>
          </a:bodyPr>
          <a:lstStyle/>
          <a:p>
            <a:pPr algn="ctr"/>
            <a:r>
              <a:rPr lang="kk-KZ" sz="2400" b="1" dirty="0">
                <a:latin typeface="Times New Roman" panose="02020603050405020304" pitchFamily="18" charset="0"/>
                <a:ea typeface="Tahoma" panose="020B0604030504040204" pitchFamily="34" charset="0"/>
              </a:rPr>
              <a:t>Эссенің шығу тарихы қандай?</a:t>
            </a:r>
            <a:r>
              <a:rPr lang="kk-KZ" sz="2400" dirty="0">
                <a:latin typeface="Times New Roman" panose="02020603050405020304" pitchFamily="18" charset="0"/>
                <a:ea typeface="Tahoma" panose="020B0604030504040204" pitchFamily="34" charset="0"/>
              </a:rPr>
              <a:t> Эссенің шығу тарихы француз философы </a:t>
            </a:r>
            <a:r>
              <a:rPr lang="kk-KZ" sz="2400" b="1" dirty="0">
                <a:latin typeface="Times New Roman" panose="02020603050405020304" pitchFamily="18" charset="0"/>
                <a:ea typeface="Tahoma" panose="020B0604030504040204" pitchFamily="34" charset="0"/>
              </a:rPr>
              <a:t>Мишель Монтеньнің</a:t>
            </a:r>
            <a:r>
              <a:rPr lang="kk-KZ" sz="2400" dirty="0">
                <a:latin typeface="Times New Roman" panose="02020603050405020304" pitchFamily="18" charset="0"/>
                <a:ea typeface="Tahoma" panose="020B0604030504040204" pitchFamily="34" charset="0"/>
              </a:rPr>
              <a:t> (XVI ғасыр) шығармаларымен байланысты. Ол алғаш рет «essais» (яғни, «ізденіс», «талпыныс») атауымен философиялық пайымдауларын қағазға түсіріп, эссе жанрының негізін қалады. Монтеньнің жазбалары оқырманға ой тастап, белгілі бір тақырыпты тереңнен пайымдауға жетеледі. </a:t>
            </a:r>
            <a:endParaRPr lang="kk-KZ" sz="2400" dirty="0" smtClean="0">
              <a:latin typeface="Times New Roman" panose="02020603050405020304" pitchFamily="18" charset="0"/>
              <a:ea typeface="Tahoma" panose="020B0604030504040204" pitchFamily="34" charset="0"/>
            </a:endParaRPr>
          </a:p>
          <a:p>
            <a:pPr algn="ctr"/>
            <a:r>
              <a:rPr lang="kk-KZ" sz="2400" dirty="0" smtClean="0">
                <a:latin typeface="Times New Roman" panose="02020603050405020304" pitchFamily="18" charset="0"/>
                <a:ea typeface="Tahoma" panose="020B0604030504040204" pitchFamily="34" charset="0"/>
              </a:rPr>
              <a:t>Кейін </a:t>
            </a:r>
            <a:r>
              <a:rPr lang="kk-KZ" sz="2400" dirty="0">
                <a:latin typeface="Times New Roman" panose="02020603050405020304" pitchFamily="18" charset="0"/>
                <a:ea typeface="Tahoma" panose="020B0604030504040204" pitchFamily="34" charset="0"/>
              </a:rPr>
              <a:t>бұл жанр ағылшын әдебиетінде </a:t>
            </a:r>
            <a:r>
              <a:rPr lang="kk-KZ" sz="2400" b="1" dirty="0">
                <a:latin typeface="Times New Roman" panose="02020603050405020304" pitchFamily="18" charset="0"/>
                <a:ea typeface="Tahoma" panose="020B0604030504040204" pitchFamily="34" charset="0"/>
              </a:rPr>
              <a:t>Фрэнсис Бэкон </a:t>
            </a:r>
            <a:r>
              <a:rPr lang="kk-KZ" sz="2400" dirty="0">
                <a:latin typeface="Times New Roman" panose="02020603050405020304" pitchFamily="18" charset="0"/>
                <a:ea typeface="Tahoma" panose="020B0604030504040204" pitchFamily="34" charset="0"/>
              </a:rPr>
              <a:t>еңбектері арқылы дамыды. Ол эссеге нақты ғылыми бағыт пен фактілерге негізделген стиль енгізді. </a:t>
            </a:r>
            <a:endParaRPr lang="ru-RU" sz="2400" dirty="0"/>
          </a:p>
        </p:txBody>
      </p:sp>
      <p:pic>
        <p:nvPicPr>
          <p:cNvPr id="22" name="Рисунок 21"/>
          <p:cNvPicPr>
            <a:picLocks noChangeAspect="1"/>
          </p:cNvPicPr>
          <p:nvPr/>
        </p:nvPicPr>
        <p:blipFill>
          <a:blip r:embed="rId2"/>
          <a:stretch>
            <a:fillRect/>
          </a:stretch>
        </p:blipFill>
        <p:spPr>
          <a:xfrm>
            <a:off x="1001377" y="1161075"/>
            <a:ext cx="3562350" cy="49434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Рисунок 22"/>
          <p:cNvPicPr>
            <a:picLocks noChangeAspect="1"/>
          </p:cNvPicPr>
          <p:nvPr/>
        </p:nvPicPr>
        <p:blipFill>
          <a:blip r:embed="rId3"/>
          <a:stretch>
            <a:fillRect/>
          </a:stretch>
        </p:blipFill>
        <p:spPr>
          <a:xfrm>
            <a:off x="13716000" y="4562179"/>
            <a:ext cx="3257550" cy="41722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3708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441723" y="379852"/>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11" name="Прямоугольник 10"/>
          <p:cNvSpPr/>
          <p:nvPr/>
        </p:nvSpPr>
        <p:spPr>
          <a:xfrm>
            <a:off x="1600200" y="1638300"/>
            <a:ext cx="9144000" cy="2677656"/>
          </a:xfrm>
          <a:prstGeom prst="rect">
            <a:avLst/>
          </a:prstGeom>
        </p:spPr>
        <p:txBody>
          <a:bodyPr>
            <a:spAutoFit/>
          </a:bodyPr>
          <a:lstStyle/>
          <a:p>
            <a:pPr marR="66675" algn="just">
              <a:spcAft>
                <a:spcPts val="0"/>
              </a:spcAft>
            </a:pPr>
            <a:r>
              <a:rPr lang="kk-KZ" sz="2400" i="1" u="sng" dirty="0">
                <a:latin typeface="Times New Roman" panose="02020603050405020304" pitchFamily="18" charset="0"/>
                <a:ea typeface="Tahoma" panose="020B0604030504040204" pitchFamily="34" charset="0"/>
                <a:cs typeface="Times New Roman" panose="02020603050405020304" pitchFamily="18" charset="0"/>
              </a:rPr>
              <a:t>Эссенің ерекшеліктері:</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R="66675"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 Қысқа әрі нұсқа жазылады;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R="66675"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 Автордың жеке көзқарасы мен «мені» айқын көрінеді;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R="66675"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 Эмоцияға толы, бейнелі сөздер жиі қолданылады;</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R="66675"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 Көтерілген мәселе нақты болуы керек;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R="66675"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–Логикалық құрылымы (кіріспе, негізгі бөлім, қорытынды) сақталады.</a:t>
            </a:r>
            <a:endParaRPr lang="ru-RU" sz="24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Прямоугольник 18"/>
          <p:cNvSpPr/>
          <p:nvPr/>
        </p:nvSpPr>
        <p:spPr>
          <a:xfrm>
            <a:off x="1573078" y="4834274"/>
            <a:ext cx="9144000" cy="4154984"/>
          </a:xfrm>
          <a:prstGeom prst="rect">
            <a:avLst/>
          </a:prstGeom>
        </p:spPr>
        <p:txBody>
          <a:bodyPr>
            <a:spAutoFit/>
          </a:bodyPr>
          <a:lstStyle/>
          <a:p>
            <a:pPr marR="66675" algn="just">
              <a:spcAft>
                <a:spcPts val="0"/>
              </a:spcAft>
            </a:pPr>
            <a:r>
              <a:rPr lang="kk-KZ" sz="2400" u="sng" dirty="0">
                <a:latin typeface="Times New Roman" panose="02020603050405020304" pitchFamily="18" charset="0"/>
                <a:ea typeface="Tahoma" panose="020B0604030504040204" pitchFamily="34" charset="0"/>
                <a:cs typeface="Times New Roman" panose="02020603050405020304" pitchFamily="18" charset="0"/>
              </a:rPr>
              <a:t>❌ </a:t>
            </a:r>
            <a:r>
              <a:rPr lang="kk-KZ" sz="2400" i="1" u="sng" dirty="0">
                <a:latin typeface="Times New Roman" panose="02020603050405020304" pitchFamily="18" charset="0"/>
                <a:ea typeface="Tahoma" panose="020B0604030504040204" pitchFamily="34" charset="0"/>
                <a:cs typeface="Times New Roman" panose="02020603050405020304" pitchFamily="18" charset="0"/>
              </a:rPr>
              <a:t>Кемшіліктері:</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95885" marR="66675" indent="215900"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1. Бағалау қиындығы – эссе мазмұны субъективті болғандықтан, нақты өлшеммен бағалау күрделі.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95885" marR="66675" indent="215900"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2. Құрылымда жүйесіздік болуы мүмкін – көп жағдайда оқушылар эссенің құрылымын сақтай алмайды.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95885" marR="66675" indent="215900"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3. Тақырыптан ауытқу қаупі жоғары – еркін жазуға ұмтылу барысында негізгі ойдан алыстап кетуі мүмкін.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95885" marR="66675" indent="215900"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4. Уақытты көп алады – терең ойлануды қажет етеді, жылдам жазу қиын.  </a:t>
            </a:r>
            <a:endParaRPr lang="ru-RU" sz="2400" dirty="0">
              <a:latin typeface="Times New Roman" panose="02020603050405020304" pitchFamily="18" charset="0"/>
              <a:ea typeface="Tahoma" panose="020B0604030504040204" pitchFamily="34" charset="0"/>
              <a:cs typeface="Times New Roman" panose="02020603050405020304" pitchFamily="18" charset="0"/>
            </a:endParaRPr>
          </a:p>
          <a:p>
            <a:pPr marL="95885" marR="66675" indent="215900" algn="just">
              <a:spcAft>
                <a:spcPts val="0"/>
              </a:spcAft>
            </a:pPr>
            <a:r>
              <a:rPr lang="kk-KZ" sz="2400" dirty="0">
                <a:latin typeface="Times New Roman" panose="02020603050405020304" pitchFamily="18" charset="0"/>
                <a:ea typeface="Tahoma" panose="020B0604030504040204" pitchFamily="34" charset="0"/>
                <a:cs typeface="Times New Roman" panose="02020603050405020304" pitchFamily="18" charset="0"/>
              </a:rPr>
              <a:t>5. Жазу дағдысы нашар оқушыға қиын – сөздік қоры аз, ойын толық жеткізе алмайтын оқушыға эссе жазу күрделі болуы мүмкін.</a:t>
            </a:r>
            <a:endParaRPr lang="ru-RU" sz="24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Freeform 12"/>
          <p:cNvSpPr/>
          <p:nvPr/>
        </p:nvSpPr>
        <p:spPr>
          <a:xfrm>
            <a:off x="11277600" y="2289286"/>
            <a:ext cx="5943600" cy="5445014"/>
          </a:xfrm>
          <a:custGeom>
            <a:avLst/>
            <a:gdLst/>
            <a:ahLst/>
            <a:cxnLst/>
            <a:rect l="l" t="t" r="r" b="b"/>
            <a:pathLst>
              <a:path w="3670216" h="2854213">
                <a:moveTo>
                  <a:pt x="0" y="0"/>
                </a:moveTo>
                <a:lnTo>
                  <a:pt x="3670217" y="0"/>
                </a:lnTo>
                <a:lnTo>
                  <a:pt x="3670217" y="2854214"/>
                </a:lnTo>
                <a:lnTo>
                  <a:pt x="0" y="2854214"/>
                </a:lnTo>
                <a:lnTo>
                  <a:pt x="0" y="0"/>
                </a:lnTo>
                <a:close/>
              </a:path>
            </a:pathLst>
          </a:custGeom>
          <a:blipFill>
            <a:blip r:embed="rId2">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380229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DBD3"/>
        </a:solidFill>
        <a:effectLst/>
      </p:bgPr>
    </p:bg>
    <p:spTree>
      <p:nvGrpSpPr>
        <p:cNvPr id="1" name=""/>
        <p:cNvGrpSpPr/>
        <p:nvPr/>
      </p:nvGrpSpPr>
      <p:grpSpPr>
        <a:xfrm>
          <a:off x="0" y="0"/>
          <a:ext cx="0" cy="0"/>
          <a:chOff x="0" y="0"/>
          <a:chExt cx="0" cy="0"/>
        </a:xfrm>
      </p:grpSpPr>
      <p:grpSp>
        <p:nvGrpSpPr>
          <p:cNvPr id="2" name="Group 2"/>
          <p:cNvGrpSpPr/>
          <p:nvPr/>
        </p:nvGrpSpPr>
        <p:grpSpPr>
          <a:xfrm>
            <a:off x="533400" y="249911"/>
            <a:ext cx="17404553" cy="9527296"/>
            <a:chOff x="0" y="0"/>
            <a:chExt cx="23206071" cy="12703061"/>
          </a:xfrm>
        </p:grpSpPr>
        <p:grpSp>
          <p:nvGrpSpPr>
            <p:cNvPr id="3" name="Group 3"/>
            <p:cNvGrpSpPr/>
            <p:nvPr/>
          </p:nvGrpSpPr>
          <p:grpSpPr>
            <a:xfrm>
              <a:off x="0" y="0"/>
              <a:ext cx="23206071" cy="12703061"/>
              <a:chOff x="0" y="0"/>
              <a:chExt cx="4596479" cy="2516124"/>
            </a:xfrm>
          </p:grpSpPr>
          <p:sp>
            <p:nvSpPr>
              <p:cNvPr id="4" name="Freeform 4"/>
              <p:cNvSpPr/>
              <p:nvPr/>
            </p:nvSpPr>
            <p:spPr>
              <a:xfrm>
                <a:off x="0" y="0"/>
                <a:ext cx="4596479" cy="2516124"/>
              </a:xfrm>
              <a:custGeom>
                <a:avLst/>
                <a:gdLst/>
                <a:ahLst/>
                <a:cxnLst/>
                <a:rect l="l" t="t" r="r" b="b"/>
                <a:pathLst>
                  <a:path w="4596479" h="2516124">
                    <a:moveTo>
                      <a:pt x="4517061" y="0"/>
                    </a:moveTo>
                    <a:lnTo>
                      <a:pt x="79418" y="0"/>
                    </a:lnTo>
                    <a:cubicBezTo>
                      <a:pt x="79418" y="43699"/>
                      <a:pt x="44079" y="79418"/>
                      <a:pt x="0" y="79418"/>
                    </a:cubicBezTo>
                    <a:lnTo>
                      <a:pt x="0" y="2436706"/>
                    </a:lnTo>
                    <a:cubicBezTo>
                      <a:pt x="43699" y="2436706"/>
                      <a:pt x="79418" y="2472045"/>
                      <a:pt x="79418" y="2516124"/>
                    </a:cubicBezTo>
                    <a:lnTo>
                      <a:pt x="4517061" y="2516124"/>
                    </a:lnTo>
                    <a:cubicBezTo>
                      <a:pt x="4517061" y="2472425"/>
                      <a:pt x="4552400" y="2436706"/>
                      <a:pt x="4596479" y="2436706"/>
                    </a:cubicBezTo>
                    <a:lnTo>
                      <a:pt x="4596479" y="79418"/>
                    </a:lnTo>
                    <a:cubicBezTo>
                      <a:pt x="4552780" y="79418"/>
                      <a:pt x="4517061" y="44079"/>
                      <a:pt x="4517061" y="0"/>
                    </a:cubicBezTo>
                    <a:close/>
                  </a:path>
                </a:pathLst>
              </a:custGeom>
              <a:solidFill>
                <a:srgbClr val="000000">
                  <a:alpha val="0"/>
                </a:srgbClr>
              </a:solidFill>
              <a:ln w="19050" cap="sq">
                <a:solidFill>
                  <a:srgbClr val="261310"/>
                </a:solidFill>
                <a:prstDash val="solid"/>
                <a:miter/>
              </a:ln>
            </p:spPr>
          </p:sp>
          <p:sp>
            <p:nvSpPr>
              <p:cNvPr id="5" name="TextBox 5"/>
              <p:cNvSpPr txBox="1"/>
              <p:nvPr/>
            </p:nvSpPr>
            <p:spPr>
              <a:xfrm>
                <a:off x="38100" y="-9525"/>
                <a:ext cx="4520279" cy="248754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0293" y="192716"/>
              <a:ext cx="22836362" cy="12317628"/>
              <a:chOff x="0" y="0"/>
              <a:chExt cx="4596479" cy="2479279"/>
            </a:xfrm>
          </p:grpSpPr>
          <p:sp>
            <p:nvSpPr>
              <p:cNvPr id="7" name="Freeform 7"/>
              <p:cNvSpPr/>
              <p:nvPr/>
            </p:nvSpPr>
            <p:spPr>
              <a:xfrm>
                <a:off x="0" y="0"/>
                <a:ext cx="4596479" cy="2479279"/>
              </a:xfrm>
              <a:custGeom>
                <a:avLst/>
                <a:gdLst/>
                <a:ahLst/>
                <a:cxnLst/>
                <a:rect l="l" t="t" r="r" b="b"/>
                <a:pathLst>
                  <a:path w="4596479" h="2479279">
                    <a:moveTo>
                      <a:pt x="4517061" y="0"/>
                    </a:moveTo>
                    <a:lnTo>
                      <a:pt x="79418" y="0"/>
                    </a:lnTo>
                    <a:cubicBezTo>
                      <a:pt x="79418" y="43699"/>
                      <a:pt x="44079" y="79418"/>
                      <a:pt x="0" y="79418"/>
                    </a:cubicBezTo>
                    <a:lnTo>
                      <a:pt x="0" y="2399861"/>
                    </a:lnTo>
                    <a:cubicBezTo>
                      <a:pt x="43699" y="2399861"/>
                      <a:pt x="79418" y="2435200"/>
                      <a:pt x="79418" y="2479279"/>
                    </a:cubicBezTo>
                    <a:lnTo>
                      <a:pt x="4517061" y="2479279"/>
                    </a:lnTo>
                    <a:cubicBezTo>
                      <a:pt x="4517061" y="2435580"/>
                      <a:pt x="4552400" y="2399861"/>
                      <a:pt x="4596479" y="2399861"/>
                    </a:cubicBezTo>
                    <a:lnTo>
                      <a:pt x="4596479" y="79418"/>
                    </a:lnTo>
                    <a:cubicBezTo>
                      <a:pt x="4552780" y="79418"/>
                      <a:pt x="4517061" y="44079"/>
                      <a:pt x="4517061" y="0"/>
                    </a:cubicBezTo>
                    <a:close/>
                  </a:path>
                </a:pathLst>
              </a:custGeom>
              <a:solidFill>
                <a:srgbClr val="FFFFFF"/>
              </a:solidFill>
            </p:spPr>
          </p:sp>
          <p:sp>
            <p:nvSpPr>
              <p:cNvPr id="8" name="TextBox 8"/>
              <p:cNvSpPr txBox="1"/>
              <p:nvPr/>
            </p:nvSpPr>
            <p:spPr>
              <a:xfrm>
                <a:off x="38100" y="-9525"/>
                <a:ext cx="4520279" cy="2450704"/>
              </a:xfrm>
              <a:prstGeom prst="rect">
                <a:avLst/>
              </a:prstGeom>
            </p:spPr>
            <p:txBody>
              <a:bodyPr lIns="50800" tIns="50800" rIns="50800" bIns="50800" rtlCol="0" anchor="ctr"/>
              <a:lstStyle/>
              <a:p>
                <a:pPr algn="ctr">
                  <a:lnSpc>
                    <a:spcPts val="2659"/>
                  </a:lnSpc>
                </a:pPr>
                <a:endParaRPr/>
              </a:p>
            </p:txBody>
          </p:sp>
        </p:grpSp>
      </p:grpSp>
      <p:sp>
        <p:nvSpPr>
          <p:cNvPr id="9" name="Прямоугольник 8"/>
          <p:cNvSpPr/>
          <p:nvPr/>
        </p:nvSpPr>
        <p:spPr>
          <a:xfrm>
            <a:off x="1676400" y="1562100"/>
            <a:ext cx="9144000" cy="1569660"/>
          </a:xfrm>
          <a:prstGeom prst="rect">
            <a:avLst/>
          </a:prstGeom>
        </p:spPr>
        <p:txBody>
          <a:bodyPr>
            <a:spAutoFit/>
          </a:bodyPr>
          <a:lstStyle/>
          <a:p>
            <a:pPr marR="66675" algn="just">
              <a:spcAft>
                <a:spcPts val="0"/>
              </a:spcAft>
            </a:pPr>
            <a:r>
              <a:rPr lang="kk-KZ" sz="2400" dirty="0" smtClean="0">
                <a:latin typeface="Times New Roman" panose="02020603050405020304" pitchFamily="18" charset="0"/>
                <a:ea typeface="Tahoma" panose="020B0604030504040204" pitchFamily="34" charset="0"/>
              </a:rPr>
              <a:t>Эссе үш </a:t>
            </a:r>
            <a:r>
              <a:rPr lang="kk-KZ" sz="2400" dirty="0">
                <a:latin typeface="Times New Roman" panose="02020603050405020304" pitchFamily="18" charset="0"/>
                <a:ea typeface="Tahoma" panose="020B0604030504040204" pitchFamily="34" charset="0"/>
              </a:rPr>
              <a:t>негізгі бөліктен тұрады:</a:t>
            </a:r>
            <a:endParaRPr lang="ru-RU" sz="2400" dirty="0">
              <a:latin typeface="Tahoma" panose="020B0604030504040204" pitchFamily="34" charset="0"/>
              <a:ea typeface="Tahoma" panose="020B0604030504040204" pitchFamily="34" charset="0"/>
            </a:endParaRPr>
          </a:p>
          <a:p>
            <a:pPr marL="342900" marR="66675" lvl="0" indent="-342900">
              <a:buBlip>
                <a:blip r:embed="rId2"/>
              </a:buBlip>
              <a:tabLst>
                <a:tab pos="630555" algn="l"/>
              </a:tabLst>
            </a:pPr>
            <a:r>
              <a:rPr lang="kk-KZ" sz="2400" i="1" dirty="0">
                <a:latin typeface="Times New Roman" panose="02020603050405020304" pitchFamily="18" charset="0"/>
                <a:ea typeface="Tahoma" panose="020B0604030504040204" pitchFamily="34" charset="0"/>
              </a:rPr>
              <a:t>Кіріспе</a:t>
            </a:r>
            <a:endParaRPr lang="ru-RU" sz="2400" dirty="0">
              <a:latin typeface="Tahoma" panose="020B0604030504040204" pitchFamily="34" charset="0"/>
              <a:ea typeface="Tahoma" panose="020B0604030504040204" pitchFamily="34" charset="0"/>
            </a:endParaRPr>
          </a:p>
          <a:p>
            <a:pPr marL="342900" marR="66675" lvl="0" indent="-342900">
              <a:buBlip>
                <a:blip r:embed="rId2"/>
              </a:buBlip>
              <a:tabLst>
                <a:tab pos="630555" algn="l"/>
              </a:tabLst>
            </a:pPr>
            <a:r>
              <a:rPr lang="kk-KZ" sz="2400" i="1" dirty="0">
                <a:latin typeface="Times New Roman" panose="02020603050405020304" pitchFamily="18" charset="0"/>
                <a:ea typeface="Tahoma" panose="020B0604030504040204" pitchFamily="34" charset="0"/>
              </a:rPr>
              <a:t>Негізгі бөлім</a:t>
            </a:r>
            <a:endParaRPr lang="ru-RU" sz="2400" dirty="0">
              <a:latin typeface="Tahoma" panose="020B0604030504040204" pitchFamily="34" charset="0"/>
              <a:ea typeface="Tahoma" panose="020B0604030504040204" pitchFamily="34" charset="0"/>
            </a:endParaRPr>
          </a:p>
          <a:p>
            <a:pPr marL="342900" marR="66675" lvl="0" indent="-342900">
              <a:buBlip>
                <a:blip r:embed="rId2"/>
              </a:buBlip>
              <a:tabLst>
                <a:tab pos="630555" algn="l"/>
              </a:tabLst>
            </a:pPr>
            <a:r>
              <a:rPr lang="kk-KZ" sz="2400" i="1" dirty="0">
                <a:latin typeface="Times New Roman" panose="02020603050405020304" pitchFamily="18" charset="0"/>
                <a:ea typeface="Tahoma" panose="020B0604030504040204" pitchFamily="34" charset="0"/>
              </a:rPr>
              <a:t>Қорытынды</a:t>
            </a:r>
            <a:endParaRPr lang="ru-RU" sz="2400" dirty="0">
              <a:effectLst/>
              <a:latin typeface="Tahoma" panose="020B0604030504040204" pitchFamily="34" charset="0"/>
              <a:ea typeface="Tahoma" panose="020B0604030504040204" pitchFamily="34" charset="0"/>
            </a:endParaRPr>
          </a:p>
        </p:txBody>
      </p:sp>
      <p:sp>
        <p:nvSpPr>
          <p:cNvPr id="10" name="Прямоугольник 9"/>
          <p:cNvSpPr/>
          <p:nvPr/>
        </p:nvSpPr>
        <p:spPr>
          <a:xfrm>
            <a:off x="990600" y="6442675"/>
            <a:ext cx="9144000" cy="2308324"/>
          </a:xfrm>
          <a:prstGeom prst="rect">
            <a:avLst/>
          </a:prstGeom>
        </p:spPr>
        <p:txBody>
          <a:bodyPr>
            <a:spAutoFit/>
          </a:bodyPr>
          <a:lstStyle/>
          <a:p>
            <a:pPr marR="66675" algn="ctr">
              <a:spcAft>
                <a:spcPts val="0"/>
              </a:spcAft>
            </a:pPr>
            <a:r>
              <a:rPr lang="kk-KZ" b="1" dirty="0">
                <a:latin typeface="Times New Roman" panose="02020603050405020304" pitchFamily="18" charset="0"/>
                <a:ea typeface="Tahoma" panose="020B0604030504040204" pitchFamily="34" charset="0"/>
              </a:rPr>
              <a:t>Кіріспеде қамтылатындар:</a:t>
            </a:r>
            <a:endParaRPr lang="ru-RU" b="1"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Тақырыпқа қысқаша шолу: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Жалпы мазмұнын таныстырады;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Тақырыптың маңыздылығын көрсетеді.</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Эссе неге осы тақырыпқа арналды?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Қоғамдық, тарихи, ғылыми, тұлғалық негізі болуы мүмкін.</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Автордың көзқарасы анық айтылады;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Эссенің бағыты мен мазмұны осы ой арқылы өрбиді.</a:t>
            </a:r>
            <a:endParaRPr lang="ru-RU" dirty="0">
              <a:effectLst/>
              <a:latin typeface="Tahoma" panose="020B0604030504040204" pitchFamily="34" charset="0"/>
              <a:ea typeface="Tahoma" panose="020B0604030504040204" pitchFamily="34" charset="0"/>
            </a:endParaRPr>
          </a:p>
        </p:txBody>
      </p:sp>
      <p:sp>
        <p:nvSpPr>
          <p:cNvPr id="12" name="Прямоугольник 11"/>
          <p:cNvSpPr/>
          <p:nvPr/>
        </p:nvSpPr>
        <p:spPr>
          <a:xfrm>
            <a:off x="4652755" y="2752457"/>
            <a:ext cx="9144000" cy="3139321"/>
          </a:xfrm>
          <a:prstGeom prst="rect">
            <a:avLst/>
          </a:prstGeom>
        </p:spPr>
        <p:txBody>
          <a:bodyPr>
            <a:spAutoFit/>
          </a:bodyPr>
          <a:lstStyle/>
          <a:p>
            <a:pPr marR="66675" algn="ctr">
              <a:spcAft>
                <a:spcPts val="0"/>
              </a:spcAft>
            </a:pPr>
            <a:r>
              <a:rPr lang="kk-KZ" b="1" dirty="0">
                <a:latin typeface="Times New Roman" panose="02020603050405020304" pitchFamily="18" charset="0"/>
                <a:ea typeface="Tahoma" panose="020B0604030504040204" pitchFamily="34" charset="0"/>
              </a:rPr>
              <a:t>Негізгі бөлімде не қамтылады?</a:t>
            </a:r>
            <a:endParaRPr lang="ru-RU" b="1" dirty="0">
              <a:latin typeface="Tahoma" panose="020B0604030504040204" pitchFamily="34" charset="0"/>
              <a:ea typeface="Tahoma" panose="020B0604030504040204" pitchFamily="34" charset="0"/>
            </a:endParaRPr>
          </a:p>
          <a:p>
            <a:pPr marR="66675" algn="ctr">
              <a:spcAft>
                <a:spcPts val="0"/>
              </a:spcAft>
            </a:pPr>
            <a:r>
              <a:rPr lang="kk-KZ" i="1" dirty="0">
                <a:latin typeface="Times New Roman" panose="02020603050405020304" pitchFamily="18" charset="0"/>
                <a:ea typeface="Tahoma" panose="020B0604030504040204" pitchFamily="34" charset="0"/>
              </a:rPr>
              <a:t>1. Тақырыпты ашу:  </a:t>
            </a:r>
            <a:endParaRPr lang="ru-RU" dirty="0">
              <a:latin typeface="Tahoma" panose="020B0604030504040204" pitchFamily="34" charset="0"/>
              <a:ea typeface="Tahoma" panose="020B0604030504040204" pitchFamily="34" charset="0"/>
            </a:endParaRPr>
          </a:p>
          <a:p>
            <a:pPr marR="66675" algn="ctr">
              <a:spcAft>
                <a:spcPts val="0"/>
              </a:spcAft>
            </a:pPr>
            <a:r>
              <a:rPr lang="kk-KZ" i="1" dirty="0" smtClean="0">
                <a:latin typeface="Times New Roman" panose="02020603050405020304" pitchFamily="18" charset="0"/>
                <a:ea typeface="Tahoma" panose="020B0604030504040204" pitchFamily="34" charset="0"/>
              </a:rPr>
              <a:t>2</a:t>
            </a:r>
            <a:r>
              <a:rPr lang="kk-KZ" i="1" dirty="0">
                <a:latin typeface="Times New Roman" panose="02020603050405020304" pitchFamily="18" charset="0"/>
                <a:ea typeface="Tahoma" panose="020B0604030504040204" pitchFamily="34" charset="0"/>
              </a:rPr>
              <a:t>. Дәлелдер мен мысалдар: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–Нақты фактілер, өмірден алынған мысалдар, дәйексөздер;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–Ғалымдар пікірі немесе тарихи оқиғалар арқылы аргументтер келтіріледі.</a:t>
            </a:r>
            <a:endParaRPr lang="ru-RU" dirty="0">
              <a:latin typeface="Tahoma" panose="020B0604030504040204" pitchFamily="34" charset="0"/>
              <a:ea typeface="Tahoma" panose="020B0604030504040204" pitchFamily="34" charset="0"/>
            </a:endParaRPr>
          </a:p>
          <a:p>
            <a:pPr marR="66675" algn="ctr">
              <a:spcAft>
                <a:spcPts val="0"/>
              </a:spcAft>
            </a:pPr>
            <a:r>
              <a:rPr lang="kk-KZ" i="1" dirty="0">
                <a:latin typeface="Times New Roman" panose="02020603050405020304" pitchFamily="18" charset="0"/>
                <a:ea typeface="Tahoma" panose="020B0604030504040204" pitchFamily="34" charset="0"/>
              </a:rPr>
              <a:t>3. Талдау: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 Келтірілген мысалдарды автор қалай түсінеді?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–Олардың тақырыппен байланысы мен маңызы көрсетіледі.</a:t>
            </a:r>
            <a:endParaRPr lang="ru-RU" dirty="0">
              <a:latin typeface="Tahoma" panose="020B0604030504040204" pitchFamily="34" charset="0"/>
              <a:ea typeface="Tahoma" panose="020B0604030504040204" pitchFamily="34" charset="0"/>
            </a:endParaRPr>
          </a:p>
          <a:p>
            <a:pPr marR="66675" algn="ctr">
              <a:spcAft>
                <a:spcPts val="0"/>
              </a:spcAft>
            </a:pPr>
            <a:r>
              <a:rPr lang="kk-KZ" i="1" dirty="0">
                <a:latin typeface="Times New Roman" panose="02020603050405020304" pitchFamily="18" charset="0"/>
                <a:ea typeface="Tahoma" panose="020B0604030504040204" pitchFamily="34" charset="0"/>
              </a:rPr>
              <a:t>4. Қарама-қайшы ойларды </a:t>
            </a:r>
            <a:r>
              <a:rPr lang="kk-KZ" i="1" dirty="0" smtClean="0">
                <a:latin typeface="Times New Roman" panose="02020603050405020304" pitchFamily="18" charset="0"/>
                <a:ea typeface="Tahoma" panose="020B0604030504040204" pitchFamily="34" charset="0"/>
              </a:rPr>
              <a:t>көрсету:  </a:t>
            </a:r>
            <a:endParaRPr lang="ru-RU" dirty="0">
              <a:latin typeface="Tahoma" panose="020B0604030504040204" pitchFamily="34" charset="0"/>
              <a:ea typeface="Tahoma" panose="020B0604030504040204" pitchFamily="34" charset="0"/>
            </a:endParaRPr>
          </a:p>
          <a:p>
            <a:pPr marR="66675" algn="ctr">
              <a:spcAft>
                <a:spcPts val="0"/>
              </a:spcAft>
            </a:pPr>
            <a:r>
              <a:rPr lang="kk-KZ" dirty="0">
                <a:latin typeface="Times New Roman" panose="02020603050405020304" pitchFamily="18" charset="0"/>
                <a:ea typeface="Tahoma" panose="020B0604030504040204" pitchFamily="34" charset="0"/>
              </a:rPr>
              <a:t>–Автор балама пікірді ұсынуы мүмкін және өз көзқарасын соған қарсы қою арқылы дәлелдеуі ықтимал.</a:t>
            </a:r>
            <a:endParaRPr lang="ru-RU" dirty="0">
              <a:effectLst/>
              <a:latin typeface="Tahoma" panose="020B0604030504040204" pitchFamily="34" charset="0"/>
              <a:ea typeface="Tahoma" panose="020B0604030504040204" pitchFamily="34" charset="0"/>
            </a:endParaRPr>
          </a:p>
        </p:txBody>
      </p:sp>
      <p:sp>
        <p:nvSpPr>
          <p:cNvPr id="13" name="Прямоугольник 12"/>
          <p:cNvSpPr/>
          <p:nvPr/>
        </p:nvSpPr>
        <p:spPr>
          <a:xfrm>
            <a:off x="10322113" y="6819900"/>
            <a:ext cx="9144000" cy="1200329"/>
          </a:xfrm>
          <a:prstGeom prst="rect">
            <a:avLst/>
          </a:prstGeom>
        </p:spPr>
        <p:txBody>
          <a:bodyPr>
            <a:spAutoFit/>
          </a:bodyPr>
          <a:lstStyle/>
          <a:p>
            <a:pPr marR="66675" algn="ctr">
              <a:spcAft>
                <a:spcPts val="0"/>
              </a:spcAft>
            </a:pPr>
            <a:r>
              <a:rPr lang="kk-KZ" b="1" dirty="0">
                <a:latin typeface="Times New Roman" panose="02020603050405020304" pitchFamily="18" charset="0"/>
                <a:ea typeface="Tahoma" panose="020B0604030504040204" pitchFamily="34" charset="0"/>
              </a:rPr>
              <a:t>Қорытынды бөлімде не қамтылады?</a:t>
            </a:r>
            <a:endParaRPr lang="ru-RU" b="1" dirty="0">
              <a:latin typeface="Tahoma" panose="020B0604030504040204" pitchFamily="34" charset="0"/>
              <a:ea typeface="Tahoma" panose="020B0604030504040204" pitchFamily="34" charset="0"/>
            </a:endParaRPr>
          </a:p>
          <a:p>
            <a:pPr marL="342900" marR="66675" indent="-342900" algn="ctr">
              <a:spcAft>
                <a:spcPts val="0"/>
              </a:spcAft>
              <a:buAutoNum type="arabicPeriod"/>
            </a:pPr>
            <a:r>
              <a:rPr lang="kk-KZ" dirty="0" smtClean="0">
                <a:latin typeface="Times New Roman" panose="02020603050405020304" pitchFamily="18" charset="0"/>
                <a:ea typeface="Tahoma" panose="020B0604030504040204" pitchFamily="34" charset="0"/>
              </a:rPr>
              <a:t>Негізгі </a:t>
            </a:r>
            <a:r>
              <a:rPr lang="kk-KZ" dirty="0">
                <a:latin typeface="Times New Roman" panose="02020603050405020304" pitchFamily="18" charset="0"/>
                <a:ea typeface="Tahoma" panose="020B0604030504040204" pitchFamily="34" charset="0"/>
              </a:rPr>
              <a:t>ойдың </a:t>
            </a:r>
            <a:r>
              <a:rPr lang="kk-KZ" dirty="0" smtClean="0">
                <a:latin typeface="Times New Roman" panose="02020603050405020304" pitchFamily="18" charset="0"/>
                <a:ea typeface="Tahoma" panose="020B0604030504040204" pitchFamily="34" charset="0"/>
              </a:rPr>
              <a:t>түйіні</a:t>
            </a:r>
          </a:p>
          <a:p>
            <a:pPr marL="342900" marR="66675" indent="-342900" algn="ctr">
              <a:spcAft>
                <a:spcPts val="0"/>
              </a:spcAft>
              <a:buAutoNum type="arabicPeriod"/>
            </a:pPr>
            <a:r>
              <a:rPr lang="kk-KZ" dirty="0" smtClean="0">
                <a:latin typeface="Times New Roman" panose="02020603050405020304" pitchFamily="18" charset="0"/>
                <a:ea typeface="Tahoma" panose="020B0604030504040204" pitchFamily="34" charset="0"/>
              </a:rPr>
              <a:t> </a:t>
            </a:r>
            <a:r>
              <a:rPr lang="kk-KZ" dirty="0">
                <a:latin typeface="Times New Roman" panose="02020603050405020304" pitchFamily="18" charset="0"/>
                <a:ea typeface="Tahoma" panose="020B0604030504040204" pitchFamily="34" charset="0"/>
              </a:rPr>
              <a:t>Оқырманға әсер ету:  </a:t>
            </a:r>
            <a:endParaRPr lang="ru-RU" dirty="0">
              <a:latin typeface="Tahoma" panose="020B0604030504040204" pitchFamily="34" charset="0"/>
              <a:ea typeface="Tahoma" panose="020B0604030504040204" pitchFamily="34" charset="0"/>
            </a:endParaRPr>
          </a:p>
          <a:p>
            <a:pPr marR="66675" algn="ctr">
              <a:spcAft>
                <a:spcPts val="0"/>
              </a:spcAft>
            </a:pPr>
            <a:r>
              <a:rPr lang="kk-KZ" dirty="0" smtClean="0">
                <a:latin typeface="Times New Roman" panose="02020603050405020304" pitchFamily="18" charset="0"/>
                <a:ea typeface="Tahoma" panose="020B0604030504040204" pitchFamily="34" charset="0"/>
              </a:rPr>
              <a:t>3</a:t>
            </a:r>
            <a:r>
              <a:rPr lang="kk-KZ" dirty="0">
                <a:latin typeface="Times New Roman" panose="02020603050405020304" pitchFamily="18" charset="0"/>
                <a:ea typeface="Tahoma" panose="020B0604030504040204" pitchFamily="34" charset="0"/>
              </a:rPr>
              <a:t>. </a:t>
            </a:r>
            <a:r>
              <a:rPr lang="kk-KZ" dirty="0" smtClean="0">
                <a:latin typeface="Times New Roman" panose="02020603050405020304" pitchFamily="18" charset="0"/>
                <a:ea typeface="Tahoma" panose="020B0604030504040204" pitchFamily="34" charset="0"/>
              </a:rPr>
              <a:t>Ұсыныс білдіріп, ойды қорытындылау</a:t>
            </a:r>
            <a:endParaRPr lang="ru-RU" dirty="0">
              <a:latin typeface="Tahoma" panose="020B0604030504040204" pitchFamily="34" charset="0"/>
              <a:ea typeface="Tahoma" panose="020B0604030504040204" pitchFamily="34" charset="0"/>
            </a:endParaRPr>
          </a:p>
        </p:txBody>
      </p:sp>
      <p:sp>
        <p:nvSpPr>
          <p:cNvPr id="16" name="Freeform 13"/>
          <p:cNvSpPr/>
          <p:nvPr/>
        </p:nvSpPr>
        <p:spPr>
          <a:xfrm>
            <a:off x="14103201" y="654607"/>
            <a:ext cx="3528437" cy="3667511"/>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3">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1046465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1208</Words>
  <Application>Microsoft Office PowerPoint</Application>
  <PresentationFormat>Произвольный</PresentationFormat>
  <Paragraphs>148</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Times New Roman</vt:lpstr>
      <vt:lpstr>Arial</vt:lpstr>
      <vt:lpstr>Tahoma</vt:lpstr>
      <vt:lpstr>Calibri</vt:lpstr>
      <vt:lpstr>Symbol</vt:lpstr>
      <vt:lpstr>Glacial Indifference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and Green Illustrative Science Project Presentation</dc:title>
  <cp:lastModifiedBy>Учетная запись Майкрософт</cp:lastModifiedBy>
  <cp:revision>9</cp:revision>
  <dcterms:created xsi:type="dcterms:W3CDTF">2006-08-16T00:00:00Z</dcterms:created>
  <dcterms:modified xsi:type="dcterms:W3CDTF">2025-10-07T20:45:49Z</dcterms:modified>
  <dc:identifier>DAG1Ix31W-g</dc:identifier>
</cp:coreProperties>
</file>