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1" r:id="rId2"/>
    <p:sldId id="272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56" r:id="rId11"/>
    <p:sldId id="257" r:id="rId12"/>
    <p:sldId id="258" r:id="rId13"/>
    <p:sldId id="259" r:id="rId14"/>
    <p:sldId id="260" r:id="rId15"/>
    <p:sldId id="261" r:id="rId16"/>
    <p:sldId id="263" r:id="rId17"/>
    <p:sldId id="264" r:id="rId18"/>
    <p:sldId id="265" r:id="rId19"/>
    <p:sldId id="266" r:id="rId20"/>
    <p:sldId id="268" r:id="rId21"/>
    <p:sldId id="269" r:id="rId22"/>
    <p:sldId id="270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>
        <p:scale>
          <a:sx n="60" d="100"/>
          <a:sy n="60" d="100"/>
        </p:scale>
        <p:origin x="-106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2393-072C-49DF-9C55-36C799BABFA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3D77-33BD-4823-B70B-69AD4271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2393-072C-49DF-9C55-36C799BABFA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3D77-33BD-4823-B70B-69AD4271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2393-072C-49DF-9C55-36C799BABFA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3D77-33BD-4823-B70B-69AD4271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2393-072C-49DF-9C55-36C799BABFA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3D77-33BD-4823-B70B-69AD4271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2393-072C-49DF-9C55-36C799BABFA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3D77-33BD-4823-B70B-69AD4271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2393-072C-49DF-9C55-36C799BABFA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3D77-33BD-4823-B70B-69AD4271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2393-072C-49DF-9C55-36C799BABFA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3D77-33BD-4823-B70B-69AD4271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2393-072C-49DF-9C55-36C799BABFA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3D77-33BD-4823-B70B-69AD4271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2393-072C-49DF-9C55-36C799BABFA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3D77-33BD-4823-B70B-69AD4271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2393-072C-49DF-9C55-36C799BABFA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3D77-33BD-4823-B70B-69AD4271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2393-072C-49DF-9C55-36C799BABFA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3D77-33BD-4823-B70B-69AD4271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B2393-072C-49DF-9C55-36C799BABFA8}" type="datetimeFigureOut">
              <a:rPr lang="en-US" smtClean="0"/>
              <a:pPr/>
              <a:t>5/16/2025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63D77-33BD-4823-B70B-69AD4271E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047750" y="1264920"/>
            <a:ext cx="10474960" cy="30626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266700"/>
            <a:endParaRPr lang="kk-KZ" sz="2800" b="1" u="sng" dirty="0" smtClean="0">
              <a:solidFill>
                <a:srgbClr val="FF0000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ctr" defTabSz="266700"/>
            <a:r>
              <a:rPr sz="2800" b="1" u="sng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 «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Қазақстан</a:t>
            </a:r>
            <a:r>
              <a:rPr sz="28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тарихы</a:t>
            </a:r>
            <a:r>
              <a:rPr sz="28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пәнінен</a:t>
            </a:r>
            <a:r>
              <a:rPr sz="28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 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оқушылар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ды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олимпиадаға</a:t>
            </a:r>
            <a:r>
              <a:rPr sz="28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дайындау</a:t>
            </a:r>
            <a:r>
              <a:rPr sz="28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әдістемесі</a:t>
            </a:r>
            <a:r>
              <a:rPr sz="28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»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әдістемелік</a:t>
            </a:r>
            <a:r>
              <a:rPr sz="28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құрал</a:t>
            </a:r>
            <a:endParaRPr sz="2800" b="1" dirty="0">
              <a:solidFill>
                <a:srgbClr val="FF0000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defTabSz="266700"/>
            <a:r>
              <a:rPr sz="2000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                                           </a:t>
            </a:r>
            <a:r>
              <a:rPr sz="2000" u="sng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 (</a:t>
            </a:r>
            <a:r>
              <a:rPr sz="2000" u="sng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инновациялық</a:t>
            </a:r>
            <a:r>
              <a:rPr sz="2000" u="sng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педагогикалық</a:t>
            </a:r>
            <a:r>
              <a:rPr sz="2000" u="sng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тәжірибе</a:t>
            </a:r>
            <a:r>
              <a:rPr sz="2000" u="sng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)</a:t>
            </a:r>
          </a:p>
          <a:p>
            <a:pPr defTabSz="266700"/>
            <a:r>
              <a:rPr sz="2000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  <a:p>
            <a:pPr defTabSz="266700"/>
            <a:r>
              <a:rPr sz="2000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  <a:p>
            <a:pPr defTabSz="266700"/>
            <a:endParaRPr lang="kk-KZ" sz="2000" b="1" dirty="0" smtClean="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defTabSz="266700"/>
            <a:endParaRPr lang="kk-KZ" sz="2000" b="1" dirty="0" smtClean="0">
              <a:latin typeface="Times New Roman" panose="02020603050405020304"/>
              <a:ea typeface="SimSun" panose="02010600030101010101" pitchFamily="2" charset="-122"/>
            </a:endParaRPr>
          </a:p>
          <a:p>
            <a:pPr defTabSz="266700"/>
            <a:endParaRPr lang="kk-KZ" sz="2000" b="1" dirty="0" smtClean="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defTabSz="266700"/>
            <a:endParaRPr lang="kk-KZ" sz="2000" b="1" dirty="0" smtClean="0">
              <a:latin typeface="Times New Roman" panose="02020603050405020304"/>
              <a:ea typeface="SimSun" panose="02010600030101010101" pitchFamily="2" charset="-122"/>
            </a:endParaRPr>
          </a:p>
          <a:p>
            <a:pPr defTabSz="266700"/>
            <a:endParaRPr lang="kk-KZ" sz="2000" b="1" dirty="0" smtClean="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defTabSz="266700"/>
            <a:r>
              <a:rPr lang="kk-KZ" sz="2000" b="1" dirty="0" smtClean="0">
                <a:latin typeface="Times New Roman" panose="02020603050405020304"/>
                <a:ea typeface="SimSun" panose="02010600030101010101" pitchFamily="2" charset="-122"/>
              </a:rPr>
              <a:t>                                  Мекен жайы:              </a:t>
            </a:r>
            <a:r>
              <a:rPr lang="kk-KZ" sz="2000" u="sng" dirty="0" smtClean="0">
                <a:latin typeface="Times New Roman" panose="02020603050405020304"/>
                <a:ea typeface="SimSun" panose="02010600030101010101" pitchFamily="2" charset="-122"/>
              </a:rPr>
              <a:t>Батыс Қазақстан облысы, Ақжайық ауданы,  </a:t>
            </a:r>
          </a:p>
          <a:p>
            <a:pPr defTabSz="266700"/>
            <a:r>
              <a:rPr lang="kk-KZ" sz="2000" b="1" dirty="0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                                                                        </a:t>
            </a:r>
            <a:r>
              <a:rPr lang="kk-KZ" sz="2000" u="sng" dirty="0" smtClean="0">
                <a:latin typeface="Times New Roman" panose="02020603050405020304"/>
                <a:ea typeface="SimSun" panose="02010600030101010101" pitchFamily="2" charset="-122"/>
              </a:rPr>
              <a:t>Қарауылтөбе ауылы</a:t>
            </a:r>
            <a:endParaRPr lang="kk-KZ" sz="2000" b="1" dirty="0" smtClean="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defTabSz="266700"/>
            <a:r>
              <a:rPr lang="kk-KZ" sz="2000" b="1" dirty="0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                                </a:t>
            </a:r>
            <a:r>
              <a:rPr sz="2000" b="1" dirty="0" err="1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Білім</a:t>
            </a:r>
            <a:r>
              <a:rPr sz="2000" b="1" dirty="0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беру</a:t>
            </a:r>
            <a:r>
              <a:rPr sz="20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ұйымы</a:t>
            </a:r>
            <a:r>
              <a:rPr sz="20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:</a:t>
            </a:r>
            <a:r>
              <a:rPr sz="2000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   </a:t>
            </a:r>
            <a:r>
              <a:rPr sz="20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sz="2000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lang="kk-KZ" sz="2000" dirty="0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"</a:t>
            </a:r>
            <a:r>
              <a:rPr sz="2000" u="sng" dirty="0" err="1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Тайпақ</a:t>
            </a:r>
            <a:r>
              <a:rPr sz="2000" u="sng" dirty="0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жалпы</a:t>
            </a:r>
            <a:r>
              <a:rPr sz="2000" u="sng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орта</a:t>
            </a:r>
            <a:r>
              <a:rPr sz="2000" u="sng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білім</a:t>
            </a:r>
            <a:r>
              <a:rPr sz="2000" u="sng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беретін</a:t>
            </a:r>
            <a:r>
              <a:rPr sz="2000" u="sng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мектебі</a:t>
            </a:r>
            <a:r>
              <a:rPr lang="kk-KZ" sz="2000" u="sng" dirty="0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“ КММ</a:t>
            </a:r>
            <a:endParaRPr sz="2000" u="sng" dirty="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defTabSz="266700"/>
            <a:r>
              <a:rPr lang="kk-KZ" sz="2000" b="1" dirty="0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                                </a:t>
            </a:r>
            <a:r>
              <a:rPr sz="2000" b="1" dirty="0" err="1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Авторы</a:t>
            </a:r>
            <a:r>
              <a:rPr sz="2000" b="1" dirty="0" smtClean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:</a:t>
            </a:r>
            <a:r>
              <a:rPr sz="2000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                        </a:t>
            </a:r>
            <a:r>
              <a:rPr sz="2000" u="sng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Ахатова</a:t>
            </a:r>
            <a:r>
              <a:rPr sz="2000" u="sng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Любовь</a:t>
            </a:r>
            <a:r>
              <a:rPr sz="2000" u="sng" dirty="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Курмановна</a:t>
            </a:r>
            <a:endParaRPr sz="2000" u="sng" dirty="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Screen+Shot+2020-06-30+at+2.40.53+PM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6150" y="1412496"/>
            <a:ext cx="92396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пәндерінен өтетін Республикалық олимпиаданың негізгі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 оқушылардың ғылымға деген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қызығушылығын дамыту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пәндік білімін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тереңдету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дарынды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анықтау үшін қажетті жағдай жасау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Олимпиаданың барлық төрт кезеңінің тапсырмаларының мазмұны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8-11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сыныптар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оқушыларының білімдері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білгірлігі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бағдарламалық талаптарға сәйкес келуі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керек.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Мектептік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 аудандық олимпиадалардың конкурстық тапсырмаларын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 сәтіндегі өткен сабақ материалдарының білімдерін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ескерту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мещающее содержимое 1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7172" y="474345"/>
            <a:ext cx="9037674" cy="60939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кезеңдері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мектептік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аудандық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үшінші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-облыстық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төртінші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іріктеу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бесінші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республикалық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олимпиадасы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тілектері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8-11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сыныптың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нәтижесі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аудандық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қатысатын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командасы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анықталады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облыстық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ұйымдастыру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құрастырған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тапсырмалар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аудандық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бөлімдері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өткізетін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аудандық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олимпиада.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Үшінші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облыстық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олимпиада.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аудандық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олимпиада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жеңімпаздарынан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9-11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сынып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оқушыларының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командалары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Төртінші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іріктеу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дайындығы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жақсы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іріктеу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мақсатымен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өткізіледі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Республикалық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Ережесіне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сай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үшінші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бесінші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кезеңнің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тапсырмаларын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РҒПО-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республикалық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кеңесі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дайындайды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кезеңді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мұғалімдері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дайындайды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Мазмұн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іріктеуді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жүйелеу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мектептік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аудандық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кезеңдерге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тәжірибелік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мақсатында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мұғалімдер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олимпиадаларға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мақсатты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дайындалу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әдістемелік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ұсынылады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мещающее содержимое 1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6685" y="0"/>
            <a:ext cx="12338685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44009" y="612844"/>
            <a:ext cx="940981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тарихы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пәні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олипиаданың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мектептік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аудандық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кезеңдерін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шарттары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Олимпиадалардың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мектептік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аудандық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кезеңдері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күннің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барысында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өткізіледі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әрқайсысына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берілуге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тиіс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бес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сұрақтан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аудандық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бірақ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күрделілігі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деңгейдегі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тұратын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жазба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жұмысты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орындауды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көздейді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айналымнан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өтуге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айналымның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нәтижелері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кемінде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ұпай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қатысушылар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жіберіледі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Олимпиадасының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мағыналы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жауапты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талап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ететін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20сұрақты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қамтиды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тестілік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күрделілігі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деңгейдегі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тест</a:t>
            </a:r>
            <a:endParaRPr lang="ru-RU" sz="2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айналымды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- 1,5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астрономиялық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сағат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(90 минут)</a:t>
            </a:r>
            <a:endParaRPr lang="ru-RU" sz="2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айналымды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академиялық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сағат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(45 минут)</a:t>
            </a:r>
            <a:endParaRPr lang="ru-RU" sz="2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Айналымдар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арасында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үзіліс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15- 20 минут.</a:t>
            </a:r>
            <a:endParaRPr lang="ru-RU" sz="2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  <a:endParaRPr lang="ru-RU" sz="2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мещающее содержимое 1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6685" y="0"/>
            <a:ext cx="12338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0595" y="984709"/>
            <a:ext cx="993080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Бағалау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өлшемдері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олимпиадасы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айналымының тапсырмаларының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5(бес)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сұрағының әрқайсысына жауаптар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10(он)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балмен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бағаланады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AutoNum type="arabicPeriod"/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Білімнің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ұпай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AutoNum type="arabicPeriod"/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проблеманы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білуі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көздерді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- 5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ұпай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AutoNum type="arabicPeriod"/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Қисынды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сарапты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жүйелілік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баяндау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стилі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ұпай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AutoNum type="arabicPeriod"/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дағдысы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- 1ұпай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AutoNum type="arabicPeriod"/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Сындарлық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қорытындылар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ойтұжырым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қабілеттілік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ұпай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тапсырмалары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жиынтық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ұпай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- 50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ұпайды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құрайды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айналымына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төменгі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өткізуші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ұпай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- 30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ұпай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тестік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тапсырмаларының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жауабы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балл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бағаланады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мещающее содержимое 1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6685" y="0"/>
            <a:ext cx="123386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437" y="326195"/>
            <a:ext cx="11079126" cy="620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Пән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мұғалімдері аталған көмекші құралды пайдалана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оқушыны жан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жақты олимпиадаға дайындауына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пәнінен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теориялық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білімді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меңгертуі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басымдықтарға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қажеттілігі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көмекші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құралда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төмендегідей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айқын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көрсетілген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міндетті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көзделінген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фактілерді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білуімен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бірге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отандық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тарихтың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оқиғалары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мен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құбылыстарының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себеп-салдары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пікірлерін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баяндай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білуі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керек;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құбылыстар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процестердің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өздеріне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неғұрлым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елеулі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белгілерін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айқындау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көрсетілген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жіктеу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қайраткерлер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қызметінің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уәждерін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мақсаттарын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нәтижелерін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дағдыларын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иелену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отандық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тарихтың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өзекті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басымдылықты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тармақтары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заманғы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концептуалдық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тұрғыдан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ұсынылған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тұжырымдама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авторлары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тұжырым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ұсынуының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дәлелдеулері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түсінік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оқиғалар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құбылыстарға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дәуірдің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көрнекті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қайраткерлеріне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қатынасыңды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дәлелді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айқындау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негіздеу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дүниежүзілік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тарихпен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аясында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баяндауға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тұрғысынан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бүкіл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адамзатқа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елінің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тарихындағы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дүниелерді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құбылыстар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процестерді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салыстыру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салыстыра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дағдыларына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болу;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пікірін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айқын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сауатты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қисынмен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баяндай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жазбаша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ауызша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да) ой-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тұжырым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мазмұндалған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проблема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қорытындылар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қарастырылған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қатысты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қөзқарасты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жоққа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шығаруда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безендірулер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зерттеулерді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деректеме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мещающее содержимое 1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6685" y="0"/>
            <a:ext cx="12338685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545" y="732065"/>
            <a:ext cx="2277917" cy="94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0929" y="1548977"/>
            <a:ext cx="1548771" cy="64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9401" y="1620731"/>
            <a:ext cx="170410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9425" y="2316093"/>
            <a:ext cx="6286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624" y="2097018"/>
            <a:ext cx="762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2247" y="2277993"/>
            <a:ext cx="5143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3347" y="2754443"/>
            <a:ext cx="2034932" cy="100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9290" y="3211669"/>
            <a:ext cx="8572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846" y="2861229"/>
            <a:ext cx="2247957" cy="7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849" y="2592317"/>
            <a:ext cx="2167450" cy="8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841" y="3111483"/>
            <a:ext cx="952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4147" y="3831020"/>
            <a:ext cx="5905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5303" y="3776662"/>
            <a:ext cx="5524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071" y="4030867"/>
            <a:ext cx="762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2937" y="4281487"/>
            <a:ext cx="2068789" cy="11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144" y="4059956"/>
            <a:ext cx="2039293" cy="124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2628" y="4580838"/>
            <a:ext cx="1749702" cy="11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мещающее содержимое 1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6685" y="0"/>
            <a:ext cx="12338685" cy="6858000"/>
          </a:xfrm>
          <a:prstGeom prst="rect">
            <a:avLst/>
          </a:prstGeom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9240" y="335435"/>
            <a:ext cx="5272214" cy="6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247" y="1208984"/>
            <a:ext cx="762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0320" y="1208984"/>
            <a:ext cx="9906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696" y="1252537"/>
            <a:ext cx="8191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6584" y="1676400"/>
            <a:ext cx="2839672" cy="111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835" y="1641419"/>
            <a:ext cx="1869024" cy="9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09651"/>
            <a:ext cx="2445083" cy="88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587" y="2371244"/>
            <a:ext cx="7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702" y="2611557"/>
            <a:ext cx="762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1454" y="2784068"/>
            <a:ext cx="762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4036" y="2787576"/>
            <a:ext cx="762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8086" y="2825870"/>
            <a:ext cx="762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1740" y="2707556"/>
            <a:ext cx="762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566" y="3126151"/>
            <a:ext cx="1760273" cy="134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669" y="3094812"/>
            <a:ext cx="1501408" cy="13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88" y="2904644"/>
            <a:ext cx="1704905" cy="13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771" y="4429312"/>
            <a:ext cx="1500103" cy="12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6420" y="4440902"/>
            <a:ext cx="2740901" cy="111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212" y="4387517"/>
            <a:ext cx="3289854" cy="121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мещающее содержимое 1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6685" y="0"/>
            <a:ext cx="1233868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3951" y="438322"/>
            <a:ext cx="6204098" cy="388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Материалдармен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істеу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терминология</a:t>
            </a: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4912" y="1103641"/>
          <a:ext cx="10143460" cy="36722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28692"/>
                <a:gridCol w="2028692"/>
                <a:gridCol w="2028692"/>
                <a:gridCol w="2028692"/>
                <a:gridCol w="2028692"/>
              </a:tblGrid>
              <a:tr h="426168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Логикалық ой қорыту</a:t>
                      </a:r>
                    </a:p>
                  </a:txBody>
                  <a:tcPr marL="46460" marR="46460" marT="23230" marB="23230"/>
                </a:tc>
              </a:tr>
              <a:tr h="627885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Тарихи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викториналар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Оқиға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тарихи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тұлғаны байланыстыру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0" marR="46460" marT="23230" marB="23230"/>
                </a:tc>
              </a:tr>
              <a:tr h="426168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Тестік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тарихи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тұлғалар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</a:tr>
              <a:tr h="1031318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Тарихи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материалдарды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сызба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түрінде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беру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Тақырыптық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Дарын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орталығы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дайындаған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тесттер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</a:tr>
              <a:tr h="455692"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Хронологиялық кесте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Тың игеру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(1954-1956жж.)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</a:tr>
              <a:tr h="627885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(ұлт-азаттық қозғалыстар кезеңі)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60" marR="46460" marT="23230" marB="23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60" marR="46460" marT="23230" marB="2323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34932" y="790124"/>
            <a:ext cx="6204098" cy="388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Олимпиада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953" y="4681769"/>
            <a:ext cx="10260419" cy="2302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Жинақтаған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материалдармен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 істеу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процесінде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алдымен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хронологиялық кестемен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 атқарылады.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Хронологиялық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кестенің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мақсаты-белгілі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төңірегіндегі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даталар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оқиғалар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тізіп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аталған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оқиғалардың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себебі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салдарының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алмасу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заңдылығын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түсінуге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жасайды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Мысалы: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6685" y="0"/>
            <a:ext cx="1233868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3950" y="177823"/>
            <a:ext cx="6204098" cy="388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Ұлт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азаттық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қозғалыстар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кезеңі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33648" y="744279"/>
          <a:ext cx="10579395" cy="5635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465"/>
                <a:gridCol w="3395329"/>
                <a:gridCol w="3657601"/>
              </a:tblGrid>
              <a:tr h="3406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ІІІ</a:t>
                      </a:r>
                    </a:p>
                  </a:txBody>
                  <a:tcPr/>
                </a:tc>
              </a:tr>
              <a:tr h="383176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ХҮІІІ ғ.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Соңы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 ХІХ ғ. ІІ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жартысы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Сапура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Матенқызы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(1774-1775/76)-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Көктемір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туының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қол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астындағы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Қобда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бойындағы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Көзге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көрінбейтін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көтеріліс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lvl="0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Сырым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Датұлы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(1783-1797) </a:t>
                      </a:r>
                    </a:p>
                    <a:p>
                      <a:pPr lvl="0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Жоламан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Тіленшіұлы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(1822-1825)</a:t>
                      </a:r>
                    </a:p>
                    <a:p>
                      <a:pPr lvl="0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Саржан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Қасымұлы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Қасым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Абылайұлы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(1825-1836)</a:t>
                      </a:r>
                    </a:p>
                    <a:p>
                      <a:pPr lvl="0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Исатай мен Махамбет (1836-1838), (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Ішкі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Ордада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lvl="0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Кенесары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Қасымұлы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(1837-1847)</a:t>
                      </a:r>
                    </a:p>
                    <a:p>
                      <a:pPr lvl="0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Аббас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Қоштайұлы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Лаубай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Мантайұлы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(1842ж.) </a:t>
                      </a:r>
                    </a:p>
                    <a:p>
                      <a:pPr lvl="0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Есет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Көтібарұлы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(1847-1858)</a:t>
                      </a:r>
                    </a:p>
                    <a:p>
                      <a:pPr lvl="0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Жанқожа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Нұрмұхамедұлы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(1856-1857)</a:t>
                      </a:r>
                    </a:p>
                    <a:p>
                      <a:pPr lvl="0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Торғай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Орал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облысындағы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көтерілістер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(18689ж. желт. мен 1869ж.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қазан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жетекшілері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Беркін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Оспанұлы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Сейіл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Түркебайұлы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Маңғыстаудағы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көтеріліс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ДосанТәжіұлы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 Иса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Тіленбайұлы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- 1870)</a:t>
                      </a:r>
                    </a:p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ХХ ғ. басы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зиялылар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қауымы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1916ж.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1916 ж.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Ұлт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азаттық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көтеріліс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ХХ ғ.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басындағы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зиялыларының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ұлттық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демократиялық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қозғалыстары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Кеңес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кезеңі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1929-1931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жж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күштеп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ұжымдастыруға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қарсы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372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көтеріліс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Сыртқы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елде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М.Шоқайдың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мақалалары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(«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Түркістан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журналы 1929-1939)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1958ж. –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Теміртаудағы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толқу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1979ж. –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Целиноградтағы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оқиға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1986ж. –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Желтоқсан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оқиғасы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1989ж. –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Жаңаөзендегі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бас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көтеру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115469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кезеңдегілерге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бүлікшілер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тонаушылар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деген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айдар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тақты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 </a:t>
                      </a:r>
                      <a:r>
                        <a:rPr lang="ru-RU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кезеңдегілерді</a:t>
                      </a:r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ұлтшыл</a:t>
                      </a:r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бағалады</a:t>
                      </a:r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</a:t>
                      </a:r>
                      <a:r>
                        <a:rPr lang="ru-RU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кезеңдегілер</a:t>
                      </a:r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ұлтшыл</a:t>
                      </a:r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қылмыскер</a:t>
                      </a:r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бағаланды</a:t>
                      </a:r>
                      <a:r>
                        <a:rPr lang="ru-RU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6685" y="0"/>
            <a:ext cx="1233868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242" y="885159"/>
            <a:ext cx="11706447" cy="4864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Тестік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тапсырмалармен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 істегенде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қарапайымнан күрделіге көтерілу қажет.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Яғни алдымен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тақырыптық, тараулық, курстық тапсырмаларды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бейімделгеннен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Дарын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орталығы дайындаған тесттермен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 істейді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викториналар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тұлғалардың, мемлекет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өнер, мәдениет қайраткерлерінің портретін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жасауға қолданылады.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Мысалы: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«Оны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халқы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1841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хан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етіп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сайлады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Тәуелсіз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хандық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онда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мемлекеттік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басқару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аппаратын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Ол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орталыққа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бағынған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қатаң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тәртіпке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негізделген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әскери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хандық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тұсында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батыр,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билер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хан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туыстары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енген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кеңесші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 – Хан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кеңесі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істеді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Абылай хан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уақытындағы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шекарасын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қалпына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келтіру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Ресей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құрамына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еніп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үлгермеген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жерлердің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дербестігін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сақтау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Осы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есімі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кім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 (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Кенесары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сұраққа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оқушы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Кенесары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Қасымұлы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барлық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деректерді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меңгеруі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Логикалық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қорыту барлық тапсырмалардың қорытындылау шегі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болатын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секілді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Себебі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оқушы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оқиғалардың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себебін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сандарын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оған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қатынасқан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тұлғалар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жөніндегі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білімдер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нақтыланғаннан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жүргізеді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Мысалы: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Төмендегі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оқиғалар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бар?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Ресей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империясы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-Абылай (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Әбілмансүр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)- Цин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империясы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Жинақталған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материалдармен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жүйелі жұмыс жүргізілгеннен кейін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олимпиадаға дайын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942975" y="1044575"/>
            <a:ext cx="9303385" cy="39871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266700"/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1.Инновациялық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педагогикалық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тәжірибенің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өзектілігі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: </a:t>
            </a:r>
          </a:p>
          <a:p>
            <a:pPr algn="just" defTabSz="266700"/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-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Жалпы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педагогикалық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әдістемелік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көмек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 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мақсатында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қолдануға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болады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.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Дарынды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оқушының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қабілеттерін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одан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әрі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қарай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дамытып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сыни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ойлау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қабілеттерін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жетілдіруде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маңызы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зор</a:t>
            </a:r>
            <a:endParaRPr sz="2000" u="sng" dirty="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Қорытынды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:  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оқушылардың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ғылымға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деген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қызығушылығын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дамыту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пәндік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білімін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тереңдету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дарынды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балаларды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анықтау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үшін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мектепте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қажетті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жағдай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ұйымдастыру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.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  <a:p>
            <a:pPr algn="just" defTabSz="266700"/>
            <a:r>
              <a:rPr sz="2000" b="1" dirty="0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lang="kk-KZ" sz="2000" b="1" dirty="0" smtClean="0">
                <a:latin typeface="Times New Roman" panose="02020603050405020304"/>
                <a:ea typeface="SimSun" panose="02010600030101010101" pitchFamily="2" charset="-122"/>
              </a:rPr>
              <a:t>          </a:t>
            </a:r>
          </a:p>
          <a:p>
            <a:pPr algn="just" defTabSz="266700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           </a:t>
            </a:r>
            <a:r>
              <a:rPr sz="24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2.Жұмыстың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ғылыми-әдістемелік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деңгейі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: </a:t>
            </a:r>
          </a:p>
          <a:p>
            <a:pPr algn="just" defTabSz="266700"/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-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Білім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беруде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ақыл-ойлы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шығармашыл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 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потенциалын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өсіру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дарынды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балаларды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анықтау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мен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дамыту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үшін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өркениетті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жағдай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жасауға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бағытталған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материалдар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жинақталған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.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  <a:p>
            <a:pPr defTabSz="266700"/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Қорытынды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: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жұмыстың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(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инновациялық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)  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әлеуеті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мұғалімдерге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дарынды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оқушының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қабілеттерін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одан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әрі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ұштауға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нақты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бағыт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-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бағдар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беретін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жұмыс</a:t>
            </a:r>
            <a:endParaRPr sz="2000" u="sng" dirty="0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6685" y="0"/>
            <a:ext cx="1233868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3888" y="471583"/>
            <a:ext cx="1021788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сынып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хандығының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дәуірі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1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Әлемнің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картасында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мемлекеттің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хандығының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экономикалық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саяси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этникалық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сипаттағы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тұтас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себептер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кешеннің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мезгілдегі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ықпалынан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туындаған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негізін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қалаушыларды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даму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кезеңіндегі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аумақтық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шекараларын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атаңыз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2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сұрақ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көзқарасыңыз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Моғолстан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ханы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Есенбұғы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неліктен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мәртебелі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ханзадаларды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құрметпен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ниетпен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келісім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берді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3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Мырза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Мұхаммед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Хайдаридің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–и-Рашиди»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еңбегі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бірегей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табылатындығы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танылған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ертедегі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орта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ғасырдағы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хандығы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жөнінде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аса бай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материалдарға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бай. Ол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хандықтың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құрылғаны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хиджраның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870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көрсетеді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Грегориан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санауы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боынша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(Р.Х.)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дата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жылдарға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келетіндігіне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беріңіз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4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хадығын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билеушілер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оқтын-оқтын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әдеттегі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құқықты-адатты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жинақтап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жүйелеуге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Өкінішке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біздің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заманымызға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ХҮІ-ХҮІІ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ғасырлардың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басында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қоғамында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қабылданған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заңдар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жинағының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жазбалары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жеткен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Аталған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кезеңдерінде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кодекстерді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хандардың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билік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уақытына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сай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атпен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5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Қасым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(1511-1518жж)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басқару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хандығының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өрістеу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аталады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жауабыңызда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айтуға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аласыз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6685" y="0"/>
            <a:ext cx="1233868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999" y="485583"/>
            <a:ext cx="10419907" cy="630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тұлғалар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кенет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сайысы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басқарушы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хандығының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тарихында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жерінің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жинаушысы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ретінде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енді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атын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атаңыз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Ықпалды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сұлтан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бола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Ресей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бодандығын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оны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отырып,қытай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бодандығын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Әңгіме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кім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хандығының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осы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билеушісінің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есімімен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генеологиялық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өзегін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толтырыңыз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Ресей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патша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әйелдерінің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қайсысы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Кіші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орданың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ханы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Әбілқайырға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Ресейлік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бодандықтың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грамотасына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қойды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хан 1594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Мұхаммед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басқарған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бірнеше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елшілігін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орыс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патшасы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Федорға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аттандырды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есімін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атаңыз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Абылай хан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беделді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жыраулардың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қолдауы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кеңесіне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сүйенді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оны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қарапайым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халқының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мүддесін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білдіруші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Ол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жырау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.....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1731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жылғы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желтоқсанда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ресейлік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бодандықты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қабылдағанда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Орта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жүзді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хан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басқарды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Қазақстандағы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даңқты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зерттеушінің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ғасыр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мәмілегерінің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Ресей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елшілігін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басқарған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Сыртқы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істер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Алқасы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аудармашысының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есімін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атаңыз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 Абылай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үлкен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Оны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ресми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түрде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1782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жылғы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қаңтарда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Цин,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ақпанында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Ресей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императорлары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хан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атағында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бекітті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 1782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жылғы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қарашада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Орта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жүздің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ханы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жарияланды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Ол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кім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ІІІ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ғасырда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қолға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алынған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өлкесін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кешенді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зерттеудің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талпыныстары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осы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тамаша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Ресейдің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бас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университеттің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негізін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қалаушының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есімімен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тығыз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кім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6685" y="0"/>
            <a:ext cx="1233868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948" y="13290"/>
            <a:ext cx="10621925" cy="8599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Уақытнамалық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кенет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сайыс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Тарихта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Жоңғар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хандығының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құрылуын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................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есептеу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көктемінде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Аңырақай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жерінде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қазақтар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жоңғарларды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талқандады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Жоңғарларға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қарсы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біріңғай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мақсатында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..............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Тәуке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тұсында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Қарақұм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ауданында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қазақтардың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құрылтайы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жиналды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Абылай хан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басқарған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...............................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жылдарды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атаңыз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Ресейдің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бодандығына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Кіші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қазақтарын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грамотада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жылғы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белгіленген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Емельян Пугачев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басқарған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шаруалар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соғысына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.................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жылдары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Кіші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Орта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қазақтары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қатысты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Жәнібек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хандарының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ұрпақтары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билік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басында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1465/66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жылдардан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жылға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кезеңде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Ақтабан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шұбырындының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басталуы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саналады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Басқару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жүйесін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реформалау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мақсатында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М.М.Сперанский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.............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қабылданған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Сібір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қырғыздары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жарғыны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»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buFont typeface="Times New Roman" panose="02020603050405020304" pitchFamily="18" charset="0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Батыс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аумағында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әскери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бекіністері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мекендері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..............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ғасырдың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басында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аяғында-дұрыс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емесін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сызып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таста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6685" y="0"/>
            <a:ext cx="1233868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6512" y="1827289"/>
            <a:ext cx="8527312" cy="2171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Нәтижесі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Жан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жақты білімді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тәрбиелі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уақытын тиімді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білетін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 технологияларды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жетік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меңгерген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сөздік қоры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елімізде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 әлемде болып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жатқан оқиғаларға өзіндік көзқарасы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 қалыптасады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777875" y="779145"/>
            <a:ext cx="105943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/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3</a:t>
            </a:r>
            <a:r>
              <a:rPr sz="24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.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Жұмыстың</a:t>
            </a:r>
            <a:r>
              <a:rPr sz="24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жаңашылдық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дәрежесі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: </a:t>
            </a:r>
            <a:endParaRPr lang="kk-KZ" sz="2400" b="1" dirty="0" smtClean="0">
              <a:solidFill>
                <a:srgbClr val="FF0000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ctr" defTabSz="266700"/>
            <a:endParaRPr sz="2000" b="1" dirty="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 -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Тапсырмаларды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орындау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барысында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жеке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жұптық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топтық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ізденіске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және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шығармашылықпен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жұмыс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істеудің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әдіс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-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тәсілдері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арқылы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оқушыларды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өз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бетімен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жұмыстандыруға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бағытталған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тапсырмалар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 smtClean="0">
                <a:latin typeface="Times New Roman" panose="02020603050405020304"/>
                <a:ea typeface="SimSun" panose="02010600030101010101" pitchFamily="2" charset="-122"/>
              </a:rPr>
              <a:t>жинақталған</a:t>
            </a:r>
            <a:r>
              <a:rPr lang="kk-KZ" sz="2000" dirty="0" smtClean="0">
                <a:latin typeface="Times New Roman" panose="02020603050405020304"/>
                <a:ea typeface="SimSun" panose="02010600030101010101" pitchFamily="2" charset="-122"/>
              </a:rPr>
              <a:t> және жұмыс жасау әдістемесі берілген.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Қорытынды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: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Жұмыстың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ғылыми-әдістемелік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деңгейі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бүкіл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мектеп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дамуының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ғылыми-әдістемелік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деңгейіне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сәйкесті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. </a:t>
            </a:r>
          </a:p>
          <a:p>
            <a:pPr algn="just" defTabSz="266700"/>
            <a:r>
              <a:rPr sz="2000" b="1" dirty="0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lang="kk-KZ" sz="2000" b="1" dirty="0" smtClean="0">
                <a:latin typeface="Times New Roman" panose="02020603050405020304"/>
                <a:ea typeface="SimSun" panose="02010600030101010101" pitchFamily="2" charset="-122"/>
              </a:rPr>
              <a:t>                                         </a:t>
            </a:r>
          </a:p>
          <a:p>
            <a:pPr algn="just" defTabSz="266700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                                         </a:t>
            </a:r>
            <a:r>
              <a:rPr sz="24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4.Жұмыстың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ғылымилығы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:</a:t>
            </a:r>
          </a:p>
          <a:p>
            <a:pPr algn="just" defTabSz="266700"/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 -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Оқу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бағдарламасын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мектепте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жүйелі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түрде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жүргізе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отырып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нәтижеге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бағытталған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білім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беру._Оқушылардың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білімін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білігін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дағдысын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қалыптастырумен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бірге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оқушылардың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тұлғасын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дамыту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мен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тәрбиелеуге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бағытталған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жұмыс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. 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Ғылыми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-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танымдық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көпшілік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-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көркем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әдебиеттер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ақпарат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құралдары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ғылыми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көпшілік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басылымдар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ақпараттық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сайттар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арқылы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жұмысты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жүргізудің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ғылыми-әдістемелік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жүйесін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қамтамасыз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ету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қарастырылған.Оқушы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алған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білімдерін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одан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әрі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толықтырып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тереңдетіп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ғылымилылық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ізденіс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жұмыстарына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орын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алады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93395" y="926465"/>
            <a:ext cx="1120521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/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5.Ішкі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бірлікті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бағалау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және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жұмыстың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әдіснамалық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негізінің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сипаттамасы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оның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білім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беру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ұйымының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жалпы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даму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стратегиясымен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байланысы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:</a:t>
            </a:r>
          </a:p>
          <a:p>
            <a:pPr algn="just" defTabSz="266700"/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-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Инновациялық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педагогикалық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тәжірибені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жалпы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педагогикалық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әдістемелік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көмек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 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мақсатында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қолдануға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болады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.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Дарынды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оқушының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қабілеттерін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одан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әрі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қарай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дамытып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сыни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ойлау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қабілеттерін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жетілдіруде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маңызы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зор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.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Оқушылардың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ізденіс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-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зерттеу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жұмыстарына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бағыттауда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білімдерін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тереңдете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отырып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танымдық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көзқарастарын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қалыптастыруға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негізделген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.</a:t>
            </a:r>
            <a:r>
              <a:rPr sz="2000" b="1" dirty="0"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  <a:p>
            <a:pPr algn="just" defTabSz="266700"/>
            <a:r>
              <a:rPr sz="2000" b="1" dirty="0"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  <a:p>
            <a:pPr algn="just" defTabSz="266700"/>
            <a:r>
              <a:rPr sz="2000" b="1" dirty="0"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  <a:p>
            <a:pPr algn="ctr" defTabSz="266700"/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6.Әрбір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нәтиженің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ғылыми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жағдайдың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жұмыстың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тұжырымдары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мен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қорытындыларының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негізділігі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мен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дәйектілігінің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дәрежесі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:</a:t>
            </a:r>
          </a:p>
          <a:p>
            <a:pPr algn="just" defTabSz="266700"/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-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Инновациялық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педагогикалық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тәжірибенің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негізділік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және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нақтылық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дәрежесі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оқушыны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Қазақстан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тарихы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пәнінен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олимпиадаға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дайындау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мақсатында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әр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сыныптарда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оқылатын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оқу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материалы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негізінде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курстар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бойынша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бөлек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тапсырмаларды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жинақтап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 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жүйелеп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жинаққа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енгізген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  <a:p>
            <a:pPr algn="just" defTabSz="266700"/>
            <a:r>
              <a:rPr sz="1600" b="1" dirty="0"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756920" y="957580"/>
            <a:ext cx="1084389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/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7.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Жұмыстың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практикалық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маңыздылығы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:</a:t>
            </a:r>
          </a:p>
          <a:p>
            <a:pPr algn="just" defTabSz="266700"/>
            <a:r>
              <a:rPr sz="2000" b="1" u="sng" dirty="0">
                <a:latin typeface="Times New Roman" panose="02020603050405020304"/>
                <a:ea typeface="SimSun" panose="02010600030101010101" pitchFamily="2" charset="-122"/>
              </a:rPr>
              <a:t> -  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«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Қазақстан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тарихы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пәнінен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smtClean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 smtClean="0">
                <a:latin typeface="Times New Roman" panose="02020603050405020304"/>
                <a:ea typeface="SimSun" panose="02010600030101010101" pitchFamily="2" charset="-122"/>
              </a:rPr>
              <a:t>оқушылар</a:t>
            </a:r>
            <a:r>
              <a:rPr lang="kk-KZ" sz="2000" u="sng" dirty="0" smtClean="0">
                <a:latin typeface="Times New Roman" panose="02020603050405020304"/>
                <a:ea typeface="SimSun" panose="02010600030101010101" pitchFamily="2" charset="-122"/>
              </a:rPr>
              <a:t>ды</a:t>
            </a:r>
            <a:r>
              <a:rPr sz="2000" u="sng" dirty="0" smtClean="0">
                <a:latin typeface="Times New Roman" panose="02020603050405020304"/>
                <a:ea typeface="SimSun" panose="02010600030101010101" pitchFamily="2" charset="-122"/>
              </a:rPr>
              <a:t> 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олимпиадаға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дайындау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әдістемесі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»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инновациялық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педагогикалық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тәжірибесінде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тапсырмалар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әр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сыныптарда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оқылатын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курстары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бойынша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бөлек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жинақталған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.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Құрастырылған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бұл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жинақта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бірнеше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жылғы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аудандық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облыстық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республикалық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олимпиадалар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 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тапсырмалары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 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жинақталып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беріліп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отыр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.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Оқушыларға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ізденіс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шығармашылық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бағытында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да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жұмыстар,саралау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жобалау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жұмыстарына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бағыт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берілген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.</a:t>
            </a:r>
          </a:p>
          <a:p>
            <a:pPr algn="just" defTabSz="266700"/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  <a:p>
            <a:pPr algn="ctr" defTabSz="266700"/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8.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Жұмыстың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аралық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және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қорытынды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нәтижелерін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(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мақалалар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баяндамалар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шығармашылық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есептер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оқу-әдістемелік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қамтамасыз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етумен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ашық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сабақтар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400" b="1" dirty="0" err="1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әдістемел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ік </a:t>
            </a:r>
            <a:r>
              <a:rPr sz="2400" b="1" dirty="0" err="1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құралдар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ұсынымдар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және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т.б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)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ұсыну</a:t>
            </a:r>
            <a:r>
              <a:rPr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 dirty="0" err="1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формалары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-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Қорытынды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: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инновациялық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педагогикалық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тәжірибенің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жұмыс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нәтижелерін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ұсыну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тәсілдері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: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дәріс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дөңгелек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үстел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практикум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конференция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шығармашылық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u="sng" dirty="0" err="1">
                <a:latin typeface="Times New Roman" panose="02020603050405020304"/>
                <a:ea typeface="SimSun" panose="02010600030101010101" pitchFamily="2" charset="-122"/>
              </a:rPr>
              <a:t>жобалау</a:t>
            </a:r>
            <a:r>
              <a:rPr sz="2000" u="sng" dirty="0">
                <a:latin typeface="Times New Roman" panose="02020603050405020304"/>
                <a:ea typeface="SimSun" panose="02010600030101010101" pitchFamily="2" charset="-122"/>
              </a:rPr>
              <a:t>;</a:t>
            </a:r>
          </a:p>
          <a:p>
            <a:pPr algn="just" defTabSz="266700"/>
            <a:r>
              <a:rPr sz="1600" b="1" dirty="0">
                <a:latin typeface="Times New Roman" panose="02020603050405020304"/>
                <a:ea typeface="SimSun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020060" y="270510"/>
            <a:ext cx="6319520" cy="383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lnSpc>
                <a:spcPct val="114000"/>
              </a:lnSpc>
            </a:pPr>
            <a:r>
              <a:rPr sz="1600" b="1" dirty="0" smtClean="0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b="1" dirty="0" err="1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Тәжірибенің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    </a:t>
            </a:r>
            <a:r>
              <a:rPr b="1" dirty="0" err="1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ақпараттық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    </a:t>
            </a:r>
            <a:r>
              <a:rPr b="1" dirty="0" err="1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сипаттамалары</a:t>
            </a:r>
            <a:r>
              <a:rPr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endParaRPr b="1" dirty="0">
              <a:solidFill>
                <a:srgbClr val="FF0000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graphicFrame>
        <p:nvGraphicFramePr>
          <p:cNvPr id="6" name="Таблица 5"/>
          <p:cNvGraphicFramePr/>
          <p:nvPr>
            <p:custDataLst>
              <p:tags r:id="rId1"/>
            </p:custDataLst>
          </p:nvPr>
        </p:nvGraphicFramePr>
        <p:xfrm>
          <a:off x="981710" y="892810"/>
          <a:ext cx="10396220" cy="4997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055"/>
                <a:gridCol w="2599055"/>
                <a:gridCol w="2599055"/>
                <a:gridCol w="2599055"/>
              </a:tblGrid>
              <a:tr h="492760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Инновациялық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тәжірибенің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сипаттамасы</a:t>
                      </a:r>
                      <a:endParaRPr sz="14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Оқыту</a:t>
                      </a:r>
                      <a:endParaRPr sz="14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Тәрбиелеу</a:t>
                      </a:r>
                      <a:endParaRPr sz="14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Қосымша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білім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беру</a:t>
                      </a:r>
                      <a:endParaRPr sz="14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842010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1.Құндылықтар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мен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құндылықты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бағдарлар</a:t>
                      </a:r>
                      <a:endParaRPr sz="12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Оқушыларды тапқырлыққа, сыни ойлауға, ізденімпаздыққа баулу мақсатына арналған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Оқушылар бойында толеранттылық, өзге адамдарға, олардың пікіріне құрметпен қарауға баулу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Оқушының ғылыми әдебиеттермен, ақпарат құралдарымен, ғылыми көпшілік басылымдармен жұмыс істеуге бағыттау</a:t>
                      </a:r>
                    </a:p>
                  </a:txBody>
                  <a:tcPr marL="0" marR="0" marT="0" marB="0"/>
                </a:tc>
              </a:tr>
              <a:tr h="842645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2.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Мақсаты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мен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міндеттері</a:t>
                      </a:r>
                      <a:endParaRPr sz="12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Жалпы педагогикалық әдістемелік көмек  мақсатында қолдануға болады.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Дарынды оқушының қабілеттерін одан әрі қарай дамытып, сыни ойлау қабілеттерін жетілдіруде маңызы зор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Оқушыларды ізденіс- зерттеу жұмыстарына бағыттау</a:t>
                      </a:r>
                    </a:p>
                  </a:txBody>
                  <a:tcPr marL="0" marR="0" marT="0" marB="0"/>
                </a:tc>
              </a:tr>
              <a:tr h="708660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3.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Білім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беру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мазмұны</a:t>
                      </a:r>
                      <a:endParaRPr sz="12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Оқу бағдарламасын мектепте жүйелі түрде жүргізе отырып, нәтижеге бағытталған білім беру.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Ынтымақтастық пен жолдастық, отаншылдық рухтың қалыптасуы, дамуы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Әр оқушының өзіндік баға беруі, бір- бірінің біліміне салыстырмалы талдау жасау арқылы өзара бағалауы</a:t>
                      </a:r>
                    </a:p>
                  </a:txBody>
                  <a:tcPr marL="0" marR="0" marT="0" marB="0"/>
                </a:tc>
              </a:tr>
              <a:tr h="1240155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4.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Технологиялар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,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оның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ішінде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ақпараттық-коммуникациялық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технологиялар</a:t>
                      </a:r>
                      <a:endParaRPr sz="12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Ғылыми әдебиеттермен, ақпарат құралдарымен, ғылыми көпшілік басылымдармен, ақпараттық сайттар, интеллектуалдық-танымдық телевизиялық ойындар, тарихи бағдарламалармен жұмыс істеу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Ақпарат құралдарымен, ғылыми әдебиеттермен, ғылыми көпшілік басылымдармен, ақпараттық сайттардан алынған дереккөздермен сауатты жұмыс істей білуі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Ғылыми- танымдық конференцияларға қатынасу, дебат клубтарының жұмыстарына қатынасу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200"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871220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5.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Құралдар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Ғылыми- танымдық, көпшілік- көркем әдебиеттер, ақпарат құралдары, ғылыми көпшілік басылымдар, ақпараттық сайттар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Көркем әдебиеттер, энциклопедия, баспа материалдары, өлкетану құжаттары мен деректер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Таным жорықтар мен экскурсиялық саяхаттар, мұражай деректерімен жұмыс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200"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graphicFrame>
        <p:nvGraphicFramePr>
          <p:cNvPr id="6" name="Таблица 5"/>
          <p:cNvGraphicFramePr/>
          <p:nvPr>
            <p:custDataLst>
              <p:tags r:id="rId1"/>
            </p:custDataLst>
          </p:nvPr>
        </p:nvGraphicFramePr>
        <p:xfrm>
          <a:off x="1418896" y="750570"/>
          <a:ext cx="9291014" cy="513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0149"/>
                <a:gridCol w="2306955"/>
                <a:gridCol w="2306955"/>
                <a:gridCol w="2306955"/>
              </a:tblGrid>
              <a:tr h="860425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6.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Әдістер</a:t>
                      </a:r>
                      <a:endParaRPr sz="12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Жеке, жұптық және топтық , ұжымдық жұмыстар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Кітапхана, мұрағат деректеріне жүгіну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Адамдармен пікірлесу, сұхбаттар ұйымдастыру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200"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1224280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7.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Ұйымдастыру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формалары</a:t>
                      </a:r>
                      <a:endParaRPr sz="12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Оқушылардың ғылыми қоғамы жұмысы,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Олимпиадалық резерв мектебі, «Дебат»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Ғылыми конференциялар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Мектепішілік олимпиада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Конференция, ғылыми жоба байқаулары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Зерттеу жұмыстарын жүргізу</a:t>
                      </a:r>
                    </a:p>
                  </a:txBody>
                  <a:tcPr marL="0" marR="0" marT="0" marB="0"/>
                </a:tc>
              </a:tr>
              <a:tr h="1147445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8.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Білім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беру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ортасы</a:t>
                      </a:r>
                      <a:endParaRPr sz="12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Оқулық материалдары, хрестомаиялық қосымшалар, тарихи энциклопедиялық анықтамалар, деректер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Арнаулы зерттеу еңбектерін анықтау, зерделеу, ой қорыту, талдау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Мұрағат материалдары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200"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939800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9.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Ақпараттық-әдістемелік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орта</a:t>
                      </a:r>
                      <a:endParaRPr sz="12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Мектептің қоғамдық пәндер бірлестігі, «Зерде» озат ұстаздар әдістемелік бірлестігі, әдістемелік кабинет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Оқушылардың ғылыми қоғамы жұмысы,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Олимпиадалық резерв мектебі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«Дебат» клубы,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Дарындылар одағы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200"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958850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10.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Ақпараттық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ресурстар</a:t>
                      </a:r>
                      <a:endParaRPr sz="12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Оқулық материалдары, хрестомаиялық қосымшалар, тарихи энциклопедиялық анықтамалар, деректер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Ғылыми- танымдық, көпшілік- көркем әдебиеттер, ақпарат құралдары, ғылыми көпшілік басылымдар, ақпараттық сайттар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Мұрағат</a:t>
                      </a:r>
                      <a:r>
                        <a:rPr sz="1200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материалдарымен</a:t>
                      </a:r>
                      <a:r>
                        <a:rPr sz="1200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жұмыс</a:t>
                      </a:r>
                      <a:endParaRPr sz="1200" dirty="0"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Арнаулы</a:t>
                      </a:r>
                      <a:r>
                        <a:rPr sz="1200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зерттеу</a:t>
                      </a:r>
                      <a:r>
                        <a:rPr sz="1200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dirty="0" err="1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еңбектері</a:t>
                      </a:r>
                      <a:endParaRPr sz="1200" dirty="0"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200" dirty="0"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graphicFrame>
        <p:nvGraphicFramePr>
          <p:cNvPr id="4" name="Таблица 3"/>
          <p:cNvGraphicFramePr/>
          <p:nvPr>
            <p:custDataLst>
              <p:tags r:id="rId1"/>
            </p:custDataLst>
          </p:nvPr>
        </p:nvGraphicFramePr>
        <p:xfrm>
          <a:off x="1390015" y="772160"/>
          <a:ext cx="9682480" cy="5315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0620"/>
                <a:gridCol w="2420620"/>
                <a:gridCol w="2420620"/>
                <a:gridCol w="2420620"/>
              </a:tblGrid>
              <a:tr h="2486025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11.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Ұйымдастырушылық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2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ресурстар</a:t>
                      </a:r>
                      <a:endParaRPr sz="12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Тапсырмаларды орындау барысында жеке, жұптық, топтық ізденіске және шығармашылықпен жұмыс істеудің әдіс- тәсілдері арқылы оқушыларды өз бетімен жұмыстандыруға бағытталған.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1.Жұмыс тарихты оқыту курсы басталғаннан 5-сыныптан басталады;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2.Психологпен жұмыс жүргізіледі (оқушылардың пәнге қызығушылығын, дарындығын анықтау мақсатында әртүрлі тесттер, сауалнамалар);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3.Тарихқа бейімі бар оқушыларға сабақтан тыс тапсырмалар беріледі (әртүрлі);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4.Мектепішілік шараларға қатыстырылады.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200"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2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Оқушыларды ғылыми- танымдық конференцияларға қатынастыру, дебат клубтарының жұмыстарына қатынастыру</a:t>
                      </a:r>
                    </a:p>
                  </a:txBody>
                  <a:tcPr marL="0" marR="0" marT="0" marB="0"/>
                </a:tc>
              </a:tr>
              <a:tr h="1023620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12.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Мотивациялық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ресурстар</a:t>
                      </a:r>
                      <a:endParaRPr sz="1100" b="1" dirty="0">
                        <a:solidFill>
                          <a:srgbClr val="FF0000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Жеңімпаз оқушыларды марапаттау: мақтау грамоталарымен, ынталандыру сыйлықтарымен т.б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Жеңімпаз оқушыларды марапаттау: мақтау грамоталарымен, ынталандыру сыйлықтарымен т.б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Жеңімпаз оқушыларды марапаттау: ынталандыру сыйлықтарымен, аудан, облыс,мұражайларға, демалыс орындарына  тегін жолдама т.б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865505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13.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Ғылыми-әдістемелік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ресурстар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(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оқу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орнына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да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,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оқытушылар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үшін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де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маңызды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Ғылыми- танымдық, көпшілік- көркем әдебиеттер, ақпарат құралдары, ғылыми көпшілік басылымдар, ақпараттық сайттар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Көркем әдебиеттер, энциклопедия, баспа материалдары, өлкетану құжаттары мен деректер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Өлкетану құжаттары мен деректер, көркем әдебиеттер, энциклопедия, баспа материалдары, 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 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>
                        <a:highlight>
                          <a:srgbClr val="000000">
                            <a:alpha val="0"/>
                          </a:srgbClr>
                        </a:highlight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</a:tr>
              <a:tr h="866140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14.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Материалдық-техникалық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ресурстар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(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оқу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орны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үшін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де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,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оқытушылар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үшін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де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маңызды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Деректер базасы жинақталған кітапхана қоры.</a:t>
                      </a:r>
                    </a:p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Ауылдық, аудандық, облыстық кітапхана, мұрағат орындарымен тығыз байланыс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Ауылдық, аудандық, облыстық кітапхана, мұрағат деректеріне жүгіну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100">
                          <a:highlight>
                            <a:srgbClr val="000000">
                              <a:alpha val="0"/>
                            </a:srgbClr>
                          </a:highlight>
                          <a:latin typeface="Times New Roman" panose="02020603050405020304"/>
                          <a:ea typeface="SimSun" panose="02010600030101010101" pitchFamily="2" charset="-122"/>
                        </a:rPr>
                        <a:t>Кітапхана, мұрағат деректеріне жүгіну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Screen+Shot+2020-06-30+at+2.40.53+PM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5415" y="756285"/>
            <a:ext cx="6203950" cy="7251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3033" y="1166648"/>
            <a:ext cx="82768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«Қазақстан тарихы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пәнінен  оқушыларды олимпиадаға дайындау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әдістемесі» әдістемелік құралы екі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бөлімнен тұрады: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ctr" defTabSz="266700"/>
            <a:endParaRPr lang="kk-KZ" sz="2400" b="1" u="sng" dirty="0" smtClean="0">
              <a:latin typeface="Times New Roman" panose="02020603050405020304"/>
              <a:ea typeface="SimSun" panose="02010600030101010101" pitchFamily="2" charset="-122"/>
            </a:endParaRPr>
          </a:p>
          <a:p>
            <a:pPr algn="ctr" defTabSz="266700"/>
            <a:endParaRPr lang="ru-RU" sz="2400" b="1" u="sng" dirty="0" smtClean="0">
              <a:latin typeface="Times New Roman" panose="02020603050405020304"/>
              <a:ea typeface="SimSun" panose="02010600030101010101" pitchFamily="2" charset="-122"/>
            </a:endParaRPr>
          </a:p>
          <a:p>
            <a:pPr marL="457200" indent="-457200" defTabSz="266700">
              <a:buAutoNum type="arabicPeriod"/>
            </a:pPr>
            <a:r>
              <a:rPr lang="kk-KZ" sz="2400" b="1" u="sng" dirty="0" smtClean="0">
                <a:latin typeface="Times New Roman" panose="02020603050405020304"/>
                <a:ea typeface="SimSun" panose="02010600030101010101" pitchFamily="2" charset="-122"/>
              </a:rPr>
              <a:t>Олимпиадаға дайындау талаптары</a:t>
            </a:r>
          </a:p>
          <a:p>
            <a:pPr marL="457200" indent="-457200" defTabSz="266700">
              <a:buAutoNum type="arabicPeriod"/>
            </a:pPr>
            <a:endParaRPr lang="kk-KZ" sz="2400" b="1" u="sng" dirty="0" smtClean="0">
              <a:latin typeface="Times New Roman" panose="02020603050405020304"/>
              <a:ea typeface="SimSun" panose="02010600030101010101" pitchFamily="2" charset="-122"/>
            </a:endParaRPr>
          </a:p>
          <a:p>
            <a:pPr marL="342900" indent="-342900" defTabSz="266700"/>
            <a:r>
              <a:rPr lang="kk-KZ" sz="2400" b="1" u="sng" dirty="0" smtClean="0">
                <a:latin typeface="Times New Roman" panose="02020603050405020304"/>
                <a:ea typeface="SimSun" panose="02010600030101010101" pitchFamily="2" charset="-122"/>
              </a:rPr>
              <a:t>2.  Олимпиада тапсырмаларын орындау ерекшеліктері</a:t>
            </a:r>
            <a:endParaRPr lang="ru-RU" sz="2400" b="1" u="sng" dirty="0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18*408"/>
  <p:tag name="TABLE_ENDDRAG_RECT" val="61*83*818*4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26*427"/>
  <p:tag name="TABLE_ENDDRAG_RECT" val="111*30*726*4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62*436"/>
  <p:tag name="TABLE_ENDDRAG_RECT" val="94*37*762*4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2286</Words>
  <Application>Microsoft Office PowerPoint</Application>
  <PresentationFormat>Произвольный</PresentationFormat>
  <Paragraphs>304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Kiyndikhova Tansholpan</dc:creator>
  <cp:lastModifiedBy>Windows User</cp:lastModifiedBy>
  <cp:revision>12</cp:revision>
  <dcterms:created xsi:type="dcterms:W3CDTF">2025-02-13T06:24:00Z</dcterms:created>
  <dcterms:modified xsi:type="dcterms:W3CDTF">2025-05-16T10:15:24Z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BF06B81B617341D09955C0827E41D3A7_12</vt:lpwstr>
  </property>
  <property fmtid="{D5CDD505-2E9C-101B-9397-08002B2CF9AE}" pid="3" name="KSOProductBuildVer">
    <vt:lpwstr>1049-12.2.0.19805</vt:lpwstr>
  </property>
</Properties>
</file>