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84" r:id="rId1"/>
  </p:sldMasterIdLst>
  <p:sldIdLst>
    <p:sldId id="308" r:id="rId2"/>
    <p:sldId id="309" r:id="rId3"/>
    <p:sldId id="266" r:id="rId4"/>
    <p:sldId id="285" r:id="rId5"/>
    <p:sldId id="288" r:id="rId6"/>
    <p:sldId id="290" r:id="rId7"/>
    <p:sldId id="289" r:id="rId8"/>
    <p:sldId id="292" r:id="rId9"/>
    <p:sldId id="293" r:id="rId10"/>
    <p:sldId id="291" r:id="rId11"/>
    <p:sldId id="278" r:id="rId12"/>
    <p:sldId id="295" r:id="rId13"/>
    <p:sldId id="304" r:id="rId14"/>
    <p:sldId id="305" r:id="rId15"/>
    <p:sldId id="306" r:id="rId16"/>
    <p:sldId id="307" r:id="rId17"/>
    <p:sldId id="297" r:id="rId18"/>
    <p:sldId id="298" r:id="rId1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 xmlns:p14="http://schemas.microsoft.com/office/powerpoint/2010/main">
        <p14:section name="Раздел по умолчанию" id="{56BCD750-79D4-4600-B03F-72D366E8D24F}">
          <p14:sldIdLst>
            <p14:sldId id="280"/>
            <p14:sldId id="258"/>
            <p14:sldId id="294"/>
            <p14:sldId id="260"/>
            <p14:sldId id="263"/>
            <p14:sldId id="264"/>
            <p14:sldId id="266"/>
            <p14:sldId id="285"/>
            <p14:sldId id="288"/>
            <p14:sldId id="290"/>
            <p14:sldId id="289"/>
            <p14:sldId id="292"/>
            <p14:sldId id="293"/>
            <p14:sldId id="291"/>
            <p14:sldId id="278"/>
          </p14:sldIdLst>
        </p14:section>
        <p14:section name="Раздел без заголовка" id="{5602D5AE-86A6-457E-808E-7A1B18570B91}">
          <p14:sldIdLst/>
        </p14:section>
      </p14:sectionLst>
    </p:ex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3681" autoAdjust="0"/>
  </p:normalViewPr>
  <p:slideViewPr>
    <p:cSldViewPr>
      <p:cViewPr>
        <p:scale>
          <a:sx n="68" d="100"/>
          <a:sy n="68" d="100"/>
        </p:scale>
        <p:origin x="-57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Date Placeholder 29"/>
          <p:cNvSpPr>
            <a:spLocks noGrp="1"/>
          </p:cNvSpPr>
          <p:nvPr>
            <p:ph type="dt" sz="half" idx="10"/>
          </p:nvPr>
        </p:nvSpPr>
        <p:spPr/>
        <p:txBody>
          <a:bodyPr/>
          <a:lstStyle/>
          <a:p>
            <a:fld id="{EC1B28CC-1425-4B8C-8944-0085F5CED67D}" type="datetimeFigureOut">
              <a:rPr lang="ru-RU" smtClean="0"/>
              <a:pPr/>
              <a:t>05.04.2025</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DF27AD47-1FC0-4590-831D-5098D9FB67F2}"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EC1B28CC-1425-4B8C-8944-0085F5CED67D}" type="datetimeFigureOut">
              <a:rPr lang="ru-RU" smtClean="0"/>
              <a:pPr/>
              <a:t>05.04.2025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F27AD47-1FC0-4590-831D-5098D9FB67F2}"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EC1B28CC-1425-4B8C-8944-0085F5CED67D}" type="datetimeFigureOut">
              <a:rPr lang="ru-RU" smtClean="0"/>
              <a:pPr/>
              <a:t>05.04.2025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F27AD47-1FC0-4590-831D-5098D9FB67F2}"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smtClean="0"/>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Date Placeholder 3"/>
          <p:cNvSpPr>
            <a:spLocks noGrp="1"/>
          </p:cNvSpPr>
          <p:nvPr>
            <p:ph type="dt" sz="half" idx="10"/>
          </p:nvPr>
        </p:nvSpPr>
        <p:spPr/>
        <p:txBody>
          <a:bodyPr/>
          <a:lstStyle/>
          <a:p>
            <a:fld id="{EC1B28CC-1425-4B8C-8944-0085F5CED67D}" type="datetimeFigureOut">
              <a:rPr lang="ru-RU" smtClean="0"/>
              <a:pPr/>
              <a:t>05.04.2025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F27AD47-1FC0-4590-831D-5098D9FB67F2}"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Date Placeholder 3"/>
          <p:cNvSpPr>
            <a:spLocks noGrp="1"/>
          </p:cNvSpPr>
          <p:nvPr>
            <p:ph type="dt" sz="half" idx="10"/>
          </p:nvPr>
        </p:nvSpPr>
        <p:spPr/>
        <p:txBody>
          <a:bodyPr/>
          <a:lstStyle/>
          <a:p>
            <a:fld id="{EC1B28CC-1425-4B8C-8944-0085F5CED67D}" type="datetimeFigureOut">
              <a:rPr lang="ru-RU" smtClean="0"/>
              <a:pPr/>
              <a:t>05.04.2025</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DF27AD47-1FC0-4590-831D-5098D9FB67F2}"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EC1B28CC-1425-4B8C-8944-0085F5CED67D}" type="datetimeFigureOut">
              <a:rPr lang="ru-RU" smtClean="0"/>
              <a:pPr/>
              <a:t>05.04.2025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F27AD47-1FC0-4590-831D-5098D9FB67F2}"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Date Placeholder 6"/>
          <p:cNvSpPr>
            <a:spLocks noGrp="1"/>
          </p:cNvSpPr>
          <p:nvPr>
            <p:ph type="dt" sz="half" idx="10"/>
          </p:nvPr>
        </p:nvSpPr>
        <p:spPr/>
        <p:txBody>
          <a:bodyPr/>
          <a:lstStyle/>
          <a:p>
            <a:fld id="{EC1B28CC-1425-4B8C-8944-0085F5CED67D}" type="datetimeFigureOut">
              <a:rPr lang="ru-RU" smtClean="0"/>
              <a:pPr/>
              <a:t>05.04.2025</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DF27AD47-1FC0-4590-831D-5098D9FB67F2}"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Date Placeholder 2"/>
          <p:cNvSpPr>
            <a:spLocks noGrp="1"/>
          </p:cNvSpPr>
          <p:nvPr>
            <p:ph type="dt" sz="half" idx="10"/>
          </p:nvPr>
        </p:nvSpPr>
        <p:spPr/>
        <p:txBody>
          <a:bodyPr/>
          <a:lstStyle/>
          <a:p>
            <a:fld id="{EC1B28CC-1425-4B8C-8944-0085F5CED67D}" type="datetimeFigureOut">
              <a:rPr lang="ru-RU" smtClean="0"/>
              <a:pPr/>
              <a:t>05.04.2025</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DF27AD47-1FC0-4590-831D-5098D9FB67F2}"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C1B28CC-1425-4B8C-8944-0085F5CED67D}" type="datetimeFigureOut">
              <a:rPr lang="ru-RU" smtClean="0"/>
              <a:pPr/>
              <a:t>05.04.2025</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DF27AD47-1FC0-4590-831D-5098D9FB67F2}"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Date Placeholder 4"/>
          <p:cNvSpPr>
            <a:spLocks noGrp="1"/>
          </p:cNvSpPr>
          <p:nvPr>
            <p:ph type="dt" sz="half" idx="10"/>
          </p:nvPr>
        </p:nvSpPr>
        <p:spPr/>
        <p:txBody>
          <a:bodyPr/>
          <a:lstStyle/>
          <a:p>
            <a:fld id="{EC1B28CC-1425-4B8C-8944-0085F5CED67D}" type="datetimeFigureOut">
              <a:rPr lang="ru-RU" smtClean="0"/>
              <a:pPr/>
              <a:t>05.04.2025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DF27AD47-1FC0-4590-831D-5098D9FB67F2}"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Date Placeholder 4"/>
          <p:cNvSpPr>
            <a:spLocks noGrp="1"/>
          </p:cNvSpPr>
          <p:nvPr>
            <p:ph type="dt" sz="half" idx="10"/>
          </p:nvPr>
        </p:nvSpPr>
        <p:spPr/>
        <p:txBody>
          <a:bodyPr/>
          <a:lstStyle/>
          <a:p>
            <a:fld id="{EC1B28CC-1425-4B8C-8944-0085F5CED67D}" type="datetimeFigureOut">
              <a:rPr lang="ru-RU" smtClean="0"/>
              <a:pPr/>
              <a:t>05.04.2025</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8077200" y="6356350"/>
            <a:ext cx="609600" cy="365125"/>
          </a:xfrm>
        </p:spPr>
        <p:txBody>
          <a:bodyPr/>
          <a:lstStyle/>
          <a:p>
            <a:fld id="{DF27AD47-1FC0-4590-831D-5098D9FB67F2}" type="slidenum">
              <a:rPr lang="ru-RU" smtClean="0"/>
              <a:pPr/>
              <a:t>‹#›</a:t>
            </a:fld>
            <a:endParaRPr lang="ru-RU"/>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C1B28CC-1425-4B8C-8944-0085F5CED67D}" type="datetimeFigureOut">
              <a:rPr lang="ru-RU" smtClean="0"/>
              <a:pPr/>
              <a:t>05.04.2025</a:t>
            </a:fld>
            <a:endParaRPr lang="ru-RU"/>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DF27AD47-1FC0-4590-831D-5098D9FB67F2}" type="slidenum">
              <a:rPr lang="ru-RU" smtClean="0"/>
              <a:pPr/>
              <a:t>‹#›</a:t>
            </a:fld>
            <a:endParaRPr lang="ru-RU"/>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engime.org/sabati-tairibi-o-aipbekli-men-tadajtin-mamandi.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engime.org/esimdik-ozdik-esimdigi-esimdik-turali-jalpi-tsinik-ozdik-esimd.html"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785794"/>
            <a:ext cx="8329642" cy="5538806"/>
          </a:xfrm>
        </p:spPr>
        <p:txBody>
          <a:bodyPr>
            <a:normAutofit/>
          </a:bodyPr>
          <a:lstStyle/>
          <a:p>
            <a:pPr algn="ctr">
              <a:buNone/>
            </a:pPr>
            <a:r>
              <a:rPr lang="kk-KZ" sz="1400" b="1" dirty="0" smtClean="0">
                <a:latin typeface="Times New Roman" pitchFamily="18" charset="0"/>
                <a:cs typeface="Times New Roman" pitchFamily="18" charset="0"/>
              </a:rPr>
              <a:t>Орал қаласының білім беру бөлімі</a:t>
            </a:r>
            <a:endParaRPr lang="ru-RU" sz="1400" dirty="0" smtClean="0">
              <a:latin typeface="Times New Roman" pitchFamily="18" charset="0"/>
              <a:cs typeface="Times New Roman" pitchFamily="18" charset="0"/>
            </a:endParaRPr>
          </a:p>
          <a:p>
            <a:pPr>
              <a:buNone/>
            </a:pPr>
            <a:r>
              <a:rPr lang="kk-KZ" sz="1400" b="1"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pPr algn="ctr">
              <a:buNone/>
            </a:pPr>
            <a:r>
              <a:rPr lang="kk-KZ" sz="1400"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pPr>
              <a:buNone/>
            </a:pPr>
            <a:r>
              <a:rPr lang="kk-KZ" sz="1400"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a:p>
            <a:pPr algn="ctr">
              <a:buNone/>
            </a:pPr>
            <a:r>
              <a:rPr lang="kk-KZ" sz="1400" dirty="0" smtClean="0">
                <a:latin typeface="Times New Roman" pitchFamily="18" charset="0"/>
                <a:cs typeface="Times New Roman" pitchFamily="18" charset="0"/>
              </a:rPr>
              <a:t> </a:t>
            </a:r>
            <a:r>
              <a:rPr lang="ru-RU" sz="1400" b="1" dirty="0" smtClean="0">
                <a:latin typeface="Times New Roman" pitchFamily="18" charset="0"/>
                <a:cs typeface="Times New Roman" pitchFamily="18" charset="0"/>
              </a:rPr>
              <a:t> »Биохимия </a:t>
            </a:r>
            <a:r>
              <a:rPr lang="ru-RU" sz="1400" b="1" dirty="0" err="1" smtClean="0">
                <a:latin typeface="Times New Roman" pitchFamily="18" charset="0"/>
                <a:cs typeface="Times New Roman" pitchFamily="18" charset="0"/>
              </a:rPr>
              <a:t>және тіршілік</a:t>
            </a:r>
            <a:r>
              <a:rPr lang="ru-RU" sz="1400" b="1" dirty="0" smtClean="0">
                <a:latin typeface="Times New Roman" pitchFamily="18" charset="0"/>
                <a:cs typeface="Times New Roman" pitchFamily="18" charset="0"/>
              </a:rPr>
              <a:t>»</a:t>
            </a:r>
            <a:endParaRPr lang="ru-RU" sz="1400" dirty="0" smtClean="0">
              <a:latin typeface="Times New Roman" pitchFamily="18" charset="0"/>
              <a:cs typeface="Times New Roman" pitchFamily="18" charset="0"/>
            </a:endParaRPr>
          </a:p>
          <a:p>
            <a:pPr algn="ctr">
              <a:buNone/>
            </a:pPr>
            <a:r>
              <a:rPr lang="kk-KZ" sz="1400" b="1" i="1" dirty="0" smtClean="0">
                <a:latin typeface="Times New Roman" pitchFamily="18" charset="0"/>
                <a:cs typeface="Times New Roman" pitchFamily="18" charset="0"/>
              </a:rPr>
              <a:t>қолданбалы курс бағдарламасы</a:t>
            </a:r>
            <a:endParaRPr lang="ru-RU" sz="1400" dirty="0" smtClean="0">
              <a:latin typeface="Times New Roman" pitchFamily="18" charset="0"/>
              <a:cs typeface="Times New Roman" pitchFamily="18" charset="0"/>
            </a:endParaRPr>
          </a:p>
          <a:p>
            <a:pPr>
              <a:buNone/>
            </a:pPr>
            <a:r>
              <a:rPr lang="kk-KZ" sz="1400" b="1" i="1" dirty="0" smtClean="0">
                <a:latin typeface="Times New Roman" pitchFamily="18" charset="0"/>
                <a:cs typeface="Times New Roman" pitchFamily="18" charset="0"/>
              </a:rPr>
              <a:t>                                                                      10 сынып</a:t>
            </a:r>
            <a:r>
              <a:rPr lang="kk-KZ" sz="1400" dirty="0" smtClean="0">
                <a:latin typeface="Times New Roman" pitchFamily="18" charset="0"/>
                <a:cs typeface="Times New Roman" pitchFamily="18" charset="0"/>
              </a:rPr>
              <a:t> </a:t>
            </a:r>
            <a:endParaRPr lang="ru-RU" sz="1400" dirty="0" smtClean="0">
              <a:latin typeface="Times New Roman" pitchFamily="18" charset="0"/>
              <a:cs typeface="Times New Roman" pitchFamily="18" charset="0"/>
            </a:endParaRPr>
          </a:p>
        </p:txBody>
      </p:sp>
      <p:sp>
        <p:nvSpPr>
          <p:cNvPr id="4" name="Прямоугольник 3"/>
          <p:cNvSpPr/>
          <p:nvPr/>
        </p:nvSpPr>
        <p:spPr>
          <a:xfrm>
            <a:off x="3643306" y="5460326"/>
            <a:ext cx="1518759" cy="307777"/>
          </a:xfrm>
          <a:prstGeom prst="rect">
            <a:avLst/>
          </a:prstGeom>
        </p:spPr>
        <p:txBody>
          <a:bodyPr wrap="square">
            <a:spAutoFit/>
          </a:bodyPr>
          <a:lstStyle/>
          <a:p>
            <a:r>
              <a:rPr lang="kk-KZ" sz="1400" b="1" dirty="0" smtClean="0">
                <a:solidFill>
                  <a:srgbClr val="000000"/>
                </a:solidFill>
                <a:latin typeface="Times New Roman" pitchFamily="18" charset="0"/>
                <a:ea typeface="Calibri" pitchFamily="34" charset="0"/>
                <a:cs typeface="Times New Roman" pitchFamily="18" charset="0"/>
              </a:rPr>
              <a:t>2022 жыл</a:t>
            </a:r>
            <a:endParaRPr lang="ru-RU" sz="1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держимое 4"/>
          <p:cNvSpPr>
            <a:spLocks noGrp="1"/>
          </p:cNvSpPr>
          <p:nvPr>
            <p:ph idx="1"/>
          </p:nvPr>
        </p:nvSpPr>
        <p:spPr/>
        <p:txBody>
          <a:bodyPr>
            <a:normAutofit fontScale="55000" lnSpcReduction="20000"/>
          </a:bodyPr>
          <a:lstStyle/>
          <a:p>
            <a:r>
              <a:rPr lang="kk-KZ" sz="2900" b="1" dirty="0" smtClean="0">
                <a:latin typeface="Times New Roman" pitchFamily="18" charset="0"/>
                <a:cs typeface="Times New Roman" pitchFamily="18" charset="0"/>
              </a:rPr>
              <a:t>Витаминдер. 4 сағат</a:t>
            </a:r>
            <a:endParaRPr lang="ru-RU" sz="2900" dirty="0" smtClean="0">
              <a:latin typeface="Times New Roman" pitchFamily="18" charset="0"/>
              <a:cs typeface="Times New Roman" pitchFamily="18" charset="0"/>
            </a:endParaRPr>
          </a:p>
          <a:p>
            <a:r>
              <a:rPr lang="kk-KZ" sz="2900" dirty="0" smtClean="0">
                <a:latin typeface="Times New Roman" pitchFamily="18" charset="0"/>
                <a:cs typeface="Times New Roman" pitchFamily="18" charset="0"/>
              </a:rPr>
              <a:t>Витаминдер жөніндегі жалпы түсінік. Майларда еритін витаминдер. Суда еритін витаминдер. Зертханалық жұмыс. Витаминдерге сапалық реакциялар.</a:t>
            </a:r>
            <a:endParaRPr lang="ru-RU" sz="2900" dirty="0" smtClean="0">
              <a:latin typeface="Times New Roman" pitchFamily="18" charset="0"/>
              <a:cs typeface="Times New Roman" pitchFamily="18" charset="0"/>
            </a:endParaRPr>
          </a:p>
          <a:p>
            <a:pPr>
              <a:buNone/>
            </a:pPr>
            <a:r>
              <a:rPr lang="kk-KZ" sz="2900" dirty="0" smtClean="0">
                <a:latin typeface="Times New Roman" pitchFamily="18" charset="0"/>
                <a:cs typeface="Times New Roman" pitchFamily="18" charset="0"/>
              </a:rPr>
              <a:t> </a:t>
            </a:r>
            <a:endParaRPr lang="ru-RU" sz="2900" dirty="0" smtClean="0">
              <a:latin typeface="Times New Roman" pitchFamily="18" charset="0"/>
              <a:cs typeface="Times New Roman" pitchFamily="18" charset="0"/>
            </a:endParaRPr>
          </a:p>
          <a:p>
            <a:r>
              <a:rPr lang="kk-KZ" sz="2900" b="1" dirty="0" smtClean="0">
                <a:latin typeface="Times New Roman" pitchFamily="18" charset="0"/>
                <a:cs typeface="Times New Roman" pitchFamily="18" charset="0"/>
              </a:rPr>
              <a:t> Ферменттер. 5 сағат</a:t>
            </a:r>
            <a:endParaRPr lang="ru-RU" sz="2900" dirty="0" smtClean="0">
              <a:latin typeface="Times New Roman" pitchFamily="18" charset="0"/>
              <a:cs typeface="Times New Roman" pitchFamily="18" charset="0"/>
            </a:endParaRPr>
          </a:p>
          <a:p>
            <a:r>
              <a:rPr lang="kk-KZ" sz="2900" dirty="0" smtClean="0">
                <a:latin typeface="Times New Roman" pitchFamily="18" charset="0"/>
                <a:cs typeface="Times New Roman" pitchFamily="18" charset="0"/>
              </a:rPr>
              <a:t>Ферменттер – тіршілік негізі,ферменттердің қасиеттері   Ферменттердің химиялық құрамы және құрылымы. Фермент активаторлары мен ингибиторлары. Ферменттер атаулары және жіктелуі. Ферменттердің практикалық маңызы.</a:t>
            </a:r>
            <a:endParaRPr lang="ru-RU" sz="2900" dirty="0" smtClean="0">
              <a:latin typeface="Times New Roman" pitchFamily="18" charset="0"/>
              <a:cs typeface="Times New Roman" pitchFamily="18" charset="0"/>
            </a:endParaRPr>
          </a:p>
          <a:p>
            <a:pPr>
              <a:buNone/>
            </a:pPr>
            <a:r>
              <a:rPr lang="kk-KZ" sz="2900" dirty="0" smtClean="0">
                <a:latin typeface="Times New Roman" pitchFamily="18" charset="0"/>
                <a:cs typeface="Times New Roman" pitchFamily="18" charset="0"/>
              </a:rPr>
              <a:t> </a:t>
            </a:r>
            <a:endParaRPr lang="ru-RU" sz="2900" dirty="0" smtClean="0">
              <a:latin typeface="Times New Roman" pitchFamily="18" charset="0"/>
              <a:cs typeface="Times New Roman" pitchFamily="18" charset="0"/>
            </a:endParaRPr>
          </a:p>
          <a:p>
            <a:r>
              <a:rPr lang="kk-KZ" sz="2900" b="1" dirty="0" smtClean="0">
                <a:latin typeface="Times New Roman" pitchFamily="18" charset="0"/>
                <a:cs typeface="Times New Roman" pitchFamily="18" charset="0"/>
              </a:rPr>
              <a:t>Гормондар. 4 сағат</a:t>
            </a:r>
            <a:endParaRPr lang="ru-RU" sz="2900" dirty="0" smtClean="0">
              <a:latin typeface="Times New Roman" pitchFamily="18" charset="0"/>
              <a:cs typeface="Times New Roman" pitchFamily="18" charset="0"/>
            </a:endParaRPr>
          </a:p>
          <a:p>
            <a:r>
              <a:rPr lang="kk-KZ" sz="2900" dirty="0" smtClean="0">
                <a:latin typeface="Times New Roman" pitchFamily="18" charset="0"/>
                <a:cs typeface="Times New Roman" pitchFamily="18" charset="0"/>
              </a:rPr>
              <a:t>Гормондардың жіктелуі. Өсімдік гормондары.Гормоноидтар. Семинар сабақ.</a:t>
            </a:r>
            <a:endParaRPr lang="ru-RU" sz="2900" dirty="0" smtClean="0">
              <a:latin typeface="Times New Roman" pitchFamily="18" charset="0"/>
              <a:cs typeface="Times New Roman" pitchFamily="18" charset="0"/>
            </a:endParaRPr>
          </a:p>
          <a:p>
            <a:pPr>
              <a:buNone/>
            </a:pPr>
            <a:r>
              <a:rPr lang="kk-KZ" sz="2900" dirty="0" smtClean="0">
                <a:latin typeface="Times New Roman" pitchFamily="18" charset="0"/>
                <a:cs typeface="Times New Roman" pitchFamily="18" charset="0"/>
              </a:rPr>
              <a:t> </a:t>
            </a:r>
            <a:endParaRPr lang="ru-RU" sz="2900" dirty="0" smtClean="0">
              <a:latin typeface="Times New Roman" pitchFamily="18" charset="0"/>
              <a:cs typeface="Times New Roman" pitchFamily="18" charset="0"/>
            </a:endParaRPr>
          </a:p>
          <a:p>
            <a:pPr>
              <a:buNone/>
            </a:pPr>
            <a:r>
              <a:rPr lang="kk-KZ" sz="2900" dirty="0" smtClean="0">
                <a:latin typeface="Times New Roman" pitchFamily="18" charset="0"/>
                <a:cs typeface="Times New Roman" pitchFamily="18" charset="0"/>
              </a:rPr>
              <a:t> </a:t>
            </a:r>
            <a:endParaRPr lang="ru-RU" sz="2900" dirty="0" smtClean="0">
              <a:latin typeface="Times New Roman" pitchFamily="18" charset="0"/>
              <a:cs typeface="Times New Roman" pitchFamily="18" charset="0"/>
            </a:endParaRPr>
          </a:p>
          <a:p>
            <a:r>
              <a:rPr lang="kk-KZ" sz="2900" b="1" dirty="0" smtClean="0">
                <a:latin typeface="Times New Roman" pitchFamily="18" charset="0"/>
                <a:cs typeface="Times New Roman" pitchFamily="18" charset="0"/>
              </a:rPr>
              <a:t>Нуклеин қышқылдары.3 сағат</a:t>
            </a:r>
            <a:endParaRPr lang="ru-RU" sz="2900" dirty="0" smtClean="0">
              <a:latin typeface="Times New Roman" pitchFamily="18" charset="0"/>
              <a:cs typeface="Times New Roman" pitchFamily="18" charset="0"/>
            </a:endParaRPr>
          </a:p>
          <a:p>
            <a:r>
              <a:rPr lang="kk-KZ" sz="2900" dirty="0" smtClean="0">
                <a:latin typeface="Times New Roman" pitchFamily="18" charset="0"/>
                <a:cs typeface="Times New Roman" pitchFamily="18" charset="0"/>
              </a:rPr>
              <a:t>Нуклеин қышқылдары- тұқым қуалау негіздері. Нуклеин қышқылдарының химиялық құрамы.ДНҚ және РНҚ құрылымы.</a:t>
            </a:r>
            <a:endParaRPr lang="ru-RU" sz="2900" dirty="0" smtClean="0">
              <a:latin typeface="Times New Roman" pitchFamily="18" charset="0"/>
              <a:cs typeface="Times New Roman" pitchFamily="18" charset="0"/>
            </a:endParaRPr>
          </a:p>
          <a:p>
            <a:pPr>
              <a:buNone/>
            </a:pPr>
            <a:r>
              <a:rPr lang="kk-KZ" sz="2900" b="1" dirty="0" smtClean="0">
                <a:latin typeface="Times New Roman" pitchFamily="18" charset="0"/>
                <a:cs typeface="Times New Roman" pitchFamily="18" charset="0"/>
              </a:rPr>
              <a:t>  </a:t>
            </a:r>
            <a:endParaRPr lang="ru-RU" sz="2900" dirty="0" smtClean="0">
              <a:latin typeface="Times New Roman" pitchFamily="18" charset="0"/>
              <a:cs typeface="Times New Roman" pitchFamily="18" charset="0"/>
            </a:endParaRPr>
          </a:p>
          <a:p>
            <a:endParaRPr lang="ru-RU" dirty="0"/>
          </a:p>
        </p:txBody>
      </p:sp>
    </p:spTree>
    <p:extLst>
      <p:ext uri="{BB962C8B-B14F-4D97-AF65-F5344CB8AC3E}">
        <p14:creationId xmlns="" xmlns:p14="http://schemas.microsoft.com/office/powerpoint/2010/main" val="38462944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571472" y="1643050"/>
            <a:ext cx="8399125" cy="32624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endParaRPr kumimoji="0" lang="kk-KZ"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l" defTabSz="914400" rtl="0" eaLnBrk="1" fontAlgn="base" latinLnBrk="0" hangingPunct="1">
              <a:lnSpc>
                <a:spcPct val="100000"/>
              </a:lnSpc>
              <a:spcBef>
                <a:spcPct val="0"/>
              </a:spcBef>
              <a:spcAft>
                <a:spcPct val="0"/>
              </a:spcAft>
              <a:buClrTx/>
              <a:buSzTx/>
              <a:buFontTx/>
              <a:buNone/>
              <a:tabLst/>
            </a:pPr>
            <a:endParaRPr lang="kk-KZ" sz="1400" b="1" dirty="0" smtClean="0">
              <a:latin typeface="Arial" pitchFamily="34" charset="0"/>
              <a:ea typeface="Times New Roman" pitchFamily="18" charset="0"/>
              <a:cs typeface="Arial" pitchFamily="34" charset="0"/>
            </a:endParaRPr>
          </a:p>
          <a:p>
            <a:pPr marL="0" marR="0" lvl="0" indent="450850" algn="l" defTabSz="914400" rtl="0" eaLnBrk="1" fontAlgn="base" latinLnBrk="0" hangingPunct="1">
              <a:lnSpc>
                <a:spcPct val="100000"/>
              </a:lnSpc>
              <a:spcBef>
                <a:spcPct val="0"/>
              </a:spcBef>
              <a:spcAft>
                <a:spcPct val="0"/>
              </a:spcAft>
              <a:buClrTx/>
              <a:buSzTx/>
              <a:buFontTx/>
              <a:buNone/>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Белок</a:t>
            </a:r>
            <a:r>
              <a:rPr kumimoji="0" lang="kk-KZ" sz="20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синтезі және оның табиғаттағы маңызы</a:t>
            </a: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3 сағат</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Белоктар туралы жалпы түсінік. Клеткадағы белок синтезі және оны реттеу.</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Тірі организмдегі липидтер. 2 сағат</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Липидтер туралы жалпы түсінік. Майлардың физикалық қасиеттері. </a:t>
            </a:r>
          </a:p>
          <a:p>
            <a:pPr marL="0" marR="0" lvl="0" indent="450850" algn="l"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Майлардың қорытылуы жəне сіңірілуі.</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Тақырыпты бекіту. Сынақ –2 сағат</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«Тіршілік биохимиясы» конференция. Жоба қорғау.Сынақ.</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3830930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571472" y="1643050"/>
            <a:ext cx="8399125" cy="8002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endParaRPr kumimoji="0" lang="kk-KZ"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l" defTabSz="914400" rtl="0" eaLnBrk="1" fontAlgn="base" latinLnBrk="0" hangingPunct="1">
              <a:lnSpc>
                <a:spcPct val="100000"/>
              </a:lnSpc>
              <a:spcBef>
                <a:spcPct val="0"/>
              </a:spcBef>
              <a:spcAft>
                <a:spcPct val="0"/>
              </a:spcAft>
              <a:buClrTx/>
              <a:buSzTx/>
              <a:buFontTx/>
              <a:buNone/>
              <a:tabLst/>
            </a:pPr>
            <a:endParaRPr lang="kk-KZ" sz="1400" b="1" dirty="0" smtClean="0">
              <a:latin typeface="Arial" pitchFamily="34" charset="0"/>
              <a:ea typeface="Times New Roman" pitchFamily="18"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6" name="Таблица 5"/>
          <p:cNvGraphicFramePr>
            <a:graphicFrameLocks noGrp="1"/>
          </p:cNvGraphicFramePr>
          <p:nvPr/>
        </p:nvGraphicFramePr>
        <p:xfrm>
          <a:off x="1357291" y="1397000"/>
          <a:ext cx="5758199" cy="4064000"/>
        </p:xfrm>
        <a:graphic>
          <a:graphicData uri="http://schemas.openxmlformats.org/drawingml/2006/table">
            <a:tbl>
              <a:tblPr/>
              <a:tblGrid>
                <a:gridCol w="953132"/>
                <a:gridCol w="461480"/>
                <a:gridCol w="2354850"/>
                <a:gridCol w="414495"/>
                <a:gridCol w="590341"/>
                <a:gridCol w="983901"/>
              </a:tblGrid>
              <a:tr h="468923">
                <a:tc>
                  <a:txBody>
                    <a:bodyPr/>
                    <a:lstStyle/>
                    <a:p>
                      <a:pPr algn="ctr">
                        <a:spcAft>
                          <a:spcPts val="0"/>
                        </a:spcAft>
                      </a:pPr>
                      <a:r>
                        <a:rPr lang="kk-KZ" sz="1000">
                          <a:latin typeface="Times New Roman"/>
                          <a:ea typeface="Times New Roman"/>
                        </a:rPr>
                        <a:t>Р/с</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Сабақ №</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Сабақтың тақырыбы</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Сағат саны</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Мерзімі</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Көрнекілігі</a:t>
                      </a:r>
                      <a:endParaRPr lang="ru-RU" sz="900">
                        <a:latin typeface="Times New Roman"/>
                        <a:ea typeface="Times New Roman"/>
                      </a:endParaRPr>
                    </a:p>
                    <a:p>
                      <a:pPr algn="ctr">
                        <a:spcAft>
                          <a:spcPts val="0"/>
                        </a:spcAft>
                      </a:pPr>
                      <a:r>
                        <a:rPr lang="kk-KZ" sz="1000">
                          <a:latin typeface="Times New Roman"/>
                          <a:ea typeface="Times New Roman"/>
                        </a:rPr>
                        <a:t>Орындалатын тапсырма</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50462">
                <a:tc>
                  <a:txBody>
                    <a:bodyPr/>
                    <a:lstStyle/>
                    <a:p>
                      <a:pPr algn="ctr">
                        <a:spcAft>
                          <a:spcPts val="0"/>
                        </a:spcAft>
                      </a:pPr>
                      <a:r>
                        <a:rPr lang="kk-KZ" sz="1000">
                          <a:latin typeface="Times New Roman"/>
                          <a:ea typeface="Times New Roman"/>
                        </a:rPr>
                        <a:t>1</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1</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000" b="1">
                          <a:latin typeface="Times New Roman"/>
                          <a:ea typeface="Times New Roman"/>
                        </a:rPr>
                        <a:t>Кіріспе.  </a:t>
                      </a:r>
                      <a:r>
                        <a:rPr lang="kk-KZ" sz="1000">
                          <a:latin typeface="Times New Roman"/>
                          <a:ea typeface="Times New Roman"/>
                        </a:rPr>
                        <a:t>«Биохимия және тіршілік» қолданбалы курсы және оның міндеттері.</a:t>
                      </a:r>
                      <a:endParaRPr lang="ru-RU" sz="900">
                        <a:latin typeface="Times New Roman"/>
                        <a:ea typeface="Times New Roman"/>
                      </a:endParaRPr>
                    </a:p>
                    <a:p>
                      <a:pPr>
                        <a:spcAft>
                          <a:spcPts val="0"/>
                        </a:spcAft>
                      </a:pPr>
                      <a:r>
                        <a:rPr lang="kk-KZ" sz="1000">
                          <a:solidFill>
                            <a:srgbClr val="000000"/>
                          </a:solidFill>
                          <a:latin typeface="Times New Roman"/>
                          <a:ea typeface="Times New Roman"/>
                        </a:rPr>
                        <a:t>Биохимия – тірі организмнің (ағзаның) химиялық құрамы мен ішкі метаболиттер қатысуымен жүретін химиялық үрдістерді оқытатын ғылым.</a:t>
                      </a:r>
                      <a:endParaRPr lang="ru-RU" sz="900">
                        <a:latin typeface="Times New Roman"/>
                        <a:ea typeface="Times New Roman"/>
                      </a:endParaRPr>
                    </a:p>
                    <a:p>
                      <a:pPr>
                        <a:spcAft>
                          <a:spcPts val="0"/>
                        </a:spcAft>
                      </a:pPr>
                      <a:r>
                        <a:rPr lang="kk-KZ" sz="1000" b="1">
                          <a:latin typeface="Times New Roman"/>
                          <a:ea typeface="Times New Roman"/>
                        </a:rPr>
                        <a:t>.</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b="1">
                          <a:latin typeface="Times New Roman"/>
                          <a:ea typeface="Times New Roman"/>
                        </a:rPr>
                        <a:t>1</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0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0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615">
                <a:tc>
                  <a:txBody>
                    <a:bodyPr/>
                    <a:lstStyle/>
                    <a:p>
                      <a:pPr algn="ctr">
                        <a:spcAft>
                          <a:spcPts val="0"/>
                        </a:spcAft>
                      </a:pPr>
                      <a:endParaRPr lang="kk-KZ" sz="10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0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000" b="1">
                          <a:latin typeface="Times New Roman"/>
                          <a:ea typeface="Times New Roman"/>
                        </a:rPr>
                        <a:t>І-тарау.  </a:t>
                      </a:r>
                      <a:r>
                        <a:rPr lang="kk-KZ" sz="1000" b="1">
                          <a:solidFill>
                            <a:srgbClr val="000000"/>
                          </a:solidFill>
                          <a:latin typeface="Times New Roman"/>
                          <a:ea typeface="Times New Roman"/>
                        </a:rPr>
                        <a:t>Белоктардың құрылысы және қызметтері.                                                                            </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b="1">
                          <a:latin typeface="Times New Roman"/>
                          <a:ea typeface="Times New Roman"/>
                        </a:rPr>
                        <a:t>6</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0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0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ctr">
                        <a:spcAft>
                          <a:spcPts val="0"/>
                        </a:spcAft>
                      </a:pPr>
                      <a:r>
                        <a:rPr lang="kk-KZ" sz="1000">
                          <a:latin typeface="Times New Roman"/>
                          <a:ea typeface="Times New Roman"/>
                        </a:rPr>
                        <a:t>1</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2</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000">
                          <a:latin typeface="Times New Roman"/>
                          <a:ea typeface="Times New Roman"/>
                        </a:rPr>
                        <a:t> </a:t>
                      </a:r>
                      <a:r>
                        <a:rPr lang="kk-KZ" sz="1000">
                          <a:solidFill>
                            <a:srgbClr val="000000"/>
                          </a:solidFill>
                          <a:latin typeface="Times New Roman"/>
                          <a:ea typeface="Times New Roman"/>
                        </a:rPr>
                        <a:t>Белоктардың жіктелуі.</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1</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0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Кесте</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68923">
                <a:tc>
                  <a:txBody>
                    <a:bodyPr/>
                    <a:lstStyle/>
                    <a:p>
                      <a:pPr algn="ctr">
                        <a:spcAft>
                          <a:spcPts val="0"/>
                        </a:spcAft>
                      </a:pPr>
                      <a:r>
                        <a:rPr lang="kk-KZ" sz="1000">
                          <a:latin typeface="Times New Roman"/>
                          <a:ea typeface="Times New Roman"/>
                        </a:rPr>
                        <a:t>2</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3</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000">
                          <a:solidFill>
                            <a:srgbClr val="000000"/>
                          </a:solidFill>
                          <a:latin typeface="Times New Roman"/>
                          <a:ea typeface="Times New Roman"/>
                        </a:rPr>
                        <a:t>Күрделі белоктар: хромопротеиндер, фосфопротеинтер, құрылысы, ролі, өкілдері.</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2</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0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0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2615">
                <a:tc>
                  <a:txBody>
                    <a:bodyPr/>
                    <a:lstStyle/>
                    <a:p>
                      <a:pPr algn="ctr">
                        <a:spcAft>
                          <a:spcPts val="0"/>
                        </a:spcAft>
                      </a:pPr>
                      <a:r>
                        <a:rPr lang="kk-KZ" sz="1000">
                          <a:latin typeface="Times New Roman"/>
                          <a:ea typeface="Times New Roman"/>
                        </a:rPr>
                        <a:t>1</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4</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000">
                          <a:latin typeface="Times New Roman"/>
                          <a:ea typeface="Times New Roman"/>
                        </a:rPr>
                        <a:t> </a:t>
                      </a:r>
                      <a:r>
                        <a:rPr lang="kk-KZ" sz="1000">
                          <a:solidFill>
                            <a:srgbClr val="000000"/>
                          </a:solidFill>
                          <a:latin typeface="Times New Roman"/>
                          <a:ea typeface="Times New Roman"/>
                        </a:rPr>
                        <a:t>Белоктардың құрылысы мен қызметтері</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1</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0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Кесте</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37846">
                <a:tc>
                  <a:txBody>
                    <a:bodyPr/>
                    <a:lstStyle/>
                    <a:p>
                      <a:pPr algn="ctr">
                        <a:spcAft>
                          <a:spcPts val="0"/>
                        </a:spcAft>
                      </a:pPr>
                      <a:r>
                        <a:rPr lang="kk-KZ" sz="1000">
                          <a:latin typeface="Times New Roman"/>
                          <a:ea typeface="Times New Roman"/>
                        </a:rPr>
                        <a:t>2</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5</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000">
                          <a:latin typeface="Times New Roman"/>
                          <a:ea typeface="Times New Roman"/>
                        </a:rPr>
                        <a:t> </a:t>
                      </a:r>
                      <a:r>
                        <a:rPr lang="kk-KZ" sz="1000">
                          <a:solidFill>
                            <a:srgbClr val="000000"/>
                          </a:solidFill>
                          <a:latin typeface="Times New Roman"/>
                          <a:ea typeface="Times New Roman"/>
                        </a:rPr>
                        <a:t>Белоктар – амин қышқылдарының қалдықтарынан тұратын жоғары молекулалы биополимерлер.</a:t>
                      </a:r>
                      <a:endParaRPr lang="ru-RU" sz="900">
                        <a:latin typeface="Times New Roman"/>
                        <a:ea typeface="Times New Roman"/>
                      </a:endParaRPr>
                    </a:p>
                    <a:p>
                      <a:pPr>
                        <a:spcAft>
                          <a:spcPts val="0"/>
                        </a:spcAft>
                      </a:pPr>
                      <a:r>
                        <a:rPr lang="kk-KZ" sz="1000">
                          <a:solidFill>
                            <a:srgbClr val="000000"/>
                          </a:solidFill>
                          <a:latin typeface="Times New Roman"/>
                          <a:ea typeface="Times New Roman"/>
                        </a:rPr>
                        <a:t>Белоктар – амин қышқылдарының қалдықтарынан тұратын жоғары молекулалы биополимерлер</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1</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0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0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56308">
                <a:tc>
                  <a:txBody>
                    <a:bodyPr/>
                    <a:lstStyle/>
                    <a:p>
                      <a:pPr algn="ctr">
                        <a:spcAft>
                          <a:spcPts val="0"/>
                        </a:spcAft>
                      </a:pPr>
                      <a:r>
                        <a:rPr lang="kk-KZ" sz="1000">
                          <a:latin typeface="Times New Roman"/>
                          <a:ea typeface="Times New Roman"/>
                        </a:rPr>
                        <a:t>3</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6</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000">
                          <a:latin typeface="Times New Roman"/>
                          <a:ea typeface="Times New Roman"/>
                        </a:rPr>
                        <a:t> Тест. Қорытынды.</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a:latin typeface="Times New Roman"/>
                          <a:ea typeface="Times New Roman"/>
                        </a:rPr>
                        <a:t>1</a:t>
                      </a:r>
                      <a:endParaRPr lang="ru-RU" sz="9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00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000" dirty="0">
                          <a:latin typeface="Times New Roman"/>
                          <a:ea typeface="Times New Roman"/>
                        </a:rPr>
                        <a:t> </a:t>
                      </a:r>
                      <a:endParaRPr lang="ru-RU" sz="900" dirty="0">
                        <a:latin typeface="Times New Roman"/>
                        <a:ea typeface="Times New Roman"/>
                      </a:endParaRPr>
                    </a:p>
                  </a:txBody>
                  <a:tcPr marL="50242" marR="50242"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5601" name="Rectangle 1"/>
          <p:cNvSpPr>
            <a:spLocks noChangeArrowheads="1"/>
          </p:cNvSpPr>
          <p:nvPr/>
        </p:nvSpPr>
        <p:spPr bwMode="auto">
          <a:xfrm>
            <a:off x="428596" y="642918"/>
            <a:ext cx="8715404" cy="8002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Тақырыптық-күнтізбелік жоспар</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10 сынып</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3830930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1285852" y="1214423"/>
          <a:ext cx="6334146" cy="3357585"/>
        </p:xfrm>
        <a:graphic>
          <a:graphicData uri="http://schemas.openxmlformats.org/drawingml/2006/table">
            <a:tbl>
              <a:tblPr/>
              <a:tblGrid>
                <a:gridCol w="608333"/>
                <a:gridCol w="3104216"/>
                <a:gridCol w="546396"/>
                <a:gridCol w="778200"/>
                <a:gridCol w="1297001"/>
              </a:tblGrid>
              <a:tr h="305235">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b="1">
                          <a:latin typeface="Times New Roman"/>
                          <a:ea typeface="Times New Roman"/>
                        </a:rPr>
                        <a:t>ІІ – тарау. Тірі ағзадағы көмірсулар</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b="1">
                          <a:latin typeface="Times New Roman"/>
                          <a:ea typeface="Times New Roman"/>
                        </a:rPr>
                        <a:t>4</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5235">
                <a:tc>
                  <a:txBody>
                    <a:bodyPr/>
                    <a:lstStyle/>
                    <a:p>
                      <a:pPr algn="ctr">
                        <a:spcAft>
                          <a:spcPts val="0"/>
                        </a:spcAft>
                      </a:pPr>
                      <a:r>
                        <a:rPr lang="kk-KZ" sz="1200">
                          <a:latin typeface="Times New Roman"/>
                          <a:ea typeface="Times New Roman"/>
                        </a:rPr>
                        <a:t>7</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Көмірсулардың жалпы сипаттамасы.  </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5235">
                <a:tc>
                  <a:txBody>
                    <a:bodyPr/>
                    <a:lstStyle/>
                    <a:p>
                      <a:pPr algn="ctr">
                        <a:spcAft>
                          <a:spcPts val="0"/>
                        </a:spcAft>
                      </a:pPr>
                      <a:r>
                        <a:rPr lang="kk-KZ" sz="1200">
                          <a:latin typeface="Times New Roman"/>
                          <a:ea typeface="Times New Roman"/>
                        </a:rPr>
                        <a:t>8</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Көмірсулар классификациясы.</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Кесте</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15705">
                <a:tc>
                  <a:txBody>
                    <a:bodyPr/>
                    <a:lstStyle/>
                    <a:p>
                      <a:pPr algn="ctr">
                        <a:spcAft>
                          <a:spcPts val="0"/>
                        </a:spcAft>
                      </a:pPr>
                      <a:r>
                        <a:rPr lang="kk-KZ" sz="1200">
                          <a:latin typeface="Times New Roman"/>
                          <a:ea typeface="Times New Roman"/>
                        </a:rPr>
                        <a:t>9</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 Көмірсулар анаболизмі. Фотосинтез. Сарамандық жұмыс№1. «Гликогеннің синтезделуі мен ыдырауы»</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Сызбалар</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20940">
                <a:tc>
                  <a:txBody>
                    <a:bodyPr/>
                    <a:lstStyle/>
                    <a:p>
                      <a:pPr algn="ctr">
                        <a:spcAft>
                          <a:spcPts val="0"/>
                        </a:spcAft>
                      </a:pPr>
                      <a:r>
                        <a:rPr lang="kk-KZ" sz="1200">
                          <a:latin typeface="Times New Roman"/>
                          <a:ea typeface="Times New Roman"/>
                        </a:rPr>
                        <a:t>10</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 Көмірсулардың қорытылуы жəне сіңірілуі. Сарамандық жұмыс№2 Глюкозаның пирожүзім қышқылына дейін ыдырауы .</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5235">
                <a:tc>
                  <a:txBody>
                    <a:bodyPr/>
                    <a:lstStyle/>
                    <a:p>
                      <a:pPr algn="ctr">
                        <a:spcAft>
                          <a:spcPts val="0"/>
                        </a:spcAft>
                      </a:pPr>
                      <a:r>
                        <a:rPr lang="kk-KZ" sz="1200">
                          <a:latin typeface="Times New Roman"/>
                          <a:ea typeface="Times New Roman"/>
                        </a:rPr>
                        <a:t>11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Тест жұмысы</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dirty="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Таблица 2"/>
          <p:cNvGraphicFramePr>
            <a:graphicFrameLocks noGrp="1"/>
          </p:cNvGraphicFramePr>
          <p:nvPr/>
        </p:nvGraphicFramePr>
        <p:xfrm>
          <a:off x="1357289" y="785793"/>
          <a:ext cx="6262710" cy="3486111"/>
        </p:xfrm>
        <a:graphic>
          <a:graphicData uri="http://schemas.openxmlformats.org/drawingml/2006/table">
            <a:tbl>
              <a:tblPr/>
              <a:tblGrid>
                <a:gridCol w="347069"/>
                <a:gridCol w="568140"/>
                <a:gridCol w="2899116"/>
                <a:gridCol w="510295"/>
                <a:gridCol w="726784"/>
                <a:gridCol w="1211306"/>
              </a:tblGrid>
              <a:tr h="387346">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b="1">
                          <a:latin typeface="Times New Roman"/>
                          <a:ea typeface="Times New Roman"/>
                        </a:rPr>
                        <a:t> ІІІ – тарау. Витаминдер</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b="1">
                          <a:latin typeface="Times New Roman"/>
                          <a:ea typeface="Times New Roman"/>
                        </a:rPr>
                        <a:t>4</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7346">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12</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Витаминдер жөніндегі жалпы түсінік</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Буклет</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4691">
                <a:tc>
                  <a:txBody>
                    <a:bodyPr/>
                    <a:lstStyle/>
                    <a:p>
                      <a:pPr algn="ctr">
                        <a:spcAft>
                          <a:spcPts val="0"/>
                        </a:spcAft>
                      </a:pPr>
                      <a:r>
                        <a:rPr lang="kk-KZ" sz="1200">
                          <a:latin typeface="Times New Roman"/>
                          <a:ea typeface="Times New Roman"/>
                        </a:rPr>
                        <a:t>2</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13</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 Майларда еритін витаминдер. Суда еритін витаминдер.</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Сызбалар</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74691">
                <a:tc>
                  <a:txBody>
                    <a:bodyPr/>
                    <a:lstStyle/>
                    <a:p>
                      <a:pPr algn="ctr">
                        <a:spcAft>
                          <a:spcPts val="0"/>
                        </a:spcAft>
                      </a:pPr>
                      <a:r>
                        <a:rPr lang="kk-KZ" sz="1200">
                          <a:latin typeface="Times New Roman"/>
                          <a:ea typeface="Times New Roman"/>
                        </a:rPr>
                        <a:t>3</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14</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Зертханалық жұмыс № 3 Витаминдерге сапалық реакциялар</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62037">
                <a:tc>
                  <a:txBody>
                    <a:bodyPr/>
                    <a:lstStyle/>
                    <a:p>
                      <a:pPr algn="ctr">
                        <a:spcAft>
                          <a:spcPts val="0"/>
                        </a:spcAft>
                      </a:pPr>
                      <a:r>
                        <a:rPr lang="kk-KZ" sz="1200">
                          <a:latin typeface="Times New Roman"/>
                          <a:ea typeface="Times New Roman"/>
                        </a:rPr>
                        <a:t>4</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15</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Семинар сабақ «Витаминдер»</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dirty="0">
                          <a:latin typeface="Times New Roman"/>
                          <a:ea typeface="Times New Roman"/>
                        </a:rPr>
                        <a:t>Семинар материалдарын дайындау</a:t>
                      </a:r>
                      <a:endParaRPr lang="ru-RU" sz="1100" dirty="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642908" y="1357296"/>
          <a:ext cx="6977091" cy="3195576"/>
        </p:xfrm>
        <a:graphic>
          <a:graphicData uri="http://schemas.openxmlformats.org/drawingml/2006/table">
            <a:tbl>
              <a:tblPr/>
              <a:tblGrid>
                <a:gridCol w="386659"/>
                <a:gridCol w="632947"/>
                <a:gridCol w="3229815"/>
                <a:gridCol w="568504"/>
                <a:gridCol w="809687"/>
                <a:gridCol w="1349479"/>
              </a:tblGrid>
              <a:tr h="266298">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a:latin typeface="Times New Roman"/>
                          <a:ea typeface="Times New Roman"/>
                        </a:rPr>
                        <a:t>V – </a:t>
                      </a:r>
                      <a:r>
                        <a:rPr lang="kk-KZ" sz="1200" b="1">
                          <a:latin typeface="Times New Roman"/>
                          <a:ea typeface="Times New Roman"/>
                        </a:rPr>
                        <a:t>тарау. Ферменттер</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b="1">
                          <a:latin typeface="Times New Roman"/>
                          <a:ea typeface="Times New Roman"/>
                        </a:rPr>
                        <a:t>5</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596">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16</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Ферменттер-тіршілік негізі,ферменттердің қасиеттері,  </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8894">
                <a:tc>
                  <a:txBody>
                    <a:bodyPr/>
                    <a:lstStyle/>
                    <a:p>
                      <a:pPr algn="ctr">
                        <a:spcAft>
                          <a:spcPts val="0"/>
                        </a:spcAft>
                      </a:pPr>
                      <a:r>
                        <a:rPr lang="kk-KZ" sz="1200">
                          <a:latin typeface="Times New Roman"/>
                          <a:ea typeface="Times New Roman"/>
                        </a:rPr>
                        <a:t>2</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17</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Ферменттердің химиялық құрамы және құрылымы.</a:t>
                      </a:r>
                      <a:r>
                        <a:rPr lang="kk-KZ" sz="1200">
                          <a:solidFill>
                            <a:srgbClr val="333333"/>
                          </a:solidFill>
                          <a:latin typeface="Times New Roman"/>
                          <a:ea typeface="Times New Roman"/>
                        </a:rPr>
                        <a:t> Зертханалық жұмыс №3. Ферменттердің қасиеттері</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Сызбалар</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596">
                <a:tc>
                  <a:txBody>
                    <a:bodyPr/>
                    <a:lstStyle/>
                    <a:p>
                      <a:pPr algn="ctr">
                        <a:spcAft>
                          <a:spcPts val="0"/>
                        </a:spcAft>
                      </a:pPr>
                      <a:r>
                        <a:rPr lang="kk-KZ" sz="1200">
                          <a:latin typeface="Times New Roman"/>
                          <a:ea typeface="Times New Roman"/>
                        </a:rPr>
                        <a:t>3</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18</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Фермент активаторлары мен ингибиторлары</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596">
                <a:tc>
                  <a:txBody>
                    <a:bodyPr/>
                    <a:lstStyle/>
                    <a:p>
                      <a:pPr algn="ctr">
                        <a:spcAft>
                          <a:spcPts val="0"/>
                        </a:spcAft>
                      </a:pPr>
                      <a:r>
                        <a:rPr lang="kk-KZ" sz="1200">
                          <a:latin typeface="Times New Roman"/>
                          <a:ea typeface="Times New Roman"/>
                        </a:rPr>
                        <a:t>4</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19</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Ферменттер атаулары және жіктелуі. Ферменттердің практикалық маңызы</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Кесте</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2596">
                <a:tc>
                  <a:txBody>
                    <a:bodyPr/>
                    <a:lstStyle/>
                    <a:p>
                      <a:pPr algn="ctr">
                        <a:spcAft>
                          <a:spcPts val="0"/>
                        </a:spcAft>
                      </a:pPr>
                      <a:r>
                        <a:rPr lang="kk-KZ" sz="1200">
                          <a:latin typeface="Times New Roman"/>
                          <a:ea typeface="Times New Roman"/>
                        </a:rPr>
                        <a:t>5</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20</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Тест жұмысы</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dirty="0">
                          <a:latin typeface="Times New Roman"/>
                          <a:ea typeface="Times New Roman"/>
                        </a:rPr>
                        <a:t>Тест тапсырмалары</a:t>
                      </a:r>
                      <a:endParaRPr lang="ru-RU" sz="1100" dirty="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Таблица 1"/>
          <p:cNvGraphicFramePr>
            <a:graphicFrameLocks noGrp="1"/>
          </p:cNvGraphicFramePr>
          <p:nvPr/>
        </p:nvGraphicFramePr>
        <p:xfrm>
          <a:off x="1524000" y="1649536"/>
          <a:ext cx="6095999" cy="3558928"/>
        </p:xfrm>
        <a:graphic>
          <a:graphicData uri="http://schemas.openxmlformats.org/drawingml/2006/table">
            <a:tbl>
              <a:tblPr/>
              <a:tblGrid>
                <a:gridCol w="337830"/>
                <a:gridCol w="553016"/>
                <a:gridCol w="2821943"/>
                <a:gridCol w="496711"/>
                <a:gridCol w="707437"/>
                <a:gridCol w="1179062"/>
              </a:tblGrid>
              <a:tr h="187312">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a:latin typeface="Times New Roman"/>
                          <a:ea typeface="Times New Roman"/>
                        </a:rPr>
                        <a:t>V</a:t>
                      </a:r>
                      <a:r>
                        <a:rPr lang="kk-KZ" sz="1200" b="1">
                          <a:latin typeface="Times New Roman"/>
                          <a:ea typeface="Times New Roman"/>
                        </a:rPr>
                        <a:t> – Тарау. Гормондар</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b="1">
                          <a:latin typeface="Times New Roman"/>
                          <a:ea typeface="Times New Roman"/>
                        </a:rPr>
                        <a:t>4</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24">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21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 Гормондардың жіктелуі</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Электрондық оқулық</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12">
                <a:tc>
                  <a:txBody>
                    <a:bodyPr/>
                    <a:lstStyle/>
                    <a:p>
                      <a:pPr algn="ctr">
                        <a:spcAft>
                          <a:spcPts val="0"/>
                        </a:spcAft>
                      </a:pPr>
                      <a:r>
                        <a:rPr lang="kk-KZ" sz="1200">
                          <a:latin typeface="Times New Roman"/>
                          <a:ea typeface="Times New Roman"/>
                        </a:rPr>
                        <a:t>2</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22</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Өсімдік гормондары.</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12">
                <a:tc>
                  <a:txBody>
                    <a:bodyPr/>
                    <a:lstStyle/>
                    <a:p>
                      <a:pPr algn="ctr">
                        <a:spcAft>
                          <a:spcPts val="0"/>
                        </a:spcAft>
                      </a:pPr>
                      <a:r>
                        <a:rPr lang="kk-KZ" sz="1200">
                          <a:latin typeface="Times New Roman"/>
                          <a:ea typeface="Times New Roman"/>
                        </a:rPr>
                        <a:t>3</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23</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Гормоноидтар</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24">
                <a:tc>
                  <a:txBody>
                    <a:bodyPr/>
                    <a:lstStyle/>
                    <a:p>
                      <a:pPr algn="ctr">
                        <a:spcAft>
                          <a:spcPts val="0"/>
                        </a:spcAft>
                      </a:pPr>
                      <a:r>
                        <a:rPr lang="kk-KZ" sz="1200">
                          <a:latin typeface="Times New Roman"/>
                          <a:ea typeface="Times New Roman"/>
                        </a:rPr>
                        <a:t>4</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24</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Семинар сабақ</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Топтық жұмыстар</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12">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a:latin typeface="Times New Roman"/>
                          <a:ea typeface="Times New Roman"/>
                        </a:rPr>
                        <a:t>V</a:t>
                      </a:r>
                      <a:r>
                        <a:rPr lang="kk-KZ" sz="1200" b="1">
                          <a:latin typeface="Times New Roman"/>
                          <a:ea typeface="Times New Roman"/>
                        </a:rPr>
                        <a:t>І – Тарау. Нуклеин қышқылдары</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b="1">
                          <a:latin typeface="Times New Roman"/>
                          <a:ea typeface="Times New Roman"/>
                        </a:rPr>
                        <a:t>3</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24">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25</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Нуклеин қышқылдары- тұқым қуалау негіздері</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12">
                <a:tc>
                  <a:txBody>
                    <a:bodyPr/>
                    <a:lstStyle/>
                    <a:p>
                      <a:pPr algn="ctr">
                        <a:spcAft>
                          <a:spcPts val="0"/>
                        </a:spcAft>
                      </a:pPr>
                      <a:r>
                        <a:rPr lang="kk-KZ" sz="1200">
                          <a:latin typeface="Times New Roman"/>
                          <a:ea typeface="Times New Roman"/>
                        </a:rPr>
                        <a:t>2</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26</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ДНҚ және РНҚ құрылымы</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Кесте</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24">
                <a:tc>
                  <a:txBody>
                    <a:bodyPr/>
                    <a:lstStyle/>
                    <a:p>
                      <a:pPr algn="ctr">
                        <a:spcAft>
                          <a:spcPts val="0"/>
                        </a:spcAft>
                      </a:pPr>
                      <a:r>
                        <a:rPr lang="kk-KZ" sz="1200">
                          <a:latin typeface="Times New Roman"/>
                          <a:ea typeface="Times New Roman"/>
                        </a:rPr>
                        <a:t>3</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27</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Нуклеин қышқылдарының химиялық құрамы.</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12">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200" b="1">
                          <a:latin typeface="Times New Roman"/>
                          <a:ea typeface="Times New Roman"/>
                        </a:rPr>
                        <a:t>V</a:t>
                      </a:r>
                      <a:r>
                        <a:rPr lang="kk-KZ" sz="1200" b="1">
                          <a:latin typeface="Times New Roman"/>
                          <a:ea typeface="Times New Roman"/>
                        </a:rPr>
                        <a:t>ІІ – Тарау. Белок биосинтезі</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b="1">
                          <a:latin typeface="Times New Roman"/>
                          <a:ea typeface="Times New Roman"/>
                        </a:rPr>
                        <a:t>3</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24">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28</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Белоктардың ыдырауы.  </a:t>
                      </a:r>
                      <a:endParaRPr lang="ru-RU" sz="1100">
                        <a:latin typeface="Times New Roman"/>
                        <a:ea typeface="Times New Roman"/>
                      </a:endParaRPr>
                    </a:p>
                    <a:p>
                      <a:pPr>
                        <a:spcAft>
                          <a:spcPts val="0"/>
                        </a:spcAft>
                      </a:pPr>
                      <a:r>
                        <a:rPr lang="kk-KZ" sz="1200">
                          <a:latin typeface="Times New Roman"/>
                          <a:ea typeface="Times New Roman"/>
                        </a:rPr>
                        <a:t> </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4624">
                <a:tc>
                  <a:txBody>
                    <a:bodyPr/>
                    <a:lstStyle/>
                    <a:p>
                      <a:pPr algn="ctr">
                        <a:spcAft>
                          <a:spcPts val="0"/>
                        </a:spcAft>
                      </a:pPr>
                      <a:r>
                        <a:rPr lang="kk-KZ" sz="1200">
                          <a:latin typeface="Times New Roman"/>
                          <a:ea typeface="Times New Roman"/>
                        </a:rPr>
                        <a:t>2</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29</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Белоктардың биосинтезі.</a:t>
                      </a:r>
                      <a:endParaRPr lang="ru-RU" sz="1100">
                        <a:latin typeface="Times New Roman"/>
                        <a:ea typeface="Times New Roman"/>
                      </a:endParaRPr>
                    </a:p>
                    <a:p>
                      <a:pPr>
                        <a:spcAft>
                          <a:spcPts val="0"/>
                        </a:spcAft>
                      </a:pPr>
                      <a:r>
                        <a:rPr lang="kk-KZ" sz="1200">
                          <a:latin typeface="Times New Roman"/>
                          <a:ea typeface="Times New Roman"/>
                        </a:rPr>
                        <a:t>Генетикалық код.  </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7312">
                <a:tc>
                  <a:txBody>
                    <a:bodyPr/>
                    <a:lstStyle/>
                    <a:p>
                      <a:pPr algn="ctr">
                        <a:spcAft>
                          <a:spcPts val="0"/>
                        </a:spcAft>
                      </a:pPr>
                      <a:r>
                        <a:rPr lang="kk-KZ" sz="1200">
                          <a:latin typeface="Times New Roman"/>
                          <a:ea typeface="Times New Roman"/>
                        </a:rPr>
                        <a:t>3</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30</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Қорытынды</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dirty="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571472" y="1643050"/>
            <a:ext cx="8399125" cy="8002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endParaRPr kumimoji="0" lang="kk-KZ"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l" defTabSz="914400" rtl="0" eaLnBrk="1" fontAlgn="base" latinLnBrk="0" hangingPunct="1">
              <a:lnSpc>
                <a:spcPct val="100000"/>
              </a:lnSpc>
              <a:spcBef>
                <a:spcPct val="0"/>
              </a:spcBef>
              <a:spcAft>
                <a:spcPct val="0"/>
              </a:spcAft>
              <a:buClrTx/>
              <a:buSzTx/>
              <a:buFontTx/>
              <a:buNone/>
              <a:tabLst/>
            </a:pPr>
            <a:endParaRPr lang="kk-KZ" sz="1400" b="1" dirty="0" smtClean="0">
              <a:latin typeface="Arial" pitchFamily="34" charset="0"/>
              <a:ea typeface="Times New Roman" pitchFamily="18"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4577"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4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Тақырыптық-күнтізбелік жоспар</a:t>
            </a:r>
            <a:endParaRPr kumimoji="0" lang="ru-RU"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14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10 сынып</a:t>
            </a:r>
            <a:endParaRPr kumimoji="0" lang="ru-RU"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sp>
        <p:nvSpPr>
          <p:cNvPr id="25601"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sz="14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Тақырыптық-күнтізбелік жоспар</a:t>
            </a:r>
            <a:endParaRPr kumimoji="0" lang="ru-RU"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sz="14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10 сынып</a:t>
            </a:r>
            <a:endParaRPr kumimoji="0" lang="ru-RU" sz="11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smtClean="0">
              <a:ln>
                <a:noFill/>
              </a:ln>
              <a:solidFill>
                <a:schemeClr val="tx1"/>
              </a:solidFill>
              <a:effectLst/>
              <a:latin typeface="Arial" pitchFamily="34" charset="0"/>
              <a:cs typeface="Arial" pitchFamily="34" charset="0"/>
            </a:endParaRPr>
          </a:p>
        </p:txBody>
      </p:sp>
      <p:graphicFrame>
        <p:nvGraphicFramePr>
          <p:cNvPr id="6" name="Таблица 5"/>
          <p:cNvGraphicFramePr>
            <a:graphicFrameLocks noGrp="1"/>
          </p:cNvGraphicFramePr>
          <p:nvPr/>
        </p:nvGraphicFramePr>
        <p:xfrm>
          <a:off x="1000100" y="1643050"/>
          <a:ext cx="6905651" cy="3071835"/>
        </p:xfrm>
        <a:graphic>
          <a:graphicData uri="http://schemas.openxmlformats.org/drawingml/2006/table">
            <a:tbl>
              <a:tblPr/>
              <a:tblGrid>
                <a:gridCol w="1147482"/>
                <a:gridCol w="553016"/>
                <a:gridCol w="2821943"/>
                <a:gridCol w="496711"/>
                <a:gridCol w="707437"/>
                <a:gridCol w="1179062"/>
              </a:tblGrid>
              <a:tr h="767959">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b="1">
                          <a:latin typeface="Times New Roman"/>
                          <a:ea typeface="Times New Roman"/>
                        </a:rPr>
                        <a:t>VІІІ – Тарау. Тірі организмдегі липидтер</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b="1">
                          <a:latin typeface="Times New Roman"/>
                          <a:ea typeface="Times New Roman"/>
                        </a:rPr>
                        <a:t>2</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3979">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31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Липидтер туралы жалпы түсінік .  </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67959">
                <a:tc>
                  <a:txBody>
                    <a:bodyPr/>
                    <a:lstStyle/>
                    <a:p>
                      <a:pPr algn="ctr">
                        <a:spcAft>
                          <a:spcPts val="0"/>
                        </a:spcAft>
                      </a:pPr>
                      <a:r>
                        <a:rPr lang="kk-KZ" sz="1200">
                          <a:latin typeface="Times New Roman"/>
                          <a:ea typeface="Times New Roman"/>
                        </a:rPr>
                        <a:t>2</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32</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kk-KZ" sz="1200">
                          <a:latin typeface="Times New Roman"/>
                          <a:ea typeface="Times New Roman"/>
                        </a:rPr>
                        <a:t>Майлардың физикалық қасиеттері. Майлардың қорытылуы жəне сіңірілуі.</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1938">
                <a:tc>
                  <a:txBody>
                    <a:bodyPr/>
                    <a:lstStyle/>
                    <a:p>
                      <a:pPr algn="ctr">
                        <a:spcAft>
                          <a:spcPts val="0"/>
                        </a:spcAft>
                      </a:pPr>
                      <a:r>
                        <a:rPr lang="kk-KZ" sz="1200">
                          <a:latin typeface="Times New Roman"/>
                          <a:ea typeface="Times New Roman"/>
                        </a:rPr>
                        <a:t>2</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33-34</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«Тіршілік биохимиясы» конференция. Жоба қорғау.Сынақ</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a:latin typeface="Times New Roman"/>
                          <a:ea typeface="Times New Roman"/>
                        </a:rPr>
                        <a:t>1</a:t>
                      </a:r>
                      <a:endParaRPr lang="ru-RU" sz="11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kk-KZ" sz="120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kk-KZ" sz="1200" dirty="0">
                          <a:latin typeface="Times New Roman"/>
                          <a:ea typeface="Times New Roman"/>
                        </a:rPr>
                        <a:t>Жоба материалдарын дайындау </a:t>
                      </a:r>
                      <a:endParaRPr lang="ru-RU" sz="1100" dirty="0">
                        <a:latin typeface="Times New Roman"/>
                        <a:ea typeface="Times New Roman"/>
                      </a:endParaRPr>
                    </a:p>
                  </a:txBody>
                  <a:tcPr marL="60207" marR="6020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76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630238" algn="l"/>
              </a:tabLst>
            </a:pPr>
            <a:r>
              <a:rPr kumimoji="0" lang="kk-KZ" sz="14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kk-KZ"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38309300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571472" y="1643050"/>
            <a:ext cx="8399125" cy="80021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pPr>
            <a:endParaRPr kumimoji="0" lang="kk-KZ"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l" defTabSz="914400" rtl="0" eaLnBrk="1" fontAlgn="base" latinLnBrk="0" hangingPunct="1">
              <a:lnSpc>
                <a:spcPct val="100000"/>
              </a:lnSpc>
              <a:spcBef>
                <a:spcPct val="0"/>
              </a:spcBef>
              <a:spcAft>
                <a:spcPct val="0"/>
              </a:spcAft>
              <a:buClrTx/>
              <a:buSzTx/>
              <a:buFontTx/>
              <a:buNone/>
              <a:tabLst/>
            </a:pPr>
            <a:endParaRPr lang="kk-KZ" sz="1400" b="1" dirty="0" smtClean="0">
              <a:latin typeface="Arial" pitchFamily="34" charset="0"/>
              <a:ea typeface="Times New Roman" pitchFamily="18" charset="0"/>
              <a:cs typeface="Arial" pitchFamily="34" charset="0"/>
            </a:endParaRPr>
          </a:p>
          <a:p>
            <a:pPr marL="0" marR="0" lvl="0" indent="45085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5601" name="Rectangle 1"/>
          <p:cNvSpPr>
            <a:spLocks noChangeArrowheads="1"/>
          </p:cNvSpPr>
          <p:nvPr/>
        </p:nvSpPr>
        <p:spPr bwMode="auto">
          <a:xfrm>
            <a:off x="0" y="0"/>
            <a:ext cx="184731" cy="58477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k-KZ"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7649"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just" defTabSz="914400" rtl="0" eaLnBrk="1" fontAlgn="base" latinLnBrk="0" hangingPunct="1">
              <a:lnSpc>
                <a:spcPct val="100000"/>
              </a:lnSpc>
              <a:spcBef>
                <a:spcPct val="0"/>
              </a:spcBef>
              <a:spcAft>
                <a:spcPct val="0"/>
              </a:spcAft>
              <a:buClrTx/>
              <a:buSzTx/>
              <a:buFontTx/>
              <a:buNone/>
              <a:tabLst>
                <a:tab pos="630238" algn="l"/>
              </a:tabLst>
            </a:pPr>
            <a:r>
              <a:rPr kumimoji="0" lang="kk-KZ" sz="1400" b="1" i="0" u="none" strike="noStrike" cap="none" normalizeH="0" baseline="0" smtClean="0">
                <a:ln>
                  <a:noFill/>
                </a:ln>
                <a:solidFill>
                  <a:schemeClr val="tx1"/>
                </a:solidFill>
                <a:effectLst/>
                <a:latin typeface="Arial" pitchFamily="34" charset="0"/>
                <a:ea typeface="Times New Roman" pitchFamily="18" charset="0"/>
                <a:cs typeface="Arial" pitchFamily="34" charset="0"/>
              </a:rPr>
              <a:t> </a:t>
            </a:r>
            <a:endParaRPr kumimoji="0" lang="kk-KZ" sz="1800" b="0" i="0" u="none" strike="noStrike" cap="none" normalizeH="0" baseline="0" smtClean="0">
              <a:ln>
                <a:noFill/>
              </a:ln>
              <a:solidFill>
                <a:schemeClr val="tx1"/>
              </a:solidFill>
              <a:effectLst/>
              <a:latin typeface="Arial" pitchFamily="34" charset="0"/>
              <a:cs typeface="Arial" pitchFamily="34" charset="0"/>
            </a:endParaRPr>
          </a:p>
        </p:txBody>
      </p:sp>
      <p:sp>
        <p:nvSpPr>
          <p:cNvPr id="28673" name="Rectangle 1"/>
          <p:cNvSpPr>
            <a:spLocks noChangeArrowheads="1"/>
          </p:cNvSpPr>
          <p:nvPr/>
        </p:nvSpPr>
        <p:spPr bwMode="auto">
          <a:xfrm>
            <a:off x="0" y="0"/>
            <a:ext cx="8388900" cy="58169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endParaRPr kumimoji="0" lang="kk-KZ"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endParaRPr lang="kk-KZ" sz="1400" b="1" dirty="0" smtClean="0">
              <a:latin typeface="Arial" pitchFamily="34" charset="0"/>
              <a:ea typeface="Times New Roman" pitchFamily="18" charset="0"/>
              <a:cs typeface="Arial" pitchFamily="34" charset="0"/>
            </a:endParaRPr>
          </a:p>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endParaRPr kumimoji="0" lang="kk-KZ"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endParaRPr lang="kk-KZ" sz="1400" b="1" dirty="0" smtClean="0">
              <a:latin typeface="Arial" pitchFamily="34" charset="0"/>
              <a:ea typeface="Times New Roman" pitchFamily="18" charset="0"/>
              <a:cs typeface="Arial" pitchFamily="34" charset="0"/>
            </a:endParaRPr>
          </a:p>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endParaRPr kumimoji="0" lang="kk-KZ"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l" defTabSz="914400" rtl="0" eaLnBrk="1" fontAlgn="base" latinLnBrk="0" hangingPunct="1">
              <a:lnSpc>
                <a:spcPct val="100000"/>
              </a:lnSpc>
              <a:spcBef>
                <a:spcPct val="0"/>
              </a:spcBef>
              <a:spcAft>
                <a:spcPct val="0"/>
              </a:spcAft>
              <a:buClrTx/>
              <a:buSzTx/>
              <a:buFontTx/>
              <a:buNone/>
              <a:tabLst>
                <a:tab pos="457200" algn="l"/>
              </a:tabLst>
            </a:pPr>
            <a:r>
              <a:rPr kumimoji="0" lang="kk-KZ" sz="2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Қолданылғанәдебиеттер</a:t>
            </a:r>
            <a:endParaRPr kumimoji="0" lang="ru-RU" sz="2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Бегімқұл.Б.К.«Генетика»</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Ы.АлтынсаринатындағыҚазақтыңбілім академиясының</a:t>
            </a: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Республикалықбаспакабинеті,Алматы–2000</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ВоробьеваЕ.А,ГубарьА.В,СафьянниковаЕ.Б.«Анатомияифизиология</a:t>
            </a:r>
          </a:p>
          <a:p>
            <a:pPr marL="0" marR="0" lvl="0" indent="450850" algn="l" defTabSz="914400" rtl="0" eaLnBrk="0" fontAlgn="base" latinLnBrk="0" hangingPunct="0">
              <a:lnSpc>
                <a:spcPct val="100000"/>
              </a:lnSpc>
              <a:spcBef>
                <a:spcPct val="0"/>
              </a:spcBef>
              <a:spcAft>
                <a:spcPct val="0"/>
              </a:spcAft>
              <a:buClrTx/>
              <a:buSzTx/>
              <a:buFontTx/>
              <a:buChar char="•"/>
              <a:tabLst>
                <a:tab pos="4572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»Москва«Медицина»-1981г.</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3.НұрышевМ.«Клеткақұрылысыменқызметі»Алматы«Ғылым»ғылыми</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баспаорталығы,2001жыл</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4.НиколаевЛ.А.«Тіршілікхимиясы»Алматы«Мектеп»1979ж.</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5.ҚазымбетП.Л.,АманжоловаҚ.,НұртаеваМ.«Медициналықбиология»</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Алматы–2002</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6.ҚайыржановҚ.К.«Жануарларбиохимиясы».Алматы,«Анатілі»1993ж.</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7.СағатовН.С.«Биохимия»Алматы,«Білім»2007ж.</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8.СерікбаеваЖ.К.«Қолданбалыжәнетаңдаукурстарыбағдарламалары»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l" defTabSz="914400" rtl="0" eaLnBrk="0" fontAlgn="base" latinLnBrk="0" hangingPunct="0">
              <a:lnSpc>
                <a:spcPct val="100000"/>
              </a:lnSpc>
              <a:spcBef>
                <a:spcPct val="0"/>
              </a:spcBef>
              <a:spcAft>
                <a:spcPct val="0"/>
              </a:spcAft>
              <a:buClrTx/>
              <a:buSzTx/>
              <a:buFontTx/>
              <a:buNone/>
              <a:tabLst>
                <a:tab pos="457200" algn="l"/>
              </a:tabLst>
            </a:pPr>
            <a:endParaRPr kumimoji="0" lang="ru-RU"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 xmlns:p14="http://schemas.microsoft.com/office/powerpoint/2010/main" val="3383093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67544" y="116632"/>
            <a:ext cx="8352928" cy="6858000"/>
          </a:xfrm>
        </p:spPr>
        <p:txBody>
          <a:bodyPr/>
          <a:lstStyle/>
          <a:p>
            <a:pPr marL="45720" indent="0">
              <a:buNone/>
            </a:pPr>
            <a:r>
              <a:rPr lang="kk-KZ" dirty="0" smtClean="0"/>
              <a:t>  </a:t>
            </a:r>
          </a:p>
          <a:p>
            <a:pPr marL="45720" indent="0" algn="just">
              <a:buNone/>
            </a:pPr>
            <a:r>
              <a:rPr lang="kk-KZ" dirty="0"/>
              <a:t> </a:t>
            </a:r>
            <a:r>
              <a:rPr lang="kk-KZ" dirty="0" smtClean="0"/>
              <a:t>   </a:t>
            </a:r>
            <a:r>
              <a:rPr lang="kk-KZ" sz="4000" b="1" dirty="0" smtClean="0">
                <a:latin typeface="Times New Roman" pitchFamily="18" charset="0"/>
                <a:cs typeface="Times New Roman" pitchFamily="18" charset="0"/>
              </a:rPr>
              <a:t> </a:t>
            </a:r>
            <a:endParaRPr lang="ru-RU" sz="2800" b="1" dirty="0">
              <a:latin typeface="Times New Roman" pitchFamily="18" charset="0"/>
              <a:cs typeface="Times New Roman" pitchFamily="18" charset="0"/>
            </a:endParaRPr>
          </a:p>
        </p:txBody>
      </p:sp>
      <p:sp>
        <p:nvSpPr>
          <p:cNvPr id="10241" name="Rectangle 1"/>
          <p:cNvSpPr>
            <a:spLocks noChangeArrowheads="1"/>
          </p:cNvSpPr>
          <p:nvPr/>
        </p:nvSpPr>
        <p:spPr bwMode="auto">
          <a:xfrm>
            <a:off x="428596" y="1142984"/>
            <a:ext cx="7986015" cy="557075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kk-KZ"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Қалалық эксперттік кеңестің шешімімен басылымға қала                                                  мұғалімдері арасында таратылуға</a:t>
            </a:r>
          </a:p>
          <a:p>
            <a:pPr marL="0" marR="0" lvl="0" indent="0" algn="just" defTabSz="914400" rtl="0" eaLnBrk="1" fontAlgn="base" latinLnBrk="0" hangingPunct="1">
              <a:lnSpc>
                <a:spcPct val="100000"/>
              </a:lnSpc>
              <a:spcBef>
                <a:spcPct val="0"/>
              </a:spcBef>
              <a:spcAft>
                <a:spcPct val="0"/>
              </a:spcAft>
              <a:buClrTx/>
              <a:buSzTx/>
              <a:buFontTx/>
              <a:buNone/>
              <a:tabLst/>
            </a:pPr>
            <a:r>
              <a:rPr kumimoji="0" lang="kk-KZ" sz="1600" b="1"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ұсынылады.</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16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Хаттама № 4, 5 қараша 2022</a:t>
            </a:r>
            <a:r>
              <a:rPr kumimoji="0" lang="kk-KZ" sz="1600" b="1" i="0" u="none" strike="noStrike" cap="none" normalizeH="0" dirty="0" smtClean="0">
                <a:ln>
                  <a:noFill/>
                </a:ln>
                <a:solidFill>
                  <a:srgbClr val="000000"/>
                </a:solidFill>
                <a:effectLst/>
                <a:latin typeface="Times New Roman" pitchFamily="18" charset="0"/>
                <a:ea typeface="Calibri" pitchFamily="34" charset="0"/>
                <a:cs typeface="Times New Roman" pitchFamily="18" charset="0"/>
              </a:rPr>
              <a:t> </a:t>
            </a:r>
            <a:r>
              <a:rPr kumimoji="0" lang="kk-KZ" sz="1600" b="1" i="0" u="none" strike="noStrike" cap="none" normalizeH="0" baseline="0" dirty="0" smtClean="0">
                <a:ln>
                  <a:noFill/>
                </a:ln>
                <a:solidFill>
                  <a:srgbClr val="000000"/>
                </a:solidFill>
                <a:effectLst/>
                <a:latin typeface="Times New Roman" pitchFamily="18" charset="0"/>
                <a:ea typeface="Calibri" pitchFamily="34" charset="0"/>
                <a:cs typeface="Times New Roman" pitchFamily="18" charset="0"/>
              </a:rPr>
              <a:t>жыл</a:t>
            </a:r>
            <a:endParaRPr kumimoji="0" lang="ru-RU" sz="16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1600" b="1" i="0" u="none" strike="noStrike" cap="none" normalizeH="0" baseline="0" dirty="0" smtClean="0">
                <a:ln>
                  <a:noFill/>
                </a:ln>
                <a:solidFill>
                  <a:srgbClr val="000099"/>
                </a:solidFill>
                <a:effectLst/>
                <a:latin typeface="Times New Roman" pitchFamily="18" charset="0"/>
                <a:ea typeface="Calibri" pitchFamily="34" charset="0"/>
                <a:cs typeface="Times New Roman" pitchFamily="18" charset="0"/>
              </a:rPr>
              <a:t> </a:t>
            </a:r>
          </a:p>
          <a:p>
            <a:pPr marL="0" marR="0" lvl="0" indent="0" algn="just" defTabSz="914400" rtl="0" eaLnBrk="0" fontAlgn="base" latinLnBrk="0" hangingPunct="0">
              <a:lnSpc>
                <a:spcPct val="100000"/>
              </a:lnSpc>
              <a:spcBef>
                <a:spcPct val="0"/>
              </a:spcBef>
              <a:spcAft>
                <a:spcPct val="0"/>
              </a:spcAft>
              <a:buClrTx/>
              <a:buSzTx/>
              <a:buFontTx/>
              <a:buNone/>
              <a:tabLst/>
            </a:pPr>
            <a:endParaRPr lang="kk-KZ" sz="3600" b="1" dirty="0" smtClean="0">
              <a:solidFill>
                <a:srgbClr val="000099"/>
              </a:solidFill>
              <a:latin typeface="Times New Roman" pitchFamily="18" charset="0"/>
              <a:ea typeface="Calibri" pitchFamily="34"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0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Құрастырған:   </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Галия</a:t>
            </a:r>
            <a:r>
              <a:rPr kumimoji="0" lang="kk-KZ" sz="2000" b="1" i="1"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Жумагалиевна </a:t>
            </a:r>
            <a:r>
              <a:rPr kumimoji="0" lang="kk-KZ" sz="2000" b="1" i="1"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Салихова</a:t>
            </a:r>
            <a:r>
              <a:rPr kumimoji="0" lang="kk-KZ" sz="2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 Орал қаласы, №46 жалпы орта білім беретін мектебінің география және биология пәні мұғалімі</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Пікір жазғандар:</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 У. Утаубаева</a:t>
            </a:r>
            <a:r>
              <a:rPr kumimoji="0" lang="kk-KZ" sz="20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 </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М. Өтемісов атындағы БҚМУ биология және экология кафедрасының доценті,</a:t>
            </a: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биология ғылымдарының кандидаты</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000" b="1" i="1"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А.Г.Искакова</a:t>
            </a: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№46 жалпы орта білім беретін мектебінің жоғары санатты,география және биология пәні мұғалімі.</a:t>
            </a:r>
            <a:endParaRPr kumimoji="0" lang="ru-RU" sz="20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18325234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7" y="1052736"/>
            <a:ext cx="7550224" cy="3456384"/>
          </a:xfrm>
        </p:spPr>
        <p:txBody>
          <a:bodyPr/>
          <a:lstStyle/>
          <a:p>
            <a:pPr marL="0" indent="0" algn="l">
              <a:buNone/>
            </a:pPr>
            <a:r>
              <a:rPr lang="kk-KZ" sz="3200" b="1" dirty="0" smtClean="0">
                <a:latin typeface="Times New Roman" pitchFamily="18" charset="0"/>
                <a:cs typeface="Times New Roman" pitchFamily="18" charset="0"/>
              </a:rPr>
              <a:t> </a:t>
            </a:r>
            <a:endParaRPr lang="ru-RU" sz="3200" b="1" dirty="0">
              <a:latin typeface="Times New Roman" pitchFamily="18" charset="0"/>
              <a:cs typeface="Times New Roman" pitchFamily="18" charset="0"/>
            </a:endParaRPr>
          </a:p>
        </p:txBody>
      </p:sp>
      <p:sp>
        <p:nvSpPr>
          <p:cNvPr id="3" name="Объект 2"/>
          <p:cNvSpPr>
            <a:spLocks noGrp="1"/>
          </p:cNvSpPr>
          <p:nvPr>
            <p:ph idx="1"/>
          </p:nvPr>
        </p:nvSpPr>
        <p:spPr>
          <a:xfrm>
            <a:off x="1143000" y="116632"/>
            <a:ext cx="6400800" cy="1008112"/>
          </a:xfrm>
        </p:spPr>
        <p:txBody>
          <a:bodyPr>
            <a:normAutofit fontScale="70000" lnSpcReduction="20000"/>
          </a:bodyPr>
          <a:lstStyle/>
          <a:p>
            <a:pPr marL="45720" indent="0">
              <a:buNone/>
            </a:pPr>
            <a:endParaRPr lang="kk-KZ" dirty="0" smtClean="0"/>
          </a:p>
          <a:p>
            <a:pPr marL="45720" indent="0">
              <a:buNone/>
            </a:pPr>
            <a:r>
              <a:rPr lang="kk-KZ" sz="5800" b="1" dirty="0" smtClean="0">
                <a:latin typeface="Times New Roman" pitchFamily="18" charset="0"/>
                <a:cs typeface="Times New Roman" pitchFamily="18" charset="0"/>
              </a:rPr>
              <a:t> </a:t>
            </a:r>
            <a:endParaRPr lang="ru-RU" sz="5800" b="1" dirty="0">
              <a:latin typeface="Times New Roman" pitchFamily="18" charset="0"/>
              <a:cs typeface="Times New Roman" pitchFamily="18" charset="0"/>
            </a:endParaRPr>
          </a:p>
        </p:txBody>
      </p:sp>
      <p:sp>
        <p:nvSpPr>
          <p:cNvPr id="9217" name="Rectangle 1"/>
          <p:cNvSpPr>
            <a:spLocks noChangeArrowheads="1"/>
          </p:cNvSpPr>
          <p:nvPr/>
        </p:nvSpPr>
        <p:spPr bwMode="auto">
          <a:xfrm>
            <a:off x="357158" y="2000240"/>
            <a:ext cx="7358114" cy="29238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kk-KZ" sz="1400" dirty="0" smtClean="0">
              <a:latin typeface="Arial" pitchFamily="34" charset="0"/>
              <a:ea typeface="Times New Roman" pitchFamily="18" charset="0"/>
              <a:cs typeface="Arial"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kk-KZ" sz="20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Бұл бағдарлама оқушыларды биологияның ғылыми негіздерімен және биохимияның тіршілік маңызымен таныстырады. Биохимия ғылымына байланысты мамандықты саналы түрде таңдай білуге мүмкіндік береді. Жаратылыстану бағытында жұмыс істейтін мұғалімдер үшін әдістемелік құрал ретінде ұсынылады.</a:t>
            </a:r>
            <a:endParaRPr kumimoji="0" lang="kk-KZ" sz="20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1499282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kk-KZ" b="1" dirty="0" smtClean="0"/>
              <a:t>          </a:t>
            </a:r>
            <a:endParaRPr lang="ru-RU" dirty="0"/>
          </a:p>
        </p:txBody>
      </p:sp>
      <p:sp>
        <p:nvSpPr>
          <p:cNvPr id="3" name="Объект 2"/>
          <p:cNvSpPr>
            <a:spLocks noGrp="1"/>
          </p:cNvSpPr>
          <p:nvPr>
            <p:ph idx="1"/>
          </p:nvPr>
        </p:nvSpPr>
        <p:spPr/>
        <p:txBody>
          <a:bodyPr>
            <a:normAutofit/>
          </a:bodyPr>
          <a:lstStyle/>
          <a:p>
            <a:pPr marL="0" indent="0">
              <a:buNone/>
            </a:pPr>
            <a:endParaRPr lang="ru-RU" dirty="0"/>
          </a:p>
          <a:p>
            <a:r>
              <a:rPr lang="ru-RU" dirty="0"/>
              <a:t>   </a:t>
            </a:r>
            <a:r>
              <a:rPr lang="kk-KZ" dirty="0" smtClean="0"/>
              <a:t> </a:t>
            </a:r>
            <a:endParaRPr lang="ru-RU" dirty="0"/>
          </a:p>
        </p:txBody>
      </p:sp>
      <p:sp>
        <p:nvSpPr>
          <p:cNvPr id="8193" name="Rectangle 1"/>
          <p:cNvSpPr>
            <a:spLocks noChangeArrowheads="1"/>
          </p:cNvSpPr>
          <p:nvPr/>
        </p:nvSpPr>
        <p:spPr bwMode="auto">
          <a:xfrm>
            <a:off x="142844" y="0"/>
            <a:ext cx="9001156" cy="526297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0850" algn="ctr" defTabSz="914400" rtl="0" eaLnBrk="1" fontAlgn="base" latinLnBrk="0" hangingPunct="1">
              <a:lnSpc>
                <a:spcPct val="100000"/>
              </a:lnSpc>
              <a:spcBef>
                <a:spcPct val="0"/>
              </a:spcBef>
              <a:spcAft>
                <a:spcPct val="0"/>
              </a:spcAft>
              <a:buClrTx/>
              <a:buSzTx/>
              <a:buFontTx/>
              <a:buNone/>
              <a:tabLst/>
            </a:pPr>
            <a:endParaRPr kumimoji="0" lang="kk-KZ"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ctr" defTabSz="914400" rtl="0" eaLnBrk="1" fontAlgn="base" latinLnBrk="0" hangingPunct="1">
              <a:lnSpc>
                <a:spcPct val="100000"/>
              </a:lnSpc>
              <a:spcBef>
                <a:spcPct val="0"/>
              </a:spcBef>
              <a:spcAft>
                <a:spcPct val="0"/>
              </a:spcAft>
              <a:buClrTx/>
              <a:buSzTx/>
              <a:buFontTx/>
              <a:buNone/>
              <a:tabLst/>
            </a:pPr>
            <a:endParaRPr lang="kk-KZ" sz="1400" b="1" dirty="0" smtClean="0">
              <a:latin typeface="Arial" pitchFamily="34" charset="0"/>
              <a:ea typeface="Times New Roman" pitchFamily="18" charset="0"/>
              <a:cs typeface="Arial" pitchFamily="34" charset="0"/>
            </a:endParaRPr>
          </a:p>
          <a:p>
            <a:pPr marL="0" marR="0" lvl="0" indent="450850" algn="ctr" defTabSz="914400" rtl="0" eaLnBrk="1" fontAlgn="base" latinLnBrk="0" hangingPunct="1">
              <a:lnSpc>
                <a:spcPct val="100000"/>
              </a:lnSpc>
              <a:spcBef>
                <a:spcPct val="0"/>
              </a:spcBef>
              <a:spcAft>
                <a:spcPct val="0"/>
              </a:spcAft>
              <a:buClrTx/>
              <a:buSzTx/>
              <a:buFontTx/>
              <a:buNone/>
              <a:tabLst/>
            </a:pPr>
            <a:endParaRPr kumimoji="0" lang="kk-KZ"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ctr" defTabSz="914400" rtl="0" eaLnBrk="1" fontAlgn="base" latinLnBrk="0" hangingPunct="1">
              <a:lnSpc>
                <a:spcPct val="100000"/>
              </a:lnSpc>
              <a:spcBef>
                <a:spcPct val="0"/>
              </a:spcBef>
              <a:spcAft>
                <a:spcPct val="0"/>
              </a:spcAft>
              <a:buClrTx/>
              <a:buSzTx/>
              <a:buFontTx/>
              <a:buNone/>
              <a:tabLst/>
            </a:pPr>
            <a:endParaRPr lang="kk-KZ" sz="1400" b="1" dirty="0" smtClean="0">
              <a:latin typeface="Arial" pitchFamily="34" charset="0"/>
              <a:ea typeface="Times New Roman" pitchFamily="18" charset="0"/>
              <a:cs typeface="Arial" pitchFamily="34" charset="0"/>
            </a:endParaRPr>
          </a:p>
          <a:p>
            <a:pPr marL="0" marR="0" lvl="0" indent="450850" algn="ctr" defTabSz="914400" rtl="0" eaLnBrk="1" fontAlgn="base" latinLnBrk="0" hangingPunct="1">
              <a:lnSpc>
                <a:spcPct val="100000"/>
              </a:lnSpc>
              <a:spcBef>
                <a:spcPct val="0"/>
              </a:spcBef>
              <a:spcAft>
                <a:spcPct val="0"/>
              </a:spcAft>
              <a:buClrTx/>
              <a:buSzTx/>
              <a:buFontTx/>
              <a:buNone/>
              <a:tabLst/>
            </a:pPr>
            <a:endParaRPr kumimoji="0" lang="kk-KZ"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ctr" defTabSz="914400" rtl="0" eaLnBrk="1" fontAlgn="base" latinLnBrk="0" hangingPunct="1">
              <a:lnSpc>
                <a:spcPct val="100000"/>
              </a:lnSpc>
              <a:spcBef>
                <a:spcPct val="0"/>
              </a:spcBef>
              <a:spcAft>
                <a:spcPct val="0"/>
              </a:spcAft>
              <a:buClrTx/>
              <a:buSzTx/>
              <a:buFontTx/>
              <a:buNone/>
              <a:tabLst/>
            </a:pPr>
            <a:r>
              <a:rPr kumimoji="0" lang="kk-KZ"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Түсінік хат</a:t>
            </a:r>
            <a:endParaRPr kumimoji="0" lang="ru-RU" sz="1100" b="0" i="0" u="none" strike="noStrike" cap="none" normalizeH="0" baseline="0" dirty="0" smtClean="0">
              <a:ln>
                <a:noFill/>
              </a:ln>
              <a:solidFill>
                <a:schemeClr val="tx1"/>
              </a:solidFill>
              <a:effectLst/>
              <a:latin typeface="Arial" pitchFamily="34"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lang="kk-KZ" sz="1400" dirty="0" smtClean="0">
              <a:latin typeface="Arial" pitchFamily="34" charset="0"/>
              <a:ea typeface="Times New Roman" pitchFamily="18"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lang="kk-KZ" sz="1400" dirty="0" smtClean="0">
              <a:latin typeface="Arial" pitchFamily="34" charset="0"/>
              <a:ea typeface="Times New Roman" pitchFamily="18"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kumimoji="0" lang="kk-KZ" sz="14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endParaRPr lang="kk-KZ" sz="1400" dirty="0" smtClean="0">
              <a:latin typeface="Arial" pitchFamily="34" charset="0"/>
              <a:ea typeface="Times New Roman" pitchFamily="18" charset="0"/>
              <a:cs typeface="Arial" pitchFamily="34"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Қазіргі </a:t>
            </a:r>
            <a:r>
              <a:rPr kumimoji="0" lang="kk-K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уақытта мектептің алдында білім беру практикасында жеке бағдарлы педагогикалық жүйесін </a:t>
            </a:r>
            <a:r>
              <a:rPr kumimoji="0" lang="kk-K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қалыптастыру </a:t>
            </a:r>
            <a:r>
              <a:rPr kumimoji="0" lang="kk-K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міндеті тұр. Мұғалім тек білім беруші ғана емес, оқушылардың белсенді танымдық қызметін ұйымдастырушы болып табылады. Ондықтан оқу үрдісінде оқыту формаларын түрлендіру оқушыларға сапалы білім беру және құзыреттілігін дамытудың маңызды құрамы болып табылды.</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Курс оқушылардың мектептебиология пәнінен алған білімдерін негізге ала отырып құрылды. Курстың ерекшелігі – оның қоршаған ортамен тығыз байланыстылығы, пән аралық байланыстың - экологиямен, химиямен тығыз байланыста болады. Осы курсты оқу кезінде оқушылар биология және химия пәндерінен қосымша білім алып қана қоймай, өздігінен білімін жетілдіруге, ақпаратты бағалауға, талқыланған сұрақтарға өзінің көзқарасын білдіруге, басқалардың ойын тыңдауға үйренеді.</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Қолданбалы курстын негізгі бағыты оқушыларды белгілі бір ғылым саласына тұрақты қызығушылығын қалыптастыру. Осы курс арқылы әрбір оқушының қызығушылығы мен қабілетін анықтауға тиімді жағдай жасау.</a:t>
            </a:r>
            <a:endParaRPr kumimoji="0" lang="ru-RU" sz="14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450850" algn="just" defTabSz="914400" rtl="0" eaLnBrk="0" fontAlgn="base" latinLnBrk="0" hangingPunct="0">
              <a:lnSpc>
                <a:spcPct val="100000"/>
              </a:lnSpc>
              <a:spcBef>
                <a:spcPct val="0"/>
              </a:spcBef>
              <a:spcAft>
                <a:spcPct val="0"/>
              </a:spcAft>
              <a:buClrTx/>
              <a:buSzTx/>
              <a:buFontTx/>
              <a:buNone/>
              <a:tabLst/>
            </a:pPr>
            <a:r>
              <a:rPr kumimoji="0" lang="kk-KZ" sz="14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Курс 34 сағатқа арналған.</a:t>
            </a:r>
            <a:endParaRPr kumimoji="0" lang="kk-KZ" sz="14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1355834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400" b="1" smtClean="0"/>
              <a:t> </a:t>
            </a:r>
            <a:endParaRPr lang="ru-RU" sz="2400" dirty="0"/>
          </a:p>
        </p:txBody>
      </p:sp>
      <p:sp>
        <p:nvSpPr>
          <p:cNvPr id="5" name="Содержимое 4"/>
          <p:cNvSpPr>
            <a:spLocks noGrp="1"/>
          </p:cNvSpPr>
          <p:nvPr>
            <p:ph idx="1"/>
          </p:nvPr>
        </p:nvSpPr>
        <p:spPr>
          <a:xfrm>
            <a:off x="500034" y="1071546"/>
            <a:ext cx="8186766" cy="5253054"/>
          </a:xfrm>
        </p:spPr>
        <p:txBody>
          <a:bodyPr>
            <a:normAutofit fontScale="55000" lnSpcReduction="20000"/>
          </a:bodyPr>
          <a:lstStyle/>
          <a:p>
            <a:r>
              <a:rPr lang="kk-KZ" sz="2900" b="1" dirty="0" smtClean="0">
                <a:latin typeface="Times New Roman" pitchFamily="18" charset="0"/>
                <a:cs typeface="Times New Roman" pitchFamily="18" charset="0"/>
              </a:rPr>
              <a:t>Курстың мақсаты: </a:t>
            </a:r>
            <a:endParaRPr lang="ru-RU" sz="2900" dirty="0" smtClean="0">
              <a:latin typeface="Times New Roman" pitchFamily="18" charset="0"/>
              <a:cs typeface="Times New Roman" pitchFamily="18" charset="0"/>
            </a:endParaRPr>
          </a:p>
          <a:p>
            <a:r>
              <a:rPr lang="kk-KZ" sz="2900" dirty="0" smtClean="0">
                <a:latin typeface="Times New Roman" pitchFamily="18" charset="0"/>
                <a:cs typeface="Times New Roman" pitchFamily="18" charset="0"/>
              </a:rPr>
              <a:t>Оқушыларды болашақ </a:t>
            </a:r>
            <a:r>
              <a:rPr lang="kk-KZ" sz="2900" dirty="0" smtClean="0">
                <a:latin typeface="Times New Roman" pitchFamily="18" charset="0"/>
                <a:cs typeface="Times New Roman" pitchFamily="18" charset="0"/>
                <a:hlinkClick r:id="rId2"/>
              </a:rPr>
              <a:t>кәсіпті таңдап алуға дайындау</a:t>
            </a:r>
            <a:r>
              <a:rPr lang="kk-KZ" sz="2900" dirty="0" smtClean="0">
                <a:latin typeface="Times New Roman" pitchFamily="18" charset="0"/>
                <a:cs typeface="Times New Roman" pitchFamily="18" charset="0"/>
              </a:rPr>
              <a:t>, олардың кәсіби құзыреттілігін, шығармашылық  қабілеттерін  дамыту, білім алуға ынталандыру  теориялық, практикалық білімдерін өз бетімен қолданылуға баулу. </a:t>
            </a:r>
            <a:br>
              <a:rPr lang="kk-KZ" sz="2900" dirty="0" smtClean="0">
                <a:latin typeface="Times New Roman" pitchFamily="18" charset="0"/>
                <a:cs typeface="Times New Roman" pitchFamily="18" charset="0"/>
              </a:rPr>
            </a:br>
            <a:endParaRPr lang="ru-RU" sz="2900" dirty="0" smtClean="0">
              <a:latin typeface="Times New Roman" pitchFamily="18" charset="0"/>
              <a:cs typeface="Times New Roman" pitchFamily="18" charset="0"/>
            </a:endParaRPr>
          </a:p>
          <a:p>
            <a:r>
              <a:rPr lang="kk-KZ" sz="2900" dirty="0" smtClean="0">
                <a:latin typeface="Times New Roman" pitchFamily="18" charset="0"/>
                <a:cs typeface="Times New Roman" pitchFamily="18" charset="0"/>
              </a:rPr>
              <a:t> </a:t>
            </a:r>
            <a:endParaRPr lang="ru-RU" sz="2900" dirty="0" smtClean="0">
              <a:latin typeface="Times New Roman" pitchFamily="18" charset="0"/>
              <a:cs typeface="Times New Roman" pitchFamily="18" charset="0"/>
            </a:endParaRPr>
          </a:p>
          <a:p>
            <a:r>
              <a:rPr lang="kk-KZ" sz="2900" b="1" dirty="0" smtClean="0">
                <a:latin typeface="Times New Roman" pitchFamily="18" charset="0"/>
                <a:cs typeface="Times New Roman" pitchFamily="18" charset="0"/>
              </a:rPr>
              <a:t> </a:t>
            </a:r>
            <a:endParaRPr lang="ru-RU" sz="2900" dirty="0" smtClean="0">
              <a:latin typeface="Times New Roman" pitchFamily="18" charset="0"/>
              <a:cs typeface="Times New Roman" pitchFamily="18" charset="0"/>
            </a:endParaRPr>
          </a:p>
          <a:p>
            <a:r>
              <a:rPr lang="kk-KZ" sz="2900" b="1" dirty="0" smtClean="0">
                <a:latin typeface="Times New Roman" pitchFamily="18" charset="0"/>
                <a:cs typeface="Times New Roman" pitchFamily="18" charset="0"/>
              </a:rPr>
              <a:t>         Курстың міндеті:</a:t>
            </a:r>
            <a:endParaRPr lang="ru-RU" sz="2900" dirty="0" smtClean="0">
              <a:latin typeface="Times New Roman" pitchFamily="18" charset="0"/>
              <a:cs typeface="Times New Roman" pitchFamily="18" charset="0"/>
            </a:endParaRPr>
          </a:p>
          <a:p>
            <a:pPr lvl="0"/>
            <a:r>
              <a:rPr lang="kk-KZ" sz="2900" dirty="0" smtClean="0">
                <a:latin typeface="Times New Roman" pitchFamily="18" charset="0"/>
                <a:cs typeface="Times New Roman" pitchFamily="18" charset="0"/>
              </a:rPr>
              <a:t> Өсімдіктер мен жануарлар ағзасында және микроорганизмдерде синтезделетін тіршілік процестеріне аса қажетті органикалық заттарды оқушыларға кеңінен таныстыру.</a:t>
            </a:r>
            <a:endParaRPr lang="ru-RU" sz="2900" dirty="0" smtClean="0">
              <a:latin typeface="Times New Roman" pitchFamily="18" charset="0"/>
              <a:cs typeface="Times New Roman" pitchFamily="18" charset="0"/>
            </a:endParaRPr>
          </a:p>
          <a:p>
            <a:pPr lvl="0"/>
            <a:r>
              <a:rPr lang="kk-KZ" sz="2900" dirty="0" smtClean="0">
                <a:latin typeface="Times New Roman" pitchFamily="18" charset="0"/>
                <a:cs typeface="Times New Roman" pitchFamily="18" charset="0"/>
              </a:rPr>
              <a:t>Оқушыларға ғылыми ойлаудың және дүниетаным мен әлемнің ғылыми бейнесін қалыптастыру. </a:t>
            </a:r>
            <a:endParaRPr lang="ru-RU" sz="2900" dirty="0" smtClean="0">
              <a:latin typeface="Times New Roman" pitchFamily="18" charset="0"/>
              <a:cs typeface="Times New Roman" pitchFamily="18" charset="0"/>
            </a:endParaRPr>
          </a:p>
          <a:p>
            <a:pPr lvl="0"/>
            <a:r>
              <a:rPr lang="kk-KZ" sz="2900" dirty="0" smtClean="0">
                <a:latin typeface="Times New Roman" pitchFamily="18" charset="0"/>
                <a:cs typeface="Times New Roman" pitchFamily="18" charset="0"/>
              </a:rPr>
              <a:t>Адамдардың денсаулығын күтіп сақтауда дәмді де сапалы тағамдардың маңызын жете түсіндіру.</a:t>
            </a:r>
            <a:endParaRPr lang="ru-RU" sz="2900" dirty="0" smtClean="0">
              <a:latin typeface="Times New Roman" pitchFamily="18" charset="0"/>
              <a:cs typeface="Times New Roman" pitchFamily="18" charset="0"/>
            </a:endParaRPr>
          </a:p>
          <a:p>
            <a:pPr lvl="0"/>
            <a:r>
              <a:rPr lang="kk-KZ" sz="2900" dirty="0" smtClean="0">
                <a:latin typeface="Times New Roman" pitchFamily="18" charset="0"/>
                <a:cs typeface="Times New Roman" pitchFamily="18" charset="0"/>
              </a:rPr>
              <a:t>Оқушылардың логикалық ойларын дамыту.</a:t>
            </a:r>
            <a:endParaRPr lang="ru-RU" sz="2900" dirty="0" smtClean="0">
              <a:latin typeface="Times New Roman" pitchFamily="18" charset="0"/>
              <a:cs typeface="Times New Roman" pitchFamily="18" charset="0"/>
            </a:endParaRPr>
          </a:p>
          <a:p>
            <a:pPr lvl="0"/>
            <a:r>
              <a:rPr lang="kk-KZ" sz="2900" dirty="0" smtClean="0">
                <a:latin typeface="Times New Roman" pitchFamily="18" charset="0"/>
                <a:cs typeface="Times New Roman" pitchFamily="18" charset="0"/>
              </a:rPr>
              <a:t>Оқушыларды медицина, ауылшаруашылық, биотехнология салаларында еңбек етуге дайындау.</a:t>
            </a:r>
            <a:endParaRPr lang="ru-RU" sz="2900" dirty="0" smtClean="0">
              <a:latin typeface="Times New Roman" pitchFamily="18" charset="0"/>
              <a:cs typeface="Times New Roman" pitchFamily="18" charset="0"/>
            </a:endParaRPr>
          </a:p>
          <a:p>
            <a:pPr lvl="0"/>
            <a:r>
              <a:rPr lang="kk-KZ" sz="2900" dirty="0" smtClean="0">
                <a:latin typeface="Times New Roman" pitchFamily="18" charset="0"/>
                <a:cs typeface="Times New Roman" pitchFamily="18" charset="0"/>
              </a:rPr>
              <a:t>-оқушыларға негізгі және қосымша білім бере отырып, оны жалғастыруға жағдай жасау.</a:t>
            </a:r>
            <a:endParaRPr lang="ru-RU" sz="2900" dirty="0" smtClean="0">
              <a:latin typeface="Times New Roman" pitchFamily="18" charset="0"/>
              <a:cs typeface="Times New Roman" pitchFamily="18" charset="0"/>
            </a:endParaRPr>
          </a:p>
          <a:p>
            <a:pPr>
              <a:buNone/>
            </a:pPr>
            <a:r>
              <a:rPr lang="kk-KZ" sz="2900" b="1" dirty="0" smtClean="0">
                <a:latin typeface="Times New Roman" pitchFamily="18" charset="0"/>
                <a:cs typeface="Times New Roman" pitchFamily="18" charset="0"/>
              </a:rPr>
              <a:t> </a:t>
            </a:r>
            <a:endParaRPr lang="ru-RU" sz="2900" dirty="0" smtClean="0">
              <a:latin typeface="Times New Roman" pitchFamily="18" charset="0"/>
              <a:cs typeface="Times New Roman" pitchFamily="18" charset="0"/>
            </a:endParaRPr>
          </a:p>
          <a:p>
            <a:pPr>
              <a:buNone/>
            </a:pPr>
            <a:r>
              <a:rPr lang="kk-KZ" b="1" dirty="0" smtClean="0"/>
              <a:t> </a:t>
            </a:r>
            <a:endParaRPr lang="ru-RU" dirty="0" smtClean="0"/>
          </a:p>
          <a:p>
            <a:endParaRPr lang="ru-RU" dirty="0"/>
          </a:p>
        </p:txBody>
      </p:sp>
    </p:spTree>
    <p:extLst>
      <p:ext uri="{BB962C8B-B14F-4D97-AF65-F5344CB8AC3E}">
        <p14:creationId xmlns="" xmlns:p14="http://schemas.microsoft.com/office/powerpoint/2010/main" val="18729614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14282" y="785794"/>
            <a:ext cx="8472518" cy="5538806"/>
          </a:xfrm>
        </p:spPr>
        <p:txBody>
          <a:bodyPr>
            <a:normAutofit fontScale="55000" lnSpcReduction="20000"/>
          </a:bodyPr>
          <a:lstStyle/>
          <a:p>
            <a:r>
              <a:rPr lang="kk-KZ" b="1" dirty="0" smtClean="0">
                <a:latin typeface="Times New Roman" pitchFamily="18" charset="0"/>
                <a:cs typeface="Times New Roman" pitchFamily="18" charset="0"/>
              </a:rPr>
              <a:t>Оқу үрдісін ұйымдастыру:</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Таңдаулы курс 34 сағатқа есептелген. </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Жаратылыстану-математикалық бағытта қолдана алады. </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Бұл курста оқушының құзырлығына ерекше көңіл бөлінеді. </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Курс практикалық бағдарлау бағытында жүргізіледі. </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Меңгерілетін материалдың көлемі және сағат саны 10 сынып оқушыларының жас ерекшелігіне сәйкес келеді. </a:t>
            </a:r>
            <a:endParaRPr lang="ru-RU" dirty="0" smtClean="0">
              <a:latin typeface="Times New Roman" pitchFamily="18" charset="0"/>
              <a:cs typeface="Times New Roman" pitchFamily="18" charset="0"/>
            </a:endParaRPr>
          </a:p>
          <a:p>
            <a:pPr lvl="0"/>
            <a:r>
              <a:rPr lang="kk-KZ" dirty="0" smtClean="0">
                <a:latin typeface="Times New Roman" pitchFamily="18" charset="0"/>
                <a:cs typeface="Times New Roman" pitchFamily="18" charset="0"/>
              </a:rPr>
              <a:t>Курстың қорытынды бақылау түрі ретінде </a:t>
            </a:r>
            <a:r>
              <a:rPr lang="kk-KZ" dirty="0" smtClean="0">
                <a:latin typeface="Times New Roman" pitchFamily="18" charset="0"/>
                <a:cs typeface="Times New Roman" pitchFamily="18" charset="0"/>
                <a:hlinkClick r:id="rId2"/>
              </a:rPr>
              <a:t>оқушының өздік зерттеуі</a:t>
            </a:r>
            <a:r>
              <a:rPr lang="kk-KZ" dirty="0" smtClean="0">
                <a:latin typeface="Times New Roman" pitchFamily="18" charset="0"/>
                <a:cs typeface="Times New Roman" pitchFamily="18" charset="0"/>
              </a:rPr>
              <a:t>, ғылыми зерттеу жұмысы, реферат, жоба және ғылыми практикалық конференцияға қатысуы ұсынылады. </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a:r>
            <a:br>
              <a:rPr lang="kk-KZ" dirty="0" smtClean="0">
                <a:latin typeface="Times New Roman" pitchFamily="18" charset="0"/>
                <a:cs typeface="Times New Roman" pitchFamily="18" charset="0"/>
              </a:rPr>
            </a:br>
            <a:r>
              <a:rPr lang="kk-KZ" b="1" dirty="0" smtClean="0">
                <a:latin typeface="Times New Roman" pitchFamily="18" charset="0"/>
                <a:cs typeface="Times New Roman" pitchFamily="18" charset="0"/>
              </a:rPr>
              <a:t>Оқу материалын меңгеру деңгейіне қойылатын талаптар:</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Өмірде қолданылатын «Биохимия және тіршілік» тақырыбындағы таңдаулы курстың бағдарламасын оқыту нәтижесінде оқушылар:</a:t>
            </a:r>
            <a:endParaRPr lang="ru-RU" dirty="0" smtClean="0">
              <a:latin typeface="Times New Roman" pitchFamily="18" charset="0"/>
              <a:cs typeface="Times New Roman" pitchFamily="18" charset="0"/>
            </a:endParaRPr>
          </a:p>
          <a:p>
            <a:r>
              <a:rPr lang="kk-KZ" b="1" i="1" dirty="0" smtClean="0">
                <a:latin typeface="Times New Roman" pitchFamily="18" charset="0"/>
                <a:cs typeface="Times New Roman" pitchFamily="18" charset="0"/>
              </a:rPr>
              <a:t>Не білу керек:</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ғылымның қоғамдағы рөлі.</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ғылыми ойлау принциптері.</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ғылыми зерттеу-әдістерімен жаратылыстану ғылымын тану.</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ғылыми зерттеу- жұмыстарының негізгі түрлері, олардың мазмұны мен жазылу ережелерінің компоненттері.</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a:t>
            </a:r>
            <a:r>
              <a:rPr lang="kk-KZ" b="1" i="1" dirty="0" smtClean="0">
                <a:latin typeface="Times New Roman" pitchFamily="18" charset="0"/>
                <a:cs typeface="Times New Roman" pitchFamily="18" charset="0"/>
              </a:rPr>
              <a:t>Не істеу керек</a:t>
            </a:r>
            <a:r>
              <a:rPr lang="kk-KZ" b="1" dirty="0" smtClean="0">
                <a:latin typeface="Times New Roman" pitchFamily="18" charset="0"/>
                <a:cs typeface="Times New Roman" pitchFamily="18" charset="0"/>
              </a:rPr>
              <a:t>:</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тақырыпты жоспарлап және экспериментті жүргізе білуге.</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ғылыми-зерттеу жұмыстарын ұйымдастыру.</a:t>
            </a:r>
            <a:endParaRPr lang="ru-RU" dirty="0" smtClean="0">
              <a:latin typeface="Times New Roman" pitchFamily="18" charset="0"/>
              <a:cs typeface="Times New Roman" pitchFamily="18" charset="0"/>
            </a:endParaRPr>
          </a:p>
          <a:p>
            <a:r>
              <a:rPr lang="kk-KZ" dirty="0" smtClean="0">
                <a:latin typeface="Times New Roman" pitchFamily="18" charset="0"/>
                <a:cs typeface="Times New Roman" pitchFamily="18" charset="0"/>
              </a:rPr>
              <a:t>- ғылыми-зерттеу жұмыстарын рәсімдеу.</a:t>
            </a:r>
            <a:endParaRPr lang="ru-RU" dirty="0" smtClean="0">
              <a:latin typeface="Times New Roman" pitchFamily="18" charset="0"/>
              <a:cs typeface="Times New Roman" pitchFamily="18" charset="0"/>
            </a:endParaRPr>
          </a:p>
          <a:p>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ғылыми танымал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әдебиеттермен жұмыс жасау</a:t>
            </a:r>
            <a:r>
              <a:rPr lang="ru-RU" dirty="0" smtClean="0">
                <a:latin typeface="Times New Roman" pitchFamily="18" charset="0"/>
                <a:cs typeface="Times New Roman" pitchFamily="18" charset="0"/>
              </a:rPr>
              <a:t>.</a:t>
            </a:r>
          </a:p>
          <a:p>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істеген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жұмыстарды қорғай білу</a:t>
            </a:r>
            <a:r>
              <a:rPr lang="ru-RU" dirty="0" smtClean="0">
                <a:latin typeface="Times New Roman" pitchFamily="18" charset="0"/>
                <a:cs typeface="Times New Roman" pitchFamily="18" charset="0"/>
              </a:rPr>
              <a:t>.</a:t>
            </a:r>
          </a:p>
          <a:p>
            <a:endParaRPr lang="ru-RU" dirty="0"/>
          </a:p>
        </p:txBody>
      </p:sp>
    </p:spTree>
    <p:extLst>
      <p:ext uri="{BB962C8B-B14F-4D97-AF65-F5344CB8AC3E}">
        <p14:creationId xmlns="" xmlns:p14="http://schemas.microsoft.com/office/powerpoint/2010/main" val="3326187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28596" y="785794"/>
            <a:ext cx="8258204" cy="5538806"/>
          </a:xfrm>
        </p:spPr>
        <p:txBody>
          <a:bodyPr>
            <a:normAutofit/>
          </a:bodyPr>
          <a:lstStyle/>
          <a:p>
            <a:r>
              <a:rPr lang="ru-RU" sz="2400" b="1" i="1" dirty="0" err="1" smtClean="0">
                <a:latin typeface="Times New Roman" pitchFamily="18" charset="0"/>
                <a:cs typeface="Times New Roman" pitchFamily="18" charset="0"/>
              </a:rPr>
              <a:t>Күтілетін нәтиже</a:t>
            </a:r>
            <a:r>
              <a:rPr lang="ru-RU" sz="2400" b="1" dirty="0" err="1" smtClean="0">
                <a:latin typeface="Times New Roman" pitchFamily="18" charset="0"/>
                <a:cs typeface="Times New Roman" pitchFamily="18" charset="0"/>
              </a:rPr>
              <a:t>:</a:t>
            </a:r>
            <a:r>
              <a:rPr lang="ru-RU" sz="2400" dirty="0" smtClean="0">
                <a:latin typeface="Times New Roman" pitchFamily="18" charset="0"/>
                <a:cs typeface="Times New Roman" pitchFamily="18" charset="0"/>
              </a:rPr>
              <a:t> </a:t>
            </a:r>
          </a:p>
          <a:p>
            <a:r>
              <a:rPr lang="ru-RU" sz="2400" dirty="0" smtClean="0">
                <a:latin typeface="Times New Roman" pitchFamily="18" charset="0"/>
                <a:cs typeface="Times New Roman" pitchFamily="18" charset="0"/>
              </a:rPr>
              <a:t/>
            </a:r>
            <a:br>
              <a:rPr lang="ru-RU" sz="2400" dirty="0" smtClean="0">
                <a:latin typeface="Times New Roman" pitchFamily="18" charset="0"/>
                <a:cs typeface="Times New Roman" pitchFamily="18" charset="0"/>
              </a:rPr>
            </a:b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ғылымды практикамен</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ұштастыру.</a:t>
            </a:r>
            <a:endParaRPr lang="ru-RU"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қойылған проблеманы</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шеше</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білу</a:t>
            </a:r>
            <a:r>
              <a:rPr lang="ru-RU" sz="2400" dirty="0" smtClean="0">
                <a:latin typeface="Times New Roman" pitchFamily="18" charset="0"/>
                <a:cs typeface="Times New Roman" pitchFamily="18" charset="0"/>
              </a:rPr>
              <a:t>.</a:t>
            </a:r>
          </a:p>
          <a:p>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алған білімді</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іс-жүзінде маңыздылығын түсіну.</a:t>
            </a:r>
            <a:endParaRPr lang="ru-RU" sz="2400" dirty="0" smtClean="0">
              <a:latin typeface="Times New Roman" pitchFamily="18" charset="0"/>
              <a:cs typeface="Times New Roman" pitchFamily="18" charset="0"/>
            </a:endParaRPr>
          </a:p>
          <a:p>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өзіндік ойлау</a:t>
            </a:r>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қабілетті дамыту</a:t>
            </a:r>
            <a:r>
              <a:rPr lang="ru-RU" sz="2400" dirty="0" smtClean="0">
                <a:latin typeface="Times New Roman" pitchFamily="18" charset="0"/>
                <a:cs typeface="Times New Roman" pitchFamily="18" charset="0"/>
              </a:rPr>
              <a:t>.</a:t>
            </a:r>
          </a:p>
          <a:p>
            <a:r>
              <a:rPr lang="ru-RU" sz="2400" dirty="0" smtClean="0">
                <a:latin typeface="Times New Roman" pitchFamily="18" charset="0"/>
                <a:cs typeface="Times New Roman" pitchFamily="18" charset="0"/>
              </a:rPr>
              <a:t>- </a:t>
            </a:r>
            <a:r>
              <a:rPr lang="ru-RU" sz="2400" dirty="0" err="1" smtClean="0">
                <a:latin typeface="Times New Roman" pitchFamily="18" charset="0"/>
                <a:cs typeface="Times New Roman" pitchFamily="18" charset="0"/>
              </a:rPr>
              <a:t>оқушының интелектуалдық және ақпараттық қабілетін дамыту</a:t>
            </a:r>
            <a:r>
              <a:rPr lang="ru-RU" sz="2400" dirty="0" smtClean="0">
                <a:latin typeface="Times New Roman" pitchFamily="18" charset="0"/>
                <a:cs typeface="Times New Roman" pitchFamily="18" charset="0"/>
              </a:rPr>
              <a:t>.</a:t>
            </a:r>
          </a:p>
          <a:p>
            <a:r>
              <a:rPr lang="ru-RU" sz="2400" dirty="0" err="1" smtClean="0">
                <a:latin typeface="Times New Roman" pitchFamily="18" charset="0"/>
                <a:cs typeface="Times New Roman" pitchFamily="18" charset="0"/>
              </a:rPr>
              <a:t>-бәсекеге қабілетті тұлға тәрбиелеу.</a:t>
            </a:r>
            <a:endParaRPr lang="ru-RU" sz="2400" dirty="0" smtClean="0">
              <a:latin typeface="Times New Roman" pitchFamily="18" charset="0"/>
              <a:cs typeface="Times New Roman" pitchFamily="18" charset="0"/>
            </a:endParaRPr>
          </a:p>
          <a:p>
            <a:r>
              <a:rPr lang="ru-RU" dirty="0" smtClean="0"/>
              <a:t/>
            </a:r>
            <a:br>
              <a:rPr lang="ru-RU" dirty="0" smtClean="0"/>
            </a:br>
            <a:endParaRPr lang="ru-RU" dirty="0"/>
          </a:p>
        </p:txBody>
      </p:sp>
    </p:spTree>
    <p:extLst>
      <p:ext uri="{BB962C8B-B14F-4D97-AF65-F5344CB8AC3E}">
        <p14:creationId xmlns="" xmlns:p14="http://schemas.microsoft.com/office/powerpoint/2010/main" val="33459259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25000" lnSpcReduction="20000"/>
          </a:bodyPr>
          <a:lstStyle/>
          <a:p>
            <a:pPr marL="0" indent="0">
              <a:buNone/>
            </a:pPr>
            <a:endParaRPr lang="ru-RU" dirty="0"/>
          </a:p>
          <a:p>
            <a:r>
              <a:rPr lang="kk-KZ" sz="6200" dirty="0">
                <a:latin typeface="Times New Roman" pitchFamily="18" charset="0"/>
                <a:cs typeface="Times New Roman" pitchFamily="18" charset="0"/>
              </a:rPr>
              <a:t>  </a:t>
            </a:r>
            <a:r>
              <a:rPr lang="kk-KZ" sz="6200" b="1" dirty="0" smtClean="0">
                <a:latin typeface="Times New Roman" pitchFamily="18" charset="0"/>
                <a:cs typeface="Times New Roman" pitchFamily="18" charset="0"/>
              </a:rPr>
              <a:t>Ұйымдастыру формасы:</a:t>
            </a:r>
            <a:endParaRPr lang="ru-RU" sz="6200" dirty="0" smtClean="0">
              <a:latin typeface="Times New Roman" pitchFamily="18" charset="0"/>
              <a:cs typeface="Times New Roman" pitchFamily="18" charset="0"/>
            </a:endParaRPr>
          </a:p>
          <a:p>
            <a:r>
              <a:rPr lang="kk-KZ" sz="6200" dirty="0" smtClean="0">
                <a:latin typeface="Times New Roman" pitchFamily="18" charset="0"/>
                <a:cs typeface="Times New Roman" pitchFamily="18" charset="0"/>
              </a:rPr>
              <a:t>Семинар,конференция, пікір алмасу, сайыс сабақтар түрінде өткізуге болады.</a:t>
            </a:r>
            <a:endParaRPr lang="ru-RU" sz="6200" dirty="0" smtClean="0">
              <a:latin typeface="Times New Roman" pitchFamily="18" charset="0"/>
              <a:cs typeface="Times New Roman" pitchFamily="18" charset="0"/>
            </a:endParaRPr>
          </a:p>
          <a:p>
            <a:r>
              <a:rPr lang="kk-KZ" sz="6200" b="1" i="1" dirty="0" smtClean="0">
                <a:latin typeface="Times New Roman" pitchFamily="18" charset="0"/>
                <a:cs typeface="Times New Roman" pitchFamily="18" charset="0"/>
              </a:rPr>
              <a:t> </a:t>
            </a:r>
            <a:endParaRPr lang="ru-RU" sz="6200" dirty="0" smtClean="0">
              <a:latin typeface="Times New Roman" pitchFamily="18" charset="0"/>
              <a:cs typeface="Times New Roman" pitchFamily="18" charset="0"/>
            </a:endParaRPr>
          </a:p>
          <a:p>
            <a:r>
              <a:rPr lang="kk-KZ" sz="6200" dirty="0" smtClean="0">
                <a:latin typeface="Times New Roman" pitchFamily="18" charset="0"/>
                <a:cs typeface="Times New Roman" pitchFamily="18" charset="0"/>
              </a:rPr>
              <a:t> </a:t>
            </a:r>
            <a:endParaRPr lang="ru-RU" sz="6200" dirty="0" smtClean="0">
              <a:latin typeface="Times New Roman" pitchFamily="18" charset="0"/>
              <a:cs typeface="Times New Roman" pitchFamily="18" charset="0"/>
            </a:endParaRPr>
          </a:p>
          <a:p>
            <a:r>
              <a:rPr lang="kk-KZ" sz="6200" b="1" dirty="0" smtClean="0">
                <a:latin typeface="Times New Roman" pitchFamily="18" charset="0"/>
                <a:cs typeface="Times New Roman" pitchFamily="18" charset="0"/>
              </a:rPr>
              <a:t>Қорытындылау формасы</a:t>
            </a:r>
            <a:r>
              <a:rPr lang="kk-KZ" sz="6200" dirty="0" smtClean="0">
                <a:latin typeface="Times New Roman" pitchFamily="18" charset="0"/>
                <a:cs typeface="Times New Roman" pitchFamily="18" charset="0"/>
              </a:rPr>
              <a:t>:</a:t>
            </a:r>
            <a:endParaRPr lang="ru-RU" sz="6200" dirty="0" smtClean="0">
              <a:latin typeface="Times New Roman" pitchFamily="18" charset="0"/>
              <a:cs typeface="Times New Roman" pitchFamily="18" charset="0"/>
            </a:endParaRPr>
          </a:p>
          <a:p>
            <a:r>
              <a:rPr lang="kk-KZ" sz="6200" dirty="0" smtClean="0">
                <a:latin typeface="Times New Roman" pitchFamily="18" charset="0"/>
                <a:cs typeface="Times New Roman" pitchFamily="18" charset="0"/>
              </a:rPr>
              <a:t>Реферат,ғылыми жоба.</a:t>
            </a:r>
            <a:endParaRPr lang="ru-RU" sz="6200" dirty="0" smtClean="0">
              <a:latin typeface="Times New Roman" pitchFamily="18" charset="0"/>
              <a:cs typeface="Times New Roman" pitchFamily="18" charset="0"/>
            </a:endParaRPr>
          </a:p>
          <a:p>
            <a:r>
              <a:rPr lang="kk-KZ" sz="6200" b="1" dirty="0" smtClean="0">
                <a:latin typeface="Times New Roman" pitchFamily="18" charset="0"/>
                <a:cs typeface="Times New Roman" pitchFamily="18" charset="0"/>
              </a:rPr>
              <a:t> </a:t>
            </a:r>
            <a:endParaRPr lang="ru-RU" sz="6200" dirty="0" smtClean="0">
              <a:latin typeface="Times New Roman" pitchFamily="18" charset="0"/>
              <a:cs typeface="Times New Roman" pitchFamily="18" charset="0"/>
            </a:endParaRPr>
          </a:p>
          <a:p>
            <a:r>
              <a:rPr lang="kk-KZ" sz="6200" b="1" dirty="0" smtClean="0">
                <a:latin typeface="Times New Roman" pitchFamily="18" charset="0"/>
                <a:cs typeface="Times New Roman" pitchFamily="18" charset="0"/>
              </a:rPr>
              <a:t>Бағалау:</a:t>
            </a:r>
            <a:endParaRPr lang="ru-RU" sz="6200" dirty="0" smtClean="0">
              <a:latin typeface="Times New Roman" pitchFamily="18" charset="0"/>
              <a:cs typeface="Times New Roman" pitchFamily="18" charset="0"/>
            </a:endParaRPr>
          </a:p>
          <a:p>
            <a:r>
              <a:rPr lang="kk-KZ" sz="6200" dirty="0" smtClean="0">
                <a:latin typeface="Times New Roman" pitchFamily="18" charset="0"/>
                <a:cs typeface="Times New Roman" pitchFamily="18" charset="0"/>
              </a:rPr>
              <a:t>1.Оқушылардың жұмысын тыңдау арқылы бағалау.</a:t>
            </a:r>
            <a:endParaRPr lang="ru-RU" sz="6200" dirty="0" smtClean="0">
              <a:latin typeface="Times New Roman" pitchFamily="18" charset="0"/>
              <a:cs typeface="Times New Roman" pitchFamily="18" charset="0"/>
            </a:endParaRPr>
          </a:p>
          <a:p>
            <a:r>
              <a:rPr lang="kk-KZ" sz="6200" dirty="0" smtClean="0">
                <a:latin typeface="Times New Roman" pitchFamily="18" charset="0"/>
                <a:cs typeface="Times New Roman" pitchFamily="18" charset="0"/>
              </a:rPr>
              <a:t>2.Тарау бойынша тапсырмаларының орындау көрсеткіші</a:t>
            </a:r>
            <a:endParaRPr lang="ru-RU" sz="6200" dirty="0" smtClean="0">
              <a:latin typeface="Times New Roman" pitchFamily="18" charset="0"/>
              <a:cs typeface="Times New Roman" pitchFamily="18" charset="0"/>
            </a:endParaRPr>
          </a:p>
          <a:p>
            <a:r>
              <a:rPr lang="kk-KZ" sz="6200" b="1" dirty="0" smtClean="0">
                <a:latin typeface="Times New Roman" pitchFamily="18" charset="0"/>
                <a:cs typeface="Times New Roman" pitchFamily="18" charset="0"/>
              </a:rPr>
              <a:t> </a:t>
            </a:r>
            <a:endParaRPr lang="ru-RU" sz="6200" dirty="0" smtClean="0">
              <a:latin typeface="Times New Roman" pitchFamily="18" charset="0"/>
              <a:cs typeface="Times New Roman" pitchFamily="18" charset="0"/>
            </a:endParaRPr>
          </a:p>
          <a:p>
            <a:r>
              <a:rPr lang="kk-KZ" sz="6200" b="1" dirty="0" smtClean="0">
                <a:latin typeface="Times New Roman" pitchFamily="18" charset="0"/>
                <a:cs typeface="Times New Roman" pitchFamily="18" charset="0"/>
              </a:rPr>
              <a:t>Уақыт көлемі, сабақтың жиілігі:</a:t>
            </a:r>
            <a:endParaRPr lang="ru-RU" sz="6200" dirty="0" smtClean="0">
              <a:latin typeface="Times New Roman" pitchFamily="18" charset="0"/>
              <a:cs typeface="Times New Roman" pitchFamily="18" charset="0"/>
            </a:endParaRPr>
          </a:p>
          <a:p>
            <a:r>
              <a:rPr lang="kk-KZ" sz="6200" dirty="0" smtClean="0">
                <a:latin typeface="Times New Roman" pitchFamily="18" charset="0"/>
                <a:cs typeface="Times New Roman" pitchFamily="18" charset="0"/>
              </a:rPr>
              <a:t>Сағат саны- 34, аптасына бір рет</a:t>
            </a:r>
            <a:endParaRPr lang="ru-RU" sz="6200" dirty="0" smtClean="0">
              <a:latin typeface="Times New Roman" pitchFamily="18" charset="0"/>
              <a:cs typeface="Times New Roman" pitchFamily="18" charset="0"/>
            </a:endParaRPr>
          </a:p>
          <a:p>
            <a:r>
              <a:rPr lang="kk-KZ" sz="6200" dirty="0" smtClean="0">
                <a:latin typeface="Times New Roman" pitchFamily="18" charset="0"/>
                <a:cs typeface="Times New Roman" pitchFamily="18" charset="0"/>
              </a:rPr>
              <a:t> </a:t>
            </a:r>
            <a:endParaRPr lang="ru-RU" sz="6200" dirty="0" smtClean="0">
              <a:latin typeface="Times New Roman" pitchFamily="18" charset="0"/>
              <a:cs typeface="Times New Roman" pitchFamily="18" charset="0"/>
            </a:endParaRPr>
          </a:p>
          <a:p>
            <a:r>
              <a:rPr lang="kk-KZ" sz="6200" dirty="0" smtClean="0">
                <a:latin typeface="Times New Roman" pitchFamily="18" charset="0"/>
                <a:cs typeface="Times New Roman" pitchFamily="18" charset="0"/>
              </a:rPr>
              <a:t> </a:t>
            </a:r>
            <a:endParaRPr lang="ru-RU" sz="6200" dirty="0" smtClean="0">
              <a:latin typeface="Times New Roman" pitchFamily="18" charset="0"/>
              <a:cs typeface="Times New Roman" pitchFamily="18" charset="0"/>
            </a:endParaRPr>
          </a:p>
          <a:p>
            <a:r>
              <a:rPr lang="kk-KZ" dirty="0" smtClean="0"/>
              <a:t> </a:t>
            </a:r>
            <a:endParaRPr lang="ru-RU" dirty="0" smtClean="0"/>
          </a:p>
          <a:p>
            <a:r>
              <a:rPr lang="kk-KZ" dirty="0" smtClean="0"/>
              <a:t> </a:t>
            </a:r>
            <a:endParaRPr lang="ru-RU" dirty="0" smtClean="0"/>
          </a:p>
          <a:p>
            <a:r>
              <a:rPr lang="kk-KZ" dirty="0" smtClean="0"/>
              <a:t> </a:t>
            </a:r>
            <a:endParaRPr lang="ru-RU" dirty="0" smtClean="0"/>
          </a:p>
          <a:p>
            <a:r>
              <a:rPr lang="kk-KZ" dirty="0" smtClean="0"/>
              <a:t> </a:t>
            </a:r>
            <a:endParaRPr lang="ru-RU" dirty="0" smtClean="0"/>
          </a:p>
          <a:p>
            <a:r>
              <a:rPr lang="kk-KZ" dirty="0" smtClean="0"/>
              <a:t> </a:t>
            </a:r>
            <a:endParaRPr lang="ru-RU" dirty="0" smtClean="0"/>
          </a:p>
          <a:p>
            <a:r>
              <a:rPr lang="kk-KZ" dirty="0" smtClean="0"/>
              <a:t> </a:t>
            </a:r>
            <a:endParaRPr lang="ru-RU" dirty="0" smtClean="0"/>
          </a:p>
          <a:p>
            <a:r>
              <a:rPr lang="kk-KZ" dirty="0" smtClean="0"/>
              <a:t> </a:t>
            </a:r>
            <a:endParaRPr lang="ru-RU" dirty="0" smtClean="0"/>
          </a:p>
          <a:p>
            <a:r>
              <a:rPr lang="kk-KZ" dirty="0" smtClean="0"/>
              <a:t> </a:t>
            </a:r>
            <a:endParaRPr lang="ru-RU" dirty="0" smtClean="0"/>
          </a:p>
          <a:p>
            <a:r>
              <a:rPr lang="kk-KZ" dirty="0" smtClean="0"/>
              <a:t> </a:t>
            </a:r>
            <a:endParaRPr lang="ru-RU" dirty="0" smtClean="0"/>
          </a:p>
          <a:p>
            <a:r>
              <a:rPr lang="kk-KZ" dirty="0" smtClean="0"/>
              <a:t> </a:t>
            </a:r>
            <a:endParaRPr lang="ru-RU" dirty="0" smtClean="0"/>
          </a:p>
          <a:p>
            <a:r>
              <a:rPr lang="kk-KZ" dirty="0" smtClean="0"/>
              <a:t> </a:t>
            </a:r>
            <a:endParaRPr lang="ru-RU" dirty="0" smtClean="0"/>
          </a:p>
          <a:p>
            <a:r>
              <a:rPr lang="kk-KZ" dirty="0" smtClean="0"/>
              <a:t> </a:t>
            </a:r>
            <a:endParaRPr lang="ru-RU" dirty="0" smtClean="0"/>
          </a:p>
          <a:p>
            <a:r>
              <a:rPr lang="kk-KZ" dirty="0" smtClean="0"/>
              <a:t> </a:t>
            </a:r>
            <a:endParaRPr lang="ru-RU" dirty="0" smtClean="0"/>
          </a:p>
          <a:p>
            <a:r>
              <a:rPr lang="kk-KZ" dirty="0"/>
              <a:t/>
            </a:r>
            <a:br>
              <a:rPr lang="kk-KZ" dirty="0"/>
            </a:br>
            <a:r>
              <a:rPr lang="ru-RU" sz="4900" dirty="0"/>
              <a:t/>
            </a:r>
            <a:br>
              <a:rPr lang="ru-RU" sz="4900" dirty="0"/>
            </a:br>
            <a:endParaRPr lang="ru-RU" sz="4900" dirty="0"/>
          </a:p>
        </p:txBody>
      </p:sp>
    </p:spTree>
    <p:extLst>
      <p:ext uri="{BB962C8B-B14F-4D97-AF65-F5344CB8AC3E}">
        <p14:creationId xmlns="" xmlns:p14="http://schemas.microsoft.com/office/powerpoint/2010/main" val="3461439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714348" y="571480"/>
            <a:ext cx="7972452" cy="5753120"/>
          </a:xfrm>
        </p:spPr>
        <p:txBody>
          <a:bodyPr>
            <a:normAutofit fontScale="25000" lnSpcReduction="20000"/>
          </a:bodyPr>
          <a:lstStyle/>
          <a:p>
            <a:r>
              <a:rPr lang="kk-KZ" sz="8000" dirty="0">
                <a:latin typeface="Times New Roman" pitchFamily="18" charset="0"/>
                <a:cs typeface="Times New Roman" pitchFamily="18" charset="0"/>
              </a:rPr>
              <a:t> </a:t>
            </a:r>
            <a:r>
              <a:rPr lang="kk-KZ" sz="8000" b="1" dirty="0" smtClean="0">
                <a:latin typeface="Times New Roman" pitchFamily="18" charset="0"/>
                <a:cs typeface="Times New Roman" pitchFamily="18" charset="0"/>
              </a:rPr>
              <a:t>Бағдарлама мазмұны мен құрылымы</a:t>
            </a:r>
            <a:endParaRPr lang="ru-RU" sz="8000" dirty="0" smtClean="0">
              <a:latin typeface="Times New Roman" pitchFamily="18" charset="0"/>
              <a:cs typeface="Times New Roman" pitchFamily="18" charset="0"/>
            </a:endParaRPr>
          </a:p>
          <a:p>
            <a:r>
              <a:rPr lang="kk-KZ" sz="8000" b="1"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r>
              <a:rPr lang="kk-KZ" sz="8000" b="1" dirty="0" smtClean="0">
                <a:latin typeface="Times New Roman" pitchFamily="18" charset="0"/>
                <a:cs typeface="Times New Roman" pitchFamily="18" charset="0"/>
              </a:rPr>
              <a:t>Кіріспе. 1 сағат</a:t>
            </a:r>
            <a:endParaRPr lang="ru-RU" sz="8000" dirty="0" smtClean="0">
              <a:latin typeface="Times New Roman" pitchFamily="18" charset="0"/>
              <a:cs typeface="Times New Roman" pitchFamily="18" charset="0"/>
            </a:endParaRPr>
          </a:p>
          <a:p>
            <a:r>
              <a:rPr lang="kk-KZ" sz="8000" dirty="0" smtClean="0">
                <a:latin typeface="Times New Roman" pitchFamily="18" charset="0"/>
                <a:cs typeface="Times New Roman" pitchFamily="18" charset="0"/>
              </a:rPr>
              <a:t>«Биохимия және тіршілік» қолданбалы курсы және оның міндеттері.</a:t>
            </a:r>
            <a:endParaRPr lang="ru-RU" sz="8000" dirty="0" smtClean="0">
              <a:latin typeface="Times New Roman" pitchFamily="18" charset="0"/>
              <a:cs typeface="Times New Roman" pitchFamily="18" charset="0"/>
            </a:endParaRPr>
          </a:p>
          <a:p>
            <a:r>
              <a:rPr lang="kk-KZ" sz="8000" dirty="0" smtClean="0">
                <a:latin typeface="Times New Roman" pitchFamily="18" charset="0"/>
                <a:cs typeface="Times New Roman" pitchFamily="18" charset="0"/>
              </a:rPr>
              <a:t>Биохимия – тірі организмнің (ағзаның) химиялық құрамы мен ішкі метаболиттер қатысуымен жүретін химиялық үрдістерді оқытатын ғылым.</a:t>
            </a:r>
            <a:endParaRPr lang="ru-RU" sz="8000" dirty="0" smtClean="0">
              <a:latin typeface="Times New Roman" pitchFamily="18" charset="0"/>
              <a:cs typeface="Times New Roman" pitchFamily="18" charset="0"/>
            </a:endParaRPr>
          </a:p>
          <a:p>
            <a:r>
              <a:rPr lang="kk-KZ" sz="8000" b="1"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r>
              <a:rPr lang="kk-KZ" sz="8000" b="1" i="1" dirty="0" smtClean="0">
                <a:latin typeface="Times New Roman" pitchFamily="18" charset="0"/>
                <a:cs typeface="Times New Roman" pitchFamily="18" charset="0"/>
              </a:rPr>
              <a:t> </a:t>
            </a:r>
            <a:endParaRPr lang="ru-RU" sz="8000" dirty="0" smtClean="0">
              <a:latin typeface="Times New Roman" pitchFamily="18" charset="0"/>
              <a:cs typeface="Times New Roman" pitchFamily="18" charset="0"/>
            </a:endParaRPr>
          </a:p>
          <a:p>
            <a:r>
              <a:rPr lang="kk-KZ" sz="8000" b="1" dirty="0" smtClean="0">
                <a:latin typeface="Times New Roman" pitchFamily="18" charset="0"/>
                <a:cs typeface="Times New Roman" pitchFamily="18" charset="0"/>
              </a:rPr>
              <a:t>Белоктардың құрылысы және қызметтері.                                                                            6 сағат</a:t>
            </a:r>
            <a:endParaRPr lang="ru-RU" sz="8000" dirty="0" smtClean="0">
              <a:latin typeface="Times New Roman" pitchFamily="18" charset="0"/>
              <a:cs typeface="Times New Roman" pitchFamily="18" charset="0"/>
            </a:endParaRPr>
          </a:p>
          <a:p>
            <a:r>
              <a:rPr lang="kk-KZ" sz="8000" dirty="0" smtClean="0">
                <a:latin typeface="Times New Roman" pitchFamily="18" charset="0"/>
                <a:cs typeface="Times New Roman" pitchFamily="18" charset="0"/>
              </a:rPr>
              <a:t>Белоктардың жіктелуі. Күрделі белоктар: хромопротеиндер, фосфопротеинтер, құрылысы, ролі, өкілдері.Белоктардың құрылысы мен қызметтері .Белоктар – амин қышқылдарының қалдықтарынан тұратын жоғары молекулалы биополимерлер.</a:t>
            </a:r>
            <a:endParaRPr lang="ru-RU" sz="8000" dirty="0" smtClean="0">
              <a:latin typeface="Times New Roman" pitchFamily="18" charset="0"/>
              <a:cs typeface="Times New Roman" pitchFamily="18" charset="0"/>
            </a:endParaRPr>
          </a:p>
          <a:p>
            <a:r>
              <a:rPr lang="kk-KZ" sz="8000" dirty="0" smtClean="0">
                <a:latin typeface="Times New Roman" pitchFamily="18" charset="0"/>
                <a:cs typeface="Times New Roman" pitchFamily="18" charset="0"/>
              </a:rPr>
              <a:t> </a:t>
            </a:r>
            <a:r>
              <a:rPr lang="kk-KZ" sz="8000" b="1" dirty="0" smtClean="0">
                <a:latin typeface="Times New Roman" pitchFamily="18" charset="0"/>
                <a:cs typeface="Times New Roman" pitchFamily="18" charset="0"/>
              </a:rPr>
              <a:t>Көмірсулар. 4 сағат</a:t>
            </a:r>
            <a:endParaRPr lang="ru-RU" sz="8000" dirty="0" smtClean="0">
              <a:latin typeface="Times New Roman" pitchFamily="18" charset="0"/>
              <a:cs typeface="Times New Roman" pitchFamily="18" charset="0"/>
            </a:endParaRPr>
          </a:p>
          <a:p>
            <a:r>
              <a:rPr lang="kk-KZ" sz="8000" dirty="0" smtClean="0">
                <a:latin typeface="Times New Roman" pitchFamily="18" charset="0"/>
                <a:cs typeface="Times New Roman" pitchFamily="18" charset="0"/>
              </a:rPr>
              <a:t>Көмірсулар, қызметі, маңызы. Көмірсулар классификациясы.  Көмірсулар анаболизмі. Фотосинтез. Сарамандық жұмыс. «Гликогеннің синтезделуі мен ыдырауы». Көмірсулардың қорытылуы жəне сіңірілуі. Сарамандық жұмыс. Глюкозаның пирожүзім қышқылына дейін ыдырауы.</a:t>
            </a:r>
            <a:endParaRPr lang="ru-RU" sz="8000" dirty="0" smtClean="0">
              <a:latin typeface="Times New Roman" pitchFamily="18" charset="0"/>
              <a:cs typeface="Times New Roman" pitchFamily="18" charset="0"/>
            </a:endParaRPr>
          </a:p>
          <a:p>
            <a:pPr>
              <a:buNone/>
            </a:pPr>
            <a:r>
              <a:rPr lang="kk-KZ" b="1" dirty="0" smtClean="0"/>
              <a:t> </a:t>
            </a:r>
            <a:endParaRPr lang="ru-RU" dirty="0" smtClean="0"/>
          </a:p>
          <a:p>
            <a:pPr>
              <a:buNone/>
            </a:pPr>
            <a:r>
              <a:rPr lang="kk-KZ" b="1" dirty="0" smtClean="0"/>
              <a:t> </a:t>
            </a:r>
            <a:endParaRPr lang="ru-RU" dirty="0" smtClean="0"/>
          </a:p>
          <a:p>
            <a:r>
              <a:rPr lang="kk-KZ" b="1" dirty="0" smtClean="0"/>
              <a:t> </a:t>
            </a:r>
            <a:endParaRPr lang="ru-RU" dirty="0" smtClean="0"/>
          </a:p>
          <a:p>
            <a:r>
              <a:rPr lang="kk-KZ" b="1" dirty="0" smtClean="0"/>
              <a:t> </a:t>
            </a:r>
            <a:endParaRPr lang="ru-RU" dirty="0" smtClean="0"/>
          </a:p>
          <a:p>
            <a:r>
              <a:rPr lang="kk-KZ" dirty="0" smtClean="0"/>
              <a:t> </a:t>
            </a:r>
            <a:endParaRPr lang="ru-RU" dirty="0" smtClean="0"/>
          </a:p>
          <a:p>
            <a:r>
              <a:rPr lang="kk-KZ" dirty="0" smtClean="0"/>
              <a:t> </a:t>
            </a:r>
            <a:endParaRPr lang="ru-RU" dirty="0" smtClean="0"/>
          </a:p>
          <a:p>
            <a:r>
              <a:rPr lang="kk-KZ" dirty="0" smtClean="0"/>
              <a:t> </a:t>
            </a:r>
            <a:endParaRPr lang="ru-RU" dirty="0" smtClean="0"/>
          </a:p>
          <a:p>
            <a:r>
              <a:rPr lang="kk-KZ" b="1" dirty="0" smtClean="0"/>
              <a:t> </a:t>
            </a:r>
            <a:endParaRPr lang="ru-RU" dirty="0" smtClean="0"/>
          </a:p>
          <a:p>
            <a:r>
              <a:rPr lang="kk-KZ" b="1" dirty="0" smtClean="0"/>
              <a:t> </a:t>
            </a:r>
            <a:endParaRPr lang="ru-RU" dirty="0" smtClean="0"/>
          </a:p>
          <a:p>
            <a:r>
              <a:rPr lang="kk-KZ" b="1" dirty="0" smtClean="0"/>
              <a:t> </a:t>
            </a:r>
            <a:endParaRPr lang="ru-RU" dirty="0" smtClean="0"/>
          </a:p>
          <a:p>
            <a:endParaRPr lang="ru-RU" dirty="0"/>
          </a:p>
          <a:p>
            <a:endParaRPr lang="ru-RU" dirty="0"/>
          </a:p>
        </p:txBody>
      </p:sp>
    </p:spTree>
    <p:extLst>
      <p:ext uri="{BB962C8B-B14F-4D97-AF65-F5344CB8AC3E}">
        <p14:creationId xmlns="" xmlns:p14="http://schemas.microsoft.com/office/powerpoint/2010/main" val="8953651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665</TotalTime>
  <Words>853</Words>
  <Application>Microsoft Office PowerPoint</Application>
  <PresentationFormat>Экран (4:3)</PresentationFormat>
  <Paragraphs>371</Paragraphs>
  <Slides>18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18</vt:i4>
      </vt:variant>
    </vt:vector>
  </HeadingPairs>
  <TitlesOfParts>
    <vt:vector size="19" baseType="lpstr">
      <vt:lpstr>Поток</vt:lpstr>
      <vt:lpstr>Слайд 1</vt:lpstr>
      <vt:lpstr>Слайд 2</vt:lpstr>
      <vt:lpstr> </vt:lpstr>
      <vt:lpstr>          </vt:lpstr>
      <vt:lpstr> </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Aibek</cp:lastModifiedBy>
  <cp:revision>67</cp:revision>
  <dcterms:created xsi:type="dcterms:W3CDTF">2014-01-15T13:09:16Z</dcterms:created>
  <dcterms:modified xsi:type="dcterms:W3CDTF">2025-04-05T06:18:27Z</dcterms:modified>
</cp:coreProperties>
</file>