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2" r:id="rId4"/>
    <p:sldId id="259" r:id="rId5"/>
    <p:sldId id="285" r:id="rId6"/>
    <p:sldId id="284" r:id="rId7"/>
    <p:sldId id="258" r:id="rId8"/>
    <p:sldId id="260" r:id="rId9"/>
    <p:sldId id="261" r:id="rId10"/>
    <p:sldId id="263" r:id="rId11"/>
    <p:sldId id="274" r:id="rId12"/>
    <p:sldId id="275" r:id="rId13"/>
    <p:sldId id="264" r:id="rId14"/>
    <p:sldId id="281" r:id="rId15"/>
    <p:sldId id="282" r:id="rId16"/>
    <p:sldId id="273" r:id="rId17"/>
    <p:sldId id="276" r:id="rId18"/>
    <p:sldId id="278" r:id="rId19"/>
    <p:sldId id="286" r:id="rId20"/>
    <p:sldId id="279" r:id="rId21"/>
    <p:sldId id="26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94796" autoAdjust="0"/>
  </p:normalViewPr>
  <p:slideViewPr>
    <p:cSldViewPr>
      <p:cViewPr varScale="1">
        <p:scale>
          <a:sx n="80" d="100"/>
          <a:sy n="80" d="100"/>
        </p:scale>
        <p:origin x="162" y="84"/>
      </p:cViewPr>
      <p:guideLst>
        <p:guide orient="horz" pos="2160"/>
        <p:guide pos="2880"/>
      </p:guideLst>
    </p:cSldViewPr>
  </p:slideViewPr>
  <p:outlineViewPr>
    <p:cViewPr>
      <p:scale>
        <a:sx n="33" d="100"/>
        <a:sy n="33" d="100"/>
      </p:scale>
      <p:origin x="10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034D1-F187-4E66-93F3-125990650A29}" type="datetimeFigureOut">
              <a:rPr lang="ru-RU" smtClean="0"/>
              <a:pPr/>
              <a:t>31.01.2025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2A6A6-9AEE-4A11-B7E4-4F1F92DB152E}" type="slidenum">
              <a:rPr lang="ru-RU" smtClean="0"/>
              <a:pPr/>
              <a:t>‹#›</a:t>
            </a:fld>
            <a:endParaRPr lang="ru-RU"/>
          </a:p>
        </p:txBody>
      </p:sp>
    </p:spTree>
    <p:extLst>
      <p:ext uri="{BB962C8B-B14F-4D97-AF65-F5344CB8AC3E}">
        <p14:creationId xmlns:p14="http://schemas.microsoft.com/office/powerpoint/2010/main" val="87736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AB2A6A6-9AEE-4A11-B7E4-4F1F92DB152E}" type="slidenum">
              <a:rPr lang="ru-RU" smtClean="0"/>
              <a:pPr/>
              <a:t>2</a:t>
            </a:fld>
            <a:endParaRPr lang="ru-RU"/>
          </a:p>
        </p:txBody>
      </p:sp>
    </p:spTree>
    <p:extLst>
      <p:ext uri="{BB962C8B-B14F-4D97-AF65-F5344CB8AC3E}">
        <p14:creationId xmlns:p14="http://schemas.microsoft.com/office/powerpoint/2010/main" val="407854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AB2A6A6-9AEE-4A11-B7E4-4F1F92DB152E}" type="slidenum">
              <a:rPr lang="ru-RU" smtClean="0"/>
              <a:pPr/>
              <a:t>9</a:t>
            </a:fld>
            <a:endParaRPr lang="ru-RU"/>
          </a:p>
        </p:txBody>
      </p:sp>
    </p:spTree>
    <p:extLst>
      <p:ext uri="{BB962C8B-B14F-4D97-AF65-F5344CB8AC3E}">
        <p14:creationId xmlns:p14="http://schemas.microsoft.com/office/powerpoint/2010/main" val="1305071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31.01.2025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1" name="chimes.wav"/>
          </p:stSnd>
        </p:sndAc>
      </p:transition>
    </mc:Choice>
    <mc:Fallback xmlns="">
      <p:transition spd="slow">
        <p:fade/>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31.01.2025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1" name="chimes.wav"/>
          </p:stSnd>
        </p:sndAc>
      </p:transition>
    </mc:Choice>
    <mc:Fallback xmlns="">
      <p:transition spd="slow">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31.01.2025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1" name="chimes.wav"/>
          </p:stSnd>
        </p:sndAc>
      </p:transition>
    </mc:Choice>
    <mc:Fallback xmlns="">
      <p:transition spd="slow">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31.01.2025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1" name="chimes.wav"/>
          </p:stSnd>
        </p:sndAc>
      </p:transition>
    </mc:Choice>
    <mc:Fallback xmlns="">
      <p:transition spd="slow">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31.01.2025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1" name="chimes.wav"/>
          </p:stSnd>
        </p:sndAc>
      </p:transition>
    </mc:Choice>
    <mc:Fallback xmlns="">
      <p:transition spd="slow">
        <p:fad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31.01.2025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1" name="chimes.wav"/>
          </p:stSnd>
        </p:sndAc>
      </p:transition>
    </mc:Choice>
    <mc:Fallback xmlns="">
      <p:transition spd="slow">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31.01.2025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1" name="chimes.wav"/>
          </p:stSnd>
        </p:sndAc>
      </p:transition>
    </mc:Choice>
    <mc:Fallback xmlns="">
      <p:transition spd="slow">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31.01.2025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1" name="chimes.wav"/>
          </p:stSnd>
        </p:sndAc>
      </p:transition>
    </mc:Choice>
    <mc:Fallback xmlns="">
      <p:transition spd="slow">
        <p:fad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31.01.2025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1" name="chimes.wav"/>
          </p:stSnd>
        </p:sndAc>
      </p:transition>
    </mc:Choice>
    <mc:Fallback xmlns="">
      <p:transition spd="slow">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31.01.2025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1" name="chimes.wav"/>
          </p:stSnd>
        </p:sndAc>
      </p:transition>
    </mc:Choice>
    <mc:Fallback xmlns="">
      <p:transition spd="slow">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31.01.2025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1" name="chimes.wav"/>
          </p:stSnd>
        </p:sndAc>
      </p:transition>
    </mc:Choice>
    <mc:Fallback xmlns="">
      <p:transition spd="slow">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0.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31.01.2025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sndAc>
          <p:stSnd>
            <p:snd r:embed="rId13" name="chimes.wav"/>
          </p:stSnd>
        </p:sndAc>
      </p:transition>
    </mc:Choice>
    <mc:Fallback xmlns="">
      <p:transition spd="slow">
        <p:fade/>
        <p:sndAc>
          <p:stSnd>
            <p:snd r:embed="rId14" name="chimes.wav"/>
          </p:stSnd>
        </p:sndAc>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0.wav"/></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image" Target="../media/image2.gif"/><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6.xml"/><Relationship Id="rId6" Type="http://schemas.openxmlformats.org/officeDocument/2006/relationships/audio" Target="../media/audio10.wav"/><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audio" Target="../media/audio10.wav"/><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0.wav"/><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2.gif"/><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0.wav"/><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0.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audio" Target="../media/audio10.wav"/><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0.wav"/><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0.wav"/></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0.wav"/></Relationships>
</file>

<file path=ppt/slides/_rels/slide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0.wav"/><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0.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gif"/><Relationship Id="rId5" Type="http://schemas.openxmlformats.org/officeDocument/2006/relationships/image" Target="../media/image5.gif"/><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8" descr="0_8ad6_18898049_L"/>
          <p:cNvPicPr/>
          <p:nvPr/>
        </p:nvPicPr>
        <p:blipFill>
          <a:blip r:embed="rId3" cstate="print"/>
          <a:srcRect/>
          <a:stretch>
            <a:fillRect/>
          </a:stretch>
        </p:blipFill>
        <p:spPr bwMode="auto">
          <a:xfrm>
            <a:off x="179512" y="209140"/>
            <a:ext cx="2232248" cy="1923716"/>
          </a:xfrm>
          <a:prstGeom prst="rect">
            <a:avLst/>
          </a:prstGeom>
          <a:noFill/>
          <a:ln w="9525">
            <a:noFill/>
            <a:miter lim="800000"/>
            <a:headEnd/>
            <a:tailEnd/>
          </a:ln>
        </p:spPr>
      </p:pic>
      <p:sp>
        <p:nvSpPr>
          <p:cNvPr id="2" name="Заголовок 1"/>
          <p:cNvSpPr>
            <a:spLocks noGrp="1"/>
          </p:cNvSpPr>
          <p:nvPr>
            <p:ph type="ctrTitle"/>
          </p:nvPr>
        </p:nvSpPr>
        <p:spPr>
          <a:xfrm>
            <a:off x="685800" y="260649"/>
            <a:ext cx="7772400" cy="1224135"/>
          </a:xfrm>
        </p:spPr>
        <p:txBody>
          <a:bodyPr>
            <a:normAutofit fontScale="90000"/>
          </a:bodyPr>
          <a:lstStyle/>
          <a:p>
            <a:pPr>
              <a:lnSpc>
                <a:spcPct val="113000"/>
              </a:lnSpc>
              <a:spcBef>
                <a:spcPts val="0"/>
              </a:spcBef>
            </a:pPr>
            <a:r>
              <a:rPr lang="ru-RU" sz="1800" b="1" kern="1400" dirty="0" smtClean="0">
                <a:solidFill>
                  <a:srgbClr val="002060"/>
                </a:solidFill>
                <a:latin typeface="Times New Roman"/>
              </a:rPr>
              <a:t>«</a:t>
            </a:r>
            <a:r>
              <a:rPr lang="ru-RU" sz="1800" b="1" kern="1400" dirty="0" err="1" smtClean="0">
                <a:solidFill>
                  <a:srgbClr val="002060"/>
                </a:solidFill>
                <a:latin typeface="Times New Roman"/>
              </a:rPr>
              <a:t>Шыңғырлау</a:t>
            </a:r>
            <a:r>
              <a:rPr lang="ru-RU" sz="1800" b="1" kern="1400" dirty="0" smtClean="0">
                <a:solidFill>
                  <a:srgbClr val="002060"/>
                </a:solidFill>
                <a:latin typeface="Times New Roman"/>
              </a:rPr>
              <a:t> </a:t>
            </a:r>
            <a:r>
              <a:rPr lang="ru-RU" sz="1800" b="1" kern="1400" dirty="0" err="1" smtClean="0">
                <a:solidFill>
                  <a:srgbClr val="002060"/>
                </a:solidFill>
                <a:latin typeface="Times New Roman"/>
              </a:rPr>
              <a:t>ауданының</a:t>
            </a:r>
            <a:r>
              <a:rPr lang="ru-RU" sz="1800" b="1" kern="1400" dirty="0" smtClean="0">
                <a:solidFill>
                  <a:srgbClr val="002060"/>
                </a:solidFill>
                <a:latin typeface="Times New Roman"/>
              </a:rPr>
              <a:t> </a:t>
            </a:r>
            <a:r>
              <a:rPr lang="ru-RU" sz="1800" b="1" kern="1400" dirty="0" err="1" smtClean="0">
                <a:solidFill>
                  <a:srgbClr val="002060"/>
                </a:solidFill>
                <a:latin typeface="Times New Roman"/>
              </a:rPr>
              <a:t>Шыңғырлау</a:t>
            </a:r>
            <a:r>
              <a:rPr lang="ru-RU" sz="1800" b="1" kern="1400" dirty="0" smtClean="0">
                <a:solidFill>
                  <a:srgbClr val="002060"/>
                </a:solidFill>
                <a:latin typeface="Times New Roman"/>
              </a:rPr>
              <a:t> </a:t>
            </a:r>
            <a:r>
              <a:rPr lang="ru-RU" sz="1800" b="1" kern="1400" dirty="0" err="1" smtClean="0">
                <a:solidFill>
                  <a:srgbClr val="002060"/>
                </a:solidFill>
                <a:latin typeface="Times New Roman"/>
              </a:rPr>
              <a:t>ауылдық</a:t>
            </a:r>
            <a:r>
              <a:rPr lang="ru-RU" sz="1800" b="1" kern="1400" dirty="0" smtClean="0">
                <a:solidFill>
                  <a:srgbClr val="002060"/>
                </a:solidFill>
                <a:latin typeface="Times New Roman"/>
              </a:rPr>
              <a:t> </a:t>
            </a:r>
            <a:r>
              <a:rPr lang="ru-RU" sz="1800" b="1" kern="1400" dirty="0" err="1" smtClean="0">
                <a:solidFill>
                  <a:srgbClr val="002060"/>
                </a:solidFill>
                <a:latin typeface="Times New Roman"/>
              </a:rPr>
              <a:t>округі</a:t>
            </a:r>
            <a:r>
              <a:rPr lang="ru-RU" sz="1800" b="1" kern="1400" dirty="0" smtClean="0">
                <a:solidFill>
                  <a:srgbClr val="002060"/>
                </a:solidFill>
                <a:latin typeface="Times New Roman"/>
              </a:rPr>
              <a:t> </a:t>
            </a:r>
            <a:r>
              <a:rPr lang="ru-RU" sz="1800" b="1" kern="1400" dirty="0" err="1" smtClean="0">
                <a:solidFill>
                  <a:srgbClr val="002060"/>
                </a:solidFill>
                <a:latin typeface="Times New Roman"/>
              </a:rPr>
              <a:t>әкімінің</a:t>
            </a:r>
            <a:r>
              <a:rPr lang="ru-RU" sz="1800" b="1" kern="1400" dirty="0" smtClean="0">
                <a:solidFill>
                  <a:srgbClr val="002060"/>
                </a:solidFill>
                <a:latin typeface="Times New Roman"/>
              </a:rPr>
              <a:t> аппараты»</a:t>
            </a:r>
            <a:br>
              <a:rPr lang="ru-RU" sz="1800" b="1" kern="1400" dirty="0" smtClean="0">
                <a:solidFill>
                  <a:srgbClr val="002060"/>
                </a:solidFill>
                <a:latin typeface="Times New Roman"/>
              </a:rPr>
            </a:br>
            <a:r>
              <a:rPr lang="ru-RU" sz="1800" b="1" kern="1400" dirty="0" err="1" smtClean="0">
                <a:solidFill>
                  <a:srgbClr val="002060"/>
                </a:solidFill>
                <a:latin typeface="Times New Roman"/>
              </a:rPr>
              <a:t>коммуналдық</a:t>
            </a:r>
            <a:r>
              <a:rPr lang="ru-RU" sz="1800" b="1" kern="1400" dirty="0" smtClean="0">
                <a:solidFill>
                  <a:srgbClr val="002060"/>
                </a:solidFill>
                <a:latin typeface="Times New Roman"/>
              </a:rPr>
              <a:t> </a:t>
            </a:r>
            <a:r>
              <a:rPr lang="ru-RU" sz="1800" b="1" kern="1400" dirty="0" err="1" smtClean="0">
                <a:solidFill>
                  <a:srgbClr val="002060"/>
                </a:solidFill>
                <a:latin typeface="Times New Roman"/>
              </a:rPr>
              <a:t>мемлекеттік</a:t>
            </a:r>
            <a:r>
              <a:rPr lang="ru-RU" sz="1800" b="1" kern="1400" dirty="0" smtClean="0">
                <a:solidFill>
                  <a:srgbClr val="002060"/>
                </a:solidFill>
                <a:latin typeface="Times New Roman"/>
              </a:rPr>
              <a:t> </a:t>
            </a:r>
            <a:r>
              <a:rPr lang="ru-RU" sz="1800" b="1" kern="1400" dirty="0" err="1" smtClean="0">
                <a:solidFill>
                  <a:srgbClr val="002060"/>
                </a:solidFill>
                <a:latin typeface="Times New Roman"/>
              </a:rPr>
              <a:t>мекемесінің</a:t>
            </a:r>
            <a:r>
              <a:rPr lang="ru-RU" sz="1800" b="1" kern="1400" dirty="0" smtClean="0">
                <a:solidFill>
                  <a:srgbClr val="002060"/>
                </a:solidFill>
                <a:latin typeface="Times New Roman"/>
              </a:rPr>
              <a:t> «</a:t>
            </a:r>
            <a:r>
              <a:rPr lang="ru-RU" sz="1800" b="1" kern="1400" dirty="0" err="1" smtClean="0">
                <a:solidFill>
                  <a:srgbClr val="002060"/>
                </a:solidFill>
                <a:latin typeface="Times New Roman"/>
              </a:rPr>
              <a:t>Балдырған</a:t>
            </a:r>
            <a:r>
              <a:rPr lang="ru-RU" sz="1800" b="1" kern="1400" dirty="0" smtClean="0">
                <a:solidFill>
                  <a:srgbClr val="002060"/>
                </a:solidFill>
                <a:latin typeface="Times New Roman"/>
              </a:rPr>
              <a:t> </a:t>
            </a:r>
            <a:r>
              <a:rPr lang="ru-RU" sz="1800" b="1" kern="1400" dirty="0" err="1" smtClean="0">
                <a:solidFill>
                  <a:srgbClr val="002060"/>
                </a:solidFill>
                <a:latin typeface="Times New Roman"/>
              </a:rPr>
              <a:t>бөбекжайы</a:t>
            </a:r>
            <a:r>
              <a:rPr lang="ru-RU" sz="1800" b="1" kern="1400" dirty="0" smtClean="0">
                <a:solidFill>
                  <a:srgbClr val="002060"/>
                </a:solidFill>
                <a:latin typeface="Times New Roman"/>
              </a:rPr>
              <a:t>» МКҚК</a:t>
            </a:r>
            <a:r>
              <a:rPr lang="ru-RU" sz="3200" kern="1400" dirty="0">
                <a:solidFill>
                  <a:srgbClr val="002060"/>
                </a:solidFill>
                <a:latin typeface="Impact"/>
              </a:rPr>
              <a:t/>
            </a:r>
            <a:br>
              <a:rPr lang="ru-RU" sz="3200" kern="1400" dirty="0">
                <a:solidFill>
                  <a:srgbClr val="002060"/>
                </a:solidFill>
                <a:latin typeface="Impact"/>
              </a:rPr>
            </a:br>
            <a:r>
              <a:rPr lang="ru-RU" sz="1050" kern="1400" dirty="0">
                <a:solidFill>
                  <a:srgbClr val="000000"/>
                </a:solidFill>
                <a:latin typeface="Georgia"/>
              </a:rPr>
              <a:t> </a:t>
            </a:r>
            <a:br>
              <a:rPr lang="ru-RU" sz="1050" kern="1400" dirty="0">
                <a:solidFill>
                  <a:srgbClr val="000000"/>
                </a:solidFill>
                <a:latin typeface="Georgia"/>
              </a:rPr>
            </a:br>
            <a:endParaRPr lang="ru-RU" sz="1800" dirty="0"/>
          </a:p>
        </p:txBody>
      </p:sp>
      <p:sp>
        <p:nvSpPr>
          <p:cNvPr id="3" name="Подзаголовок 2"/>
          <p:cNvSpPr>
            <a:spLocks noGrp="1"/>
          </p:cNvSpPr>
          <p:nvPr>
            <p:ph type="subTitle" idx="1"/>
          </p:nvPr>
        </p:nvSpPr>
        <p:spPr>
          <a:xfrm>
            <a:off x="611560" y="1628800"/>
            <a:ext cx="7920880" cy="4680520"/>
          </a:xfrm>
        </p:spPr>
        <p:txBody>
          <a:bodyPr>
            <a:normAutofit/>
          </a:bodyPr>
          <a:lstStyle/>
          <a:p>
            <a:r>
              <a:rPr lang="kk-KZ" sz="3000" smtClean="0">
                <a:solidFill>
                  <a:srgbClr val="002060"/>
                </a:solidFill>
                <a:latin typeface="Times New Roman" panose="02020603050405020304" pitchFamily="18" charset="0"/>
                <a:cs typeface="Times New Roman" panose="02020603050405020304" pitchFamily="18" charset="0"/>
              </a:rPr>
              <a:t>Авторлық бағдарлама</a:t>
            </a:r>
            <a:endParaRPr lang="ru-RU" sz="3000" dirty="0" smtClean="0">
              <a:solidFill>
                <a:srgbClr val="002060"/>
              </a:solidFill>
              <a:latin typeface="Times New Roman" panose="02020603050405020304" pitchFamily="18" charset="0"/>
              <a:cs typeface="Times New Roman" panose="02020603050405020304" pitchFamily="18" charset="0"/>
            </a:endParaRPr>
          </a:p>
          <a:p>
            <a:r>
              <a:rPr lang="ru-RU" sz="6000" b="1" dirty="0" smtClean="0">
                <a:solidFill>
                  <a:srgbClr val="FF0000"/>
                </a:solidFill>
                <a:latin typeface="Times New Roman" panose="02020603050405020304" pitchFamily="18" charset="0"/>
                <a:cs typeface="Times New Roman" panose="02020603050405020304" pitchFamily="18" charset="0"/>
              </a:rPr>
              <a:t> </a:t>
            </a:r>
            <a:r>
              <a:rPr lang="ru-RU" sz="6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Степ-аэробика </a:t>
            </a:r>
            <a:r>
              <a:rPr lang="ru-RU" sz="6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балаба</a:t>
            </a:r>
            <a:r>
              <a:rPr lang="kk-KZ" sz="6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қшада</a:t>
            </a:r>
            <a:endParaRPr lang="ru-RU" sz="6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sz="6000" dirty="0">
              <a:solidFill>
                <a:srgbClr val="FF0000"/>
              </a:solidFill>
            </a:endParaRPr>
          </a:p>
          <a:p>
            <a:r>
              <a:rPr lang="ru-RU" sz="1800" b="1" dirty="0" smtClean="0">
                <a:solidFill>
                  <a:srgbClr val="002060"/>
                </a:solidFill>
                <a:latin typeface="Times New Roman" panose="02020603050405020304" pitchFamily="18" charset="0"/>
                <a:cs typeface="Times New Roman" panose="02020603050405020304" pitchFamily="18" charset="0"/>
              </a:rPr>
              <a:t>                                   «</a:t>
            </a:r>
            <a:r>
              <a:rPr lang="ru-RU" sz="1800" b="1" dirty="0" err="1" smtClean="0">
                <a:solidFill>
                  <a:srgbClr val="002060"/>
                </a:solidFill>
                <a:latin typeface="Times New Roman" panose="02020603050405020304" pitchFamily="18" charset="0"/>
                <a:cs typeface="Times New Roman" panose="02020603050405020304" pitchFamily="18" charset="0"/>
              </a:rPr>
              <a:t>Балапан</a:t>
            </a:r>
            <a:r>
              <a:rPr lang="ru-RU" sz="1800" b="1" dirty="0" smtClean="0">
                <a:solidFill>
                  <a:srgbClr val="002060"/>
                </a:solidFill>
                <a:latin typeface="Times New Roman" panose="02020603050405020304" pitchFamily="18" charset="0"/>
                <a:cs typeface="Times New Roman" panose="02020603050405020304" pitchFamily="18" charset="0"/>
              </a:rPr>
              <a:t>»  </a:t>
            </a:r>
            <a:r>
              <a:rPr lang="ru-RU" sz="1800" b="1" dirty="0" err="1" smtClean="0">
                <a:solidFill>
                  <a:srgbClr val="002060"/>
                </a:solidFill>
                <a:latin typeface="Times New Roman" panose="02020603050405020304" pitchFamily="18" charset="0"/>
                <a:cs typeface="Times New Roman" panose="02020603050405020304" pitchFamily="18" charset="0"/>
              </a:rPr>
              <a:t>ортаңғы</a:t>
            </a:r>
            <a:r>
              <a:rPr lang="ru-RU" sz="1800" b="1" dirty="0" smtClean="0">
                <a:solidFill>
                  <a:srgbClr val="002060"/>
                </a:solidFill>
                <a:latin typeface="Times New Roman" panose="02020603050405020304" pitchFamily="18" charset="0"/>
                <a:cs typeface="Times New Roman" panose="02020603050405020304" pitchFamily="18" charset="0"/>
              </a:rPr>
              <a:t> </a:t>
            </a:r>
            <a:r>
              <a:rPr lang="ru-RU" sz="1800" b="1" dirty="0" err="1" smtClean="0">
                <a:solidFill>
                  <a:srgbClr val="002060"/>
                </a:solidFill>
                <a:latin typeface="Times New Roman" panose="02020603050405020304" pitchFamily="18" charset="0"/>
                <a:cs typeface="Times New Roman" panose="02020603050405020304" pitchFamily="18" charset="0"/>
              </a:rPr>
              <a:t>тобының</a:t>
            </a:r>
            <a:r>
              <a:rPr lang="ru-RU" sz="1800" b="1" dirty="0" smtClean="0">
                <a:solidFill>
                  <a:srgbClr val="002060"/>
                </a:solidFill>
                <a:latin typeface="Times New Roman" panose="02020603050405020304" pitchFamily="18" charset="0"/>
                <a:cs typeface="Times New Roman" panose="02020603050405020304" pitchFamily="18" charset="0"/>
              </a:rPr>
              <a:t> </a:t>
            </a:r>
            <a:r>
              <a:rPr lang="ru-RU" sz="1800" b="1" dirty="0" err="1" smtClean="0">
                <a:solidFill>
                  <a:srgbClr val="002060"/>
                </a:solidFill>
                <a:latin typeface="Times New Roman" panose="02020603050405020304" pitchFamily="18" charset="0"/>
                <a:cs typeface="Times New Roman" panose="02020603050405020304" pitchFamily="18" charset="0"/>
              </a:rPr>
              <a:t>тәрбиешісі</a:t>
            </a:r>
            <a:r>
              <a:rPr lang="ru-RU" sz="1800" b="1" dirty="0" smtClean="0">
                <a:solidFill>
                  <a:srgbClr val="002060"/>
                </a:solidFill>
                <a:latin typeface="Times New Roman" panose="02020603050405020304" pitchFamily="18" charset="0"/>
                <a:cs typeface="Times New Roman" panose="02020603050405020304" pitchFamily="18" charset="0"/>
              </a:rPr>
              <a:t>                                 </a:t>
            </a:r>
          </a:p>
          <a:p>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smtClean="0">
                <a:solidFill>
                  <a:srgbClr val="002060"/>
                </a:solidFill>
                <a:latin typeface="Times New Roman" panose="02020603050405020304" pitchFamily="18" charset="0"/>
                <a:cs typeface="Times New Roman" panose="02020603050405020304" pitchFamily="18" charset="0"/>
              </a:rPr>
              <a:t>                                          </a:t>
            </a:r>
            <a:r>
              <a:rPr lang="ru-RU" sz="1800" b="1" dirty="0" err="1" smtClean="0">
                <a:solidFill>
                  <a:srgbClr val="002060"/>
                </a:solidFill>
                <a:latin typeface="Times New Roman" panose="02020603050405020304" pitchFamily="18" charset="0"/>
                <a:cs typeface="Times New Roman" panose="02020603050405020304" pitchFamily="18" charset="0"/>
              </a:rPr>
              <a:t>Ислямкулова</a:t>
            </a:r>
            <a:r>
              <a:rPr lang="ru-RU" sz="1800" b="1" dirty="0" smtClean="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Гүлназ</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Отарбайқызы</a:t>
            </a:r>
            <a:endParaRPr lang="ru-RU" sz="1800" b="1" dirty="0" smtClean="0">
              <a:solidFill>
                <a:srgbClr val="002060"/>
              </a:solidFill>
              <a:latin typeface="Times New Roman" panose="02020603050405020304" pitchFamily="18" charset="0"/>
              <a:cs typeface="Times New Roman" panose="02020603050405020304" pitchFamily="18" charset="0"/>
            </a:endParaRPr>
          </a:p>
          <a:p>
            <a:r>
              <a:rPr lang="ru-RU" sz="1800" b="1" dirty="0" smtClean="0">
                <a:solidFill>
                  <a:schemeClr val="tx2"/>
                </a:solidFill>
                <a:latin typeface="Times New Roman" panose="02020603050405020304" pitchFamily="18" charset="0"/>
                <a:cs typeface="Times New Roman" panose="02020603050405020304" pitchFamily="18" charset="0"/>
              </a:rPr>
              <a:t>                                                                  </a:t>
            </a:r>
            <a:endParaRPr lang="ru-RU" sz="18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14821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dob.1september.ru/2007/12/19.gif"/>
          <p:cNvPicPr/>
          <p:nvPr/>
        </p:nvPicPr>
        <p:blipFill>
          <a:blip r:embed="rId3" cstate="print">
            <a:duotone>
              <a:prstClr val="black"/>
              <a:schemeClr val="accent6">
                <a:tint val="45000"/>
                <a:satMod val="400000"/>
              </a:schemeClr>
            </a:duotone>
          </a:blip>
          <a:srcRect/>
          <a:stretch>
            <a:fillRect/>
          </a:stretch>
        </p:blipFill>
        <p:spPr bwMode="auto">
          <a:xfrm>
            <a:off x="467544" y="1700808"/>
            <a:ext cx="3810000" cy="1942506"/>
          </a:xfrm>
          <a:prstGeom prst="rect">
            <a:avLst/>
          </a:prstGeom>
          <a:solidFill>
            <a:schemeClr val="accent3">
              <a:lumMod val="60000"/>
              <a:lumOff val="40000"/>
            </a:schemeClr>
          </a:solidFill>
          <a:ln w="127000" cap="rnd">
            <a:solidFill>
              <a:schemeClr val="accent1">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Прямоугольник 8"/>
          <p:cNvSpPr/>
          <p:nvPr/>
        </p:nvSpPr>
        <p:spPr>
          <a:xfrm rot="10800000" flipV="1">
            <a:off x="5004048" y="2028195"/>
            <a:ext cx="3782794" cy="1323439"/>
          </a:xfrm>
          <a:prstGeom prst="rect">
            <a:avLst/>
          </a:prstGeom>
        </p:spPr>
        <p:txBody>
          <a:bodyPr wrap="square">
            <a:spAutoFit/>
          </a:bodyPr>
          <a:lstStyle/>
          <a:p>
            <a:r>
              <a:rPr lang="ru-RU" sz="2000" b="1" dirty="0" err="1" smtClean="0">
                <a:solidFill>
                  <a:srgbClr val="002060"/>
                </a:solidFill>
                <a:latin typeface="Times New Roman" panose="02020603050405020304" pitchFamily="18" charset="0"/>
                <a:cs typeface="Times New Roman" panose="02020603050405020304" pitchFamily="18" charset="0"/>
              </a:rPr>
              <a:t>Ойындар</a:t>
            </a:r>
            <a:r>
              <a:rPr lang="ru-RU" sz="2000" b="1" dirty="0" smtClean="0">
                <a:solidFill>
                  <a:srgbClr val="002060"/>
                </a:solidFill>
                <a:latin typeface="Times New Roman" panose="02020603050405020304" pitchFamily="18" charset="0"/>
                <a:cs typeface="Times New Roman" panose="02020603050405020304" pitchFamily="18" charset="0"/>
              </a:rPr>
              <a:t> мен  релаксация </a:t>
            </a:r>
          </a:p>
          <a:p>
            <a:r>
              <a:rPr lang="ru-RU" sz="2000" b="1" dirty="0" err="1" smtClean="0">
                <a:solidFill>
                  <a:srgbClr val="002060"/>
                </a:solidFill>
                <a:latin typeface="Times New Roman" panose="02020603050405020304" pitchFamily="18" charset="0"/>
                <a:cs typeface="Times New Roman" panose="02020603050405020304" pitchFamily="18" charset="0"/>
              </a:rPr>
              <a:t>жасау</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жаттығуларына</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екі</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қатарға</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және</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шеңбер</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түрінде</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орналастыруға</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болады</a:t>
            </a:r>
            <a:r>
              <a:rPr lang="ru-RU" sz="2000" b="1" dirty="0" smtClean="0">
                <a:solidFill>
                  <a:srgbClr val="002060"/>
                </a:solidFill>
                <a:latin typeface="Times New Roman" panose="02020603050405020304" pitchFamily="18" charset="0"/>
                <a:cs typeface="Times New Roman" panose="02020603050405020304" pitchFamily="18" charset="0"/>
              </a:rPr>
              <a:t>.</a:t>
            </a:r>
            <a:endParaRPr lang="ru-RU" sz="2000" b="1" dirty="0">
              <a:solidFill>
                <a:srgbClr val="002060"/>
              </a:solidFill>
              <a:latin typeface="Times New Roman" panose="02020603050405020304" pitchFamily="18" charset="0"/>
              <a:cs typeface="Times New Roman" panose="02020603050405020304" pitchFamily="18" charset="0"/>
            </a:endParaRPr>
          </a:p>
        </p:txBody>
      </p:sp>
      <p:pic>
        <p:nvPicPr>
          <p:cNvPr id="10" name="Рисунок 9" descr="http://dob.1september.ru/2007/12/18.gif"/>
          <p:cNvPicPr/>
          <p:nvPr/>
        </p:nvPicPr>
        <p:blipFill>
          <a:blip r:embed="rId4" cstate="print">
            <a:duotone>
              <a:prstClr val="black"/>
              <a:schemeClr val="accent5">
                <a:tint val="45000"/>
                <a:satMod val="400000"/>
              </a:schemeClr>
            </a:duotone>
          </a:blip>
          <a:srcRect/>
          <a:stretch>
            <a:fillRect/>
          </a:stretch>
        </p:blipFill>
        <p:spPr bwMode="auto">
          <a:xfrm>
            <a:off x="4714876" y="4077072"/>
            <a:ext cx="3619112" cy="2232248"/>
          </a:xfrm>
          <a:prstGeom prst="rect">
            <a:avLst/>
          </a:prstGeom>
          <a:ln w="127000" cap="rnd">
            <a:solidFill>
              <a:schemeClr val="accent1">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8" descr="0_8ad6_18898049_L"/>
          <p:cNvPicPr/>
          <p:nvPr/>
        </p:nvPicPr>
        <p:blipFill>
          <a:blip r:embed="rId5" cstate="print"/>
          <a:srcRect/>
          <a:stretch>
            <a:fillRect/>
          </a:stretch>
        </p:blipFill>
        <p:spPr bwMode="auto">
          <a:xfrm>
            <a:off x="107504" y="33948"/>
            <a:ext cx="1800200" cy="1450835"/>
          </a:xfrm>
          <a:prstGeom prst="rect">
            <a:avLst/>
          </a:prstGeom>
          <a:noFill/>
          <a:ln w="9525">
            <a:noFill/>
            <a:miter lim="800000"/>
            <a:headEnd/>
            <a:tailEnd/>
          </a:ln>
        </p:spPr>
      </p:pic>
    </p:spTree>
    <p:extLst>
      <p:ext uri="{BB962C8B-B14F-4D97-AF65-F5344CB8AC3E}">
        <p14:creationId xmlns:p14="http://schemas.microsoft.com/office/powerpoint/2010/main" val="363862176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277611275"/>
              </p:ext>
            </p:extLst>
          </p:nvPr>
        </p:nvGraphicFramePr>
        <p:xfrm>
          <a:off x="214282" y="188641"/>
          <a:ext cx="8822214" cy="6464078"/>
        </p:xfrm>
        <a:graphic>
          <a:graphicData uri="http://schemas.openxmlformats.org/drawingml/2006/table">
            <a:tbl>
              <a:tblPr firstRow="1" bandRow="1">
                <a:tableStyleId>{5C22544A-7EE6-4342-B048-85BDC9FD1C3A}</a:tableStyleId>
              </a:tblPr>
              <a:tblGrid>
                <a:gridCol w="1333382">
                  <a:extLst>
                    <a:ext uri="{9D8B030D-6E8A-4147-A177-3AD203B41FA5}">
                      <a16:colId xmlns:a16="http://schemas.microsoft.com/office/drawing/2014/main" val="1879713313"/>
                    </a:ext>
                  </a:extLst>
                </a:gridCol>
                <a:gridCol w="5040560">
                  <a:extLst>
                    <a:ext uri="{9D8B030D-6E8A-4147-A177-3AD203B41FA5}">
                      <a16:colId xmlns:a16="http://schemas.microsoft.com/office/drawing/2014/main" val="347755817"/>
                    </a:ext>
                  </a:extLst>
                </a:gridCol>
                <a:gridCol w="2448272">
                  <a:extLst>
                    <a:ext uri="{9D8B030D-6E8A-4147-A177-3AD203B41FA5}">
                      <a16:colId xmlns:a16="http://schemas.microsoft.com/office/drawing/2014/main" val="529553919"/>
                    </a:ext>
                  </a:extLst>
                </a:gridCol>
              </a:tblGrid>
              <a:tr h="1008111">
                <a:tc gridSpan="3">
                  <a:txBody>
                    <a:bodyPr/>
                    <a:lstStyle/>
                    <a:p>
                      <a:pPr algn="ctr"/>
                      <a:r>
                        <a:rPr lang="kk-KZ" sz="1800" dirty="0" smtClean="0">
                          <a:solidFill>
                            <a:srgbClr val="FFFF00"/>
                          </a:solidFill>
                          <a:latin typeface="Times New Roman" panose="02020603050405020304" pitchFamily="18" charset="0"/>
                          <a:cs typeface="Times New Roman" panose="02020603050405020304" pitchFamily="18" charset="0"/>
                        </a:rPr>
                        <a:t> Қысқа мерзімді</a:t>
                      </a:r>
                      <a:r>
                        <a:rPr lang="kk-KZ" sz="1800" baseline="0" dirty="0" smtClean="0">
                          <a:solidFill>
                            <a:srgbClr val="FFFF00"/>
                          </a:solidFill>
                          <a:latin typeface="Times New Roman" panose="02020603050405020304" pitchFamily="18" charset="0"/>
                          <a:cs typeface="Times New Roman" panose="02020603050405020304" pitchFamily="18" charset="0"/>
                        </a:rPr>
                        <a:t>  ж</a:t>
                      </a:r>
                      <a:r>
                        <a:rPr lang="kk-KZ" sz="1800" dirty="0" smtClean="0">
                          <a:solidFill>
                            <a:srgbClr val="FFFF00"/>
                          </a:solidFill>
                          <a:latin typeface="Times New Roman" panose="02020603050405020304" pitchFamily="18" charset="0"/>
                          <a:cs typeface="Times New Roman" panose="02020603050405020304" pitchFamily="18" charset="0"/>
                        </a:rPr>
                        <a:t>оба</a:t>
                      </a:r>
                      <a:br>
                        <a:rPr lang="kk-KZ" sz="1800" dirty="0" smtClean="0">
                          <a:solidFill>
                            <a:srgbClr val="FFFF00"/>
                          </a:solidFill>
                          <a:latin typeface="Times New Roman" panose="02020603050405020304" pitchFamily="18" charset="0"/>
                          <a:cs typeface="Times New Roman" panose="02020603050405020304" pitchFamily="18" charset="0"/>
                        </a:rPr>
                      </a:br>
                      <a:r>
                        <a:rPr lang="kk-KZ" sz="2800" dirty="0" smtClean="0">
                          <a:solidFill>
                            <a:srgbClr val="FFFF00"/>
                          </a:solidFill>
                          <a:latin typeface="Times New Roman" panose="02020603050405020304" pitchFamily="18" charset="0"/>
                          <a:cs typeface="Times New Roman" panose="02020603050405020304" pitchFamily="18" charset="0"/>
                        </a:rPr>
                        <a:t>Тақырыбы: Степ-аэробика балабақшада</a:t>
                      </a:r>
                      <a:br>
                        <a:rPr lang="kk-KZ" sz="2800" dirty="0" smtClean="0">
                          <a:solidFill>
                            <a:srgbClr val="FFFF00"/>
                          </a:solidFill>
                          <a:latin typeface="Times New Roman" panose="02020603050405020304" pitchFamily="18" charset="0"/>
                          <a:cs typeface="Times New Roman" panose="02020603050405020304" pitchFamily="18" charset="0"/>
                        </a:rPr>
                      </a:br>
                      <a:r>
                        <a:rPr lang="kk-KZ" sz="1800" dirty="0" smtClean="0">
                          <a:solidFill>
                            <a:srgbClr val="FFFF00"/>
                          </a:solidFill>
                          <a:latin typeface="Times New Roman" panose="02020603050405020304" pitchFamily="18" charset="0"/>
                          <a:cs typeface="Times New Roman" panose="02020603050405020304" pitchFamily="18" charset="0"/>
                        </a:rPr>
                        <a:t> </a:t>
                      </a:r>
                      <a:r>
                        <a:rPr lang="kk-KZ" sz="1800" baseline="0" dirty="0" smtClean="0">
                          <a:solidFill>
                            <a:srgbClr val="FFFF00"/>
                          </a:solidFill>
                          <a:latin typeface="Times New Roman" panose="02020603050405020304" pitchFamily="18" charset="0"/>
                          <a:cs typeface="Times New Roman" panose="02020603050405020304" pitchFamily="18" charset="0"/>
                        </a:rPr>
                        <a:t> 201</a:t>
                      </a:r>
                      <a:r>
                        <a:rPr lang="kk-KZ" sz="1800" dirty="0" smtClean="0">
                          <a:solidFill>
                            <a:srgbClr val="FFFF00"/>
                          </a:solidFill>
                          <a:latin typeface="Times New Roman" panose="02020603050405020304" pitchFamily="18" charset="0"/>
                          <a:cs typeface="Times New Roman" panose="02020603050405020304" pitchFamily="18" charset="0"/>
                        </a:rPr>
                        <a:t>8 ж</a:t>
                      </a:r>
                      <a:r>
                        <a:rPr lang="kk-KZ" sz="1800" baseline="0" dirty="0" smtClean="0">
                          <a:solidFill>
                            <a:srgbClr val="FFFF00"/>
                          </a:solidFill>
                          <a:latin typeface="Times New Roman" panose="02020603050405020304" pitchFamily="18" charset="0"/>
                          <a:cs typeface="Times New Roman" panose="02020603050405020304" pitchFamily="18" charset="0"/>
                        </a:rPr>
                        <a:t> 8 </a:t>
                      </a:r>
                      <a:r>
                        <a:rPr lang="kk-KZ" sz="1800" dirty="0" smtClean="0">
                          <a:solidFill>
                            <a:srgbClr val="FFFF00"/>
                          </a:solidFill>
                          <a:latin typeface="Times New Roman" panose="02020603050405020304" pitchFamily="18" charset="0"/>
                          <a:cs typeface="Times New Roman" panose="02020603050405020304" pitchFamily="18" charset="0"/>
                        </a:rPr>
                        <a:t>қаңтар-30 наурыз </a:t>
                      </a:r>
                      <a:endParaRPr lang="ru-RU" dirty="0">
                        <a:solidFill>
                          <a:srgbClr val="FFFF00"/>
                        </a:solidFill>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pPr algn="ctr"/>
                      <a:endParaRPr lang="ru-RU"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15583732"/>
                  </a:ext>
                </a:extLst>
              </a:tr>
              <a:tr h="550958">
                <a:tc>
                  <a:txBody>
                    <a:bodyPr/>
                    <a:lstStyle/>
                    <a:p>
                      <a:pPr algn="ctr"/>
                      <a:r>
                        <a:rPr lang="kk-KZ" sz="1800" b="1" dirty="0" smtClean="0">
                          <a:solidFill>
                            <a:schemeClr val="tx2"/>
                          </a:solidFill>
                          <a:latin typeface="Times New Roman" panose="02020603050405020304" pitchFamily="18" charset="0"/>
                          <a:cs typeface="Times New Roman" panose="02020603050405020304" pitchFamily="18" charset="0"/>
                        </a:rPr>
                        <a:t>Мерзімі</a:t>
                      </a:r>
                      <a:r>
                        <a:rPr lang="kk-KZ" sz="1800" b="1" baseline="0" dirty="0" smtClean="0">
                          <a:solidFill>
                            <a:schemeClr val="tx2"/>
                          </a:solidFill>
                          <a:latin typeface="Times New Roman" panose="02020603050405020304" pitchFamily="18" charset="0"/>
                          <a:cs typeface="Times New Roman" panose="02020603050405020304" pitchFamily="18" charset="0"/>
                        </a:rPr>
                        <a:t> </a:t>
                      </a:r>
                      <a:endParaRPr lang="ru-RU" sz="18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indent="0" algn="ctr">
                        <a:buNone/>
                      </a:pPr>
                      <a:r>
                        <a:rPr lang="kk-KZ" sz="1800" b="1" dirty="0" smtClean="0">
                          <a:solidFill>
                            <a:schemeClr val="tx2"/>
                          </a:solidFill>
                          <a:latin typeface="Times New Roman" panose="02020603050405020304" pitchFamily="18" charset="0"/>
                          <a:cs typeface="Times New Roman" panose="02020603050405020304" pitchFamily="18" charset="0"/>
                        </a:rPr>
                        <a:t>Жұмыс мазмұны</a:t>
                      </a:r>
                      <a:endParaRPr lang="ru-RU" sz="18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indent="0" algn="ctr">
                        <a:buNone/>
                      </a:pPr>
                      <a:r>
                        <a:rPr lang="kk-KZ" sz="1800" b="1" dirty="0" smtClean="0">
                          <a:solidFill>
                            <a:schemeClr val="tx2"/>
                          </a:solidFill>
                          <a:latin typeface="Times New Roman" panose="02020603050405020304" pitchFamily="18" charset="0"/>
                          <a:cs typeface="Times New Roman" panose="02020603050405020304" pitchFamily="18" charset="0"/>
                        </a:rPr>
                        <a:t>Өтетін орны</a:t>
                      </a:r>
                      <a:endParaRPr lang="ru-RU" sz="1800" b="1"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3752617"/>
                  </a:ext>
                </a:extLst>
              </a:tr>
              <a:tr h="550958">
                <a:tc>
                  <a:txBody>
                    <a:bodyPr/>
                    <a:lstStyle/>
                    <a:p>
                      <a:r>
                        <a:rPr lang="kk-KZ" sz="1800" b="1" dirty="0" smtClean="0">
                          <a:solidFill>
                            <a:schemeClr val="tx2"/>
                          </a:solidFill>
                          <a:latin typeface="Times New Roman" panose="02020603050405020304" pitchFamily="18" charset="0"/>
                          <a:cs typeface="Times New Roman" panose="02020603050405020304" pitchFamily="18" charset="0"/>
                        </a:rPr>
                        <a:t>Қаңтар</a:t>
                      </a:r>
                    </a:p>
                    <a:p>
                      <a:r>
                        <a:rPr lang="kk-KZ" sz="1800" dirty="0" smtClean="0">
                          <a:solidFill>
                            <a:schemeClr val="tx2"/>
                          </a:solidFill>
                          <a:latin typeface="Times New Roman" panose="02020603050405020304" pitchFamily="18" charset="0"/>
                          <a:cs typeface="Times New Roman" panose="02020603050405020304" pitchFamily="18" charset="0"/>
                        </a:rPr>
                        <a:t>1 апта</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dirty="0" smtClean="0">
                          <a:solidFill>
                            <a:schemeClr val="tx2"/>
                          </a:solidFill>
                          <a:latin typeface="Times New Roman" panose="02020603050405020304" pitchFamily="18" charset="0"/>
                          <a:cs typeface="Times New Roman" panose="02020603050405020304" pitchFamily="18" charset="0"/>
                        </a:rPr>
                        <a:t> Жоба тақырыбын таңдау.</a:t>
                      </a:r>
                      <a:r>
                        <a:rPr lang="kk-KZ" sz="1800" baseline="0" dirty="0" smtClean="0">
                          <a:solidFill>
                            <a:schemeClr val="tx2"/>
                          </a:solidFill>
                          <a:latin typeface="Times New Roman" panose="02020603050405020304" pitchFamily="18" charset="0"/>
                          <a:cs typeface="Times New Roman" panose="02020603050405020304" pitchFamily="18" charset="0"/>
                        </a:rPr>
                        <a:t>                                   </a:t>
                      </a:r>
                      <a:r>
                        <a:rPr lang="kk-KZ" sz="1800" dirty="0" smtClean="0">
                          <a:solidFill>
                            <a:schemeClr val="tx2"/>
                          </a:solidFill>
                          <a:latin typeface="Times New Roman" panose="02020603050405020304" pitchFamily="18" charset="0"/>
                          <a:cs typeface="Times New Roman" panose="02020603050405020304" pitchFamily="18" charset="0"/>
                        </a:rPr>
                        <a:t>Степ-аэробика бойынша ақпарат жинау.</a:t>
                      </a:r>
                    </a:p>
                  </a:txBody>
                  <a:tcPr/>
                </a:tc>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«Балдырған» б/ж</a:t>
                      </a:r>
                    </a:p>
                    <a:p>
                      <a:r>
                        <a:rPr lang="kk-KZ" sz="1800" dirty="0" smtClean="0">
                          <a:solidFill>
                            <a:schemeClr val="tx2"/>
                          </a:solidFill>
                          <a:latin typeface="Times New Roman" panose="02020603050405020304" pitchFamily="18" charset="0"/>
                          <a:cs typeface="Times New Roman" panose="02020603050405020304" pitchFamily="18" charset="0"/>
                        </a:rPr>
                        <a:t>«Балапан» ортаңғы тобы</a:t>
                      </a:r>
                      <a:endParaRPr lang="ru-RU" sz="18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81657145"/>
                  </a:ext>
                </a:extLst>
              </a:tr>
              <a:tr h="550958">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1 апта</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dirty="0" smtClean="0">
                          <a:solidFill>
                            <a:schemeClr val="tx2"/>
                          </a:solidFill>
                          <a:latin typeface="Times New Roman" panose="02020603050405020304" pitchFamily="18" charset="0"/>
                          <a:cs typeface="Times New Roman" panose="02020603050405020304" pitchFamily="18" charset="0"/>
                        </a:rPr>
                        <a:t>Мақсат, міндеттерін анықтау.</a:t>
                      </a:r>
                      <a:endParaRPr lang="ru-RU" sz="1800" dirty="0" smtClean="0">
                        <a:solidFill>
                          <a:schemeClr val="tx2"/>
                        </a:solidFill>
                        <a:latin typeface="Times New Roman" panose="02020603050405020304" pitchFamily="18" charset="0"/>
                        <a:cs typeface="Times New Roman" panose="02020603050405020304" pitchFamily="18" charset="0"/>
                      </a:endParaRPr>
                    </a:p>
                    <a:p>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dirty="0" smtClean="0">
                          <a:solidFill>
                            <a:schemeClr val="tx2"/>
                          </a:solidFill>
                          <a:latin typeface="Times New Roman" panose="02020603050405020304" pitchFamily="18" charset="0"/>
                          <a:cs typeface="Times New Roman" panose="02020603050405020304" pitchFamily="18" charset="0"/>
                        </a:rPr>
                        <a:t>«Балапан» ортаңғы тобы</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smtClean="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47261234"/>
                  </a:ext>
                </a:extLst>
              </a:tr>
              <a:tr h="550958">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2 апта</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Интернет сайттарынан әдістемелік</a:t>
                      </a:r>
                      <a:r>
                        <a:rPr lang="kk-KZ" sz="1800" baseline="0" dirty="0" smtClean="0">
                          <a:solidFill>
                            <a:schemeClr val="tx2"/>
                          </a:solidFill>
                          <a:latin typeface="Times New Roman" panose="02020603050405020304" pitchFamily="18" charset="0"/>
                          <a:cs typeface="Times New Roman" panose="02020603050405020304" pitchFamily="18" charset="0"/>
                        </a:rPr>
                        <a:t> нұсқаулықтарды </a:t>
                      </a:r>
                      <a:r>
                        <a:rPr lang="kk-KZ" sz="1800" dirty="0" smtClean="0">
                          <a:solidFill>
                            <a:schemeClr val="tx2"/>
                          </a:solidFill>
                          <a:latin typeface="Times New Roman" panose="02020603050405020304" pitchFamily="18" charset="0"/>
                          <a:cs typeface="Times New Roman" panose="02020603050405020304" pitchFamily="18" charset="0"/>
                        </a:rPr>
                        <a:t>іздестіру. Тақырыпқа сай әдебиеттермен танысу, материал жинақтау.</a:t>
                      </a:r>
                    </a:p>
                    <a:p>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Әдіскер бөлмесі, аудандық</a:t>
                      </a:r>
                      <a:r>
                        <a:rPr lang="kk-KZ" sz="1800" baseline="0" dirty="0" smtClean="0">
                          <a:solidFill>
                            <a:schemeClr val="tx2"/>
                          </a:solidFill>
                          <a:latin typeface="Times New Roman" panose="02020603050405020304" pitchFamily="18" charset="0"/>
                          <a:cs typeface="Times New Roman" panose="02020603050405020304" pitchFamily="18" charset="0"/>
                        </a:rPr>
                        <a:t> қітапханасы</a:t>
                      </a:r>
                      <a:endParaRPr lang="ru-RU" sz="18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17481456"/>
                  </a:ext>
                </a:extLst>
              </a:tr>
              <a:tr h="550958">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3 апта</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Степ-аэробика жобасының жоспарын құру.</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dirty="0" smtClean="0">
                          <a:solidFill>
                            <a:schemeClr val="tx2"/>
                          </a:solidFill>
                          <a:latin typeface="Times New Roman" panose="02020603050405020304" pitchFamily="18" charset="0"/>
                          <a:cs typeface="Times New Roman" panose="02020603050405020304" pitchFamily="18" charset="0"/>
                        </a:rPr>
                        <a:t>«Балапан» ортаңғы тобы</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smtClean="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30263612"/>
                  </a:ext>
                </a:extLst>
              </a:tr>
              <a:tr h="550958">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4 апта</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Ата-аналар көмегі арқылы степ-аэробиканың платформасын дайындау.</a:t>
                      </a:r>
                      <a:r>
                        <a:rPr lang="kk-KZ" sz="1800" baseline="0" dirty="0" smtClean="0">
                          <a:solidFill>
                            <a:schemeClr val="tx2"/>
                          </a:solidFill>
                          <a:latin typeface="Times New Roman" panose="02020603050405020304" pitchFamily="18" charset="0"/>
                          <a:cs typeface="Times New Roman" panose="02020603050405020304" pitchFamily="18" charset="0"/>
                        </a:rPr>
                        <a:t>  </a:t>
                      </a:r>
                    </a:p>
                    <a:p>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Ата-аналармен кездесу</a:t>
                      </a:r>
                      <a:endParaRPr lang="ru-RU" sz="18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06220881"/>
                  </a:ext>
                </a:extLst>
              </a:tr>
            </a:tbl>
          </a:graphicData>
        </a:graphic>
      </p:graphicFrame>
    </p:spTree>
    <p:extLst>
      <p:ext uri="{BB962C8B-B14F-4D97-AF65-F5344CB8AC3E}">
        <p14:creationId xmlns:p14="http://schemas.microsoft.com/office/powerpoint/2010/main" val="72406168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3"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552646407"/>
              </p:ext>
            </p:extLst>
          </p:nvPr>
        </p:nvGraphicFramePr>
        <p:xfrm>
          <a:off x="179513" y="188641"/>
          <a:ext cx="8856982" cy="6566519"/>
        </p:xfrm>
        <a:graphic>
          <a:graphicData uri="http://schemas.openxmlformats.org/drawingml/2006/table">
            <a:tbl>
              <a:tblPr firstRow="1" bandRow="1">
                <a:tableStyleId>{5C22544A-7EE6-4342-B048-85BDC9FD1C3A}</a:tableStyleId>
              </a:tblPr>
              <a:tblGrid>
                <a:gridCol w="1296143">
                  <a:extLst>
                    <a:ext uri="{9D8B030D-6E8A-4147-A177-3AD203B41FA5}">
                      <a16:colId xmlns:a16="http://schemas.microsoft.com/office/drawing/2014/main" val="702788252"/>
                    </a:ext>
                  </a:extLst>
                </a:gridCol>
                <a:gridCol w="5438091">
                  <a:extLst>
                    <a:ext uri="{9D8B030D-6E8A-4147-A177-3AD203B41FA5}">
                      <a16:colId xmlns:a16="http://schemas.microsoft.com/office/drawing/2014/main" val="1658171356"/>
                    </a:ext>
                  </a:extLst>
                </a:gridCol>
                <a:gridCol w="2122748">
                  <a:extLst>
                    <a:ext uri="{9D8B030D-6E8A-4147-A177-3AD203B41FA5}">
                      <a16:colId xmlns:a16="http://schemas.microsoft.com/office/drawing/2014/main" val="852710149"/>
                    </a:ext>
                  </a:extLst>
                </a:gridCol>
              </a:tblGrid>
              <a:tr h="357382">
                <a:tc>
                  <a:txBody>
                    <a:bodyPr/>
                    <a:lstStyle/>
                    <a:p>
                      <a:pPr algn="ctr"/>
                      <a:r>
                        <a:rPr lang="kk-KZ" sz="1800" b="0" dirty="0" smtClean="0">
                          <a:solidFill>
                            <a:schemeClr val="tx2"/>
                          </a:solidFill>
                          <a:latin typeface="Times New Roman" pitchFamily="18" charset="0"/>
                          <a:cs typeface="Times New Roman" pitchFamily="18" charset="0"/>
                        </a:rPr>
                        <a:t>1</a:t>
                      </a:r>
                      <a:endParaRPr lang="ru-RU" sz="1800" b="0" dirty="0">
                        <a:solidFill>
                          <a:schemeClr val="tx2"/>
                        </a:solidFill>
                        <a:latin typeface="Times New Roman" pitchFamily="18" charset="0"/>
                        <a:cs typeface="Times New Roman" pitchFamily="18" charset="0"/>
                      </a:endParaRPr>
                    </a:p>
                  </a:txBody>
                  <a:tcPr/>
                </a:tc>
                <a:tc>
                  <a:txBody>
                    <a:bodyPr/>
                    <a:lstStyle/>
                    <a:p>
                      <a:pPr algn="ctr"/>
                      <a:r>
                        <a:rPr lang="kk-KZ" sz="1800" b="0" dirty="0" smtClean="0">
                          <a:solidFill>
                            <a:schemeClr val="tx2"/>
                          </a:solidFill>
                          <a:latin typeface="Times New Roman" panose="02020603050405020304" pitchFamily="18" charset="0"/>
                          <a:cs typeface="Times New Roman" panose="02020603050405020304" pitchFamily="18" charset="0"/>
                        </a:rPr>
                        <a:t>2</a:t>
                      </a:r>
                      <a:endParaRPr lang="ru-RU" sz="1800" b="0" dirty="0" smtClean="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kk-KZ" sz="1800" b="0" dirty="0" smtClean="0">
                          <a:solidFill>
                            <a:schemeClr val="tx2"/>
                          </a:solidFill>
                          <a:latin typeface="Times New Roman" panose="02020603050405020304" pitchFamily="18" charset="0"/>
                          <a:cs typeface="Times New Roman" panose="02020603050405020304" pitchFamily="18" charset="0"/>
                        </a:rPr>
                        <a:t>3</a:t>
                      </a:r>
                      <a:endParaRPr lang="ru-RU" sz="1800" b="0" dirty="0" smtClean="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30521022"/>
                  </a:ext>
                </a:extLst>
              </a:tr>
              <a:tr h="714359">
                <a:tc>
                  <a:txBody>
                    <a:bodyPr/>
                    <a:lstStyle/>
                    <a:p>
                      <a:r>
                        <a:rPr lang="kk-KZ" sz="1800" b="1" dirty="0" smtClean="0">
                          <a:solidFill>
                            <a:schemeClr val="tx2"/>
                          </a:solidFill>
                          <a:latin typeface="Times New Roman" panose="02020603050405020304" pitchFamily="18" charset="0"/>
                          <a:cs typeface="Times New Roman" panose="02020603050405020304" pitchFamily="18" charset="0"/>
                        </a:rPr>
                        <a:t>Ақпан</a:t>
                      </a:r>
                    </a:p>
                    <a:p>
                      <a:r>
                        <a:rPr lang="kk-KZ" sz="1800" dirty="0" smtClean="0">
                          <a:solidFill>
                            <a:schemeClr val="tx2"/>
                          </a:solidFill>
                          <a:latin typeface="Times New Roman" panose="02020603050405020304" pitchFamily="18" charset="0"/>
                          <a:cs typeface="Times New Roman" panose="02020603050405020304" pitchFamily="18" charset="0"/>
                        </a:rPr>
                        <a:t>1 апта</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dirty="0" smtClean="0">
                          <a:solidFill>
                            <a:schemeClr val="tx2"/>
                          </a:solidFill>
                          <a:latin typeface="Times New Roman" panose="02020603050405020304" pitchFamily="18" charset="0"/>
                          <a:cs typeface="Times New Roman" panose="02020603050405020304" pitchFamily="18" charset="0"/>
                        </a:rPr>
                        <a:t>Күннің екінші жартысында</a:t>
                      </a:r>
                      <a:r>
                        <a:rPr lang="ru-RU" sz="1800" baseline="0" dirty="0" smtClean="0">
                          <a:solidFill>
                            <a:schemeClr val="tx2"/>
                          </a:solidFill>
                          <a:latin typeface="Times New Roman" panose="02020603050405020304" pitchFamily="18" charset="0"/>
                          <a:cs typeface="Times New Roman" panose="02020603050405020304" pitchFamily="18" charset="0"/>
                        </a:rPr>
                        <a:t> </a:t>
                      </a:r>
                      <a:r>
                        <a:rPr lang="kk-KZ" sz="1800" dirty="0" smtClean="0">
                          <a:solidFill>
                            <a:schemeClr val="tx2"/>
                          </a:solidFill>
                          <a:latin typeface="Times New Roman" panose="02020603050405020304" pitchFamily="18" charset="0"/>
                          <a:cs typeface="Times New Roman" panose="02020603050405020304" pitchFamily="18" charset="0"/>
                        </a:rPr>
                        <a:t>балаларды степ-платформамен және қолдану ережесімен таныстыру.</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dirty="0" smtClean="0">
                          <a:solidFill>
                            <a:schemeClr val="tx2"/>
                          </a:solidFill>
                          <a:latin typeface="Times New Roman" panose="02020603050405020304" pitchFamily="18" charset="0"/>
                          <a:cs typeface="Times New Roman" panose="02020603050405020304" pitchFamily="18" charset="0"/>
                        </a:rPr>
                        <a:t>«Балапан» ортаңғы тобы</a:t>
                      </a:r>
                      <a:endParaRPr lang="ru-RU" sz="1800" dirty="0" smtClean="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893454">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2 апта</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dirty="0" smtClean="0">
                          <a:solidFill>
                            <a:schemeClr val="tx2"/>
                          </a:solidFill>
                          <a:latin typeface="Times New Roman" panose="02020603050405020304" pitchFamily="18" charset="0"/>
                          <a:cs typeface="Times New Roman" panose="02020603050405020304" pitchFamily="18" charset="0"/>
                        </a:rPr>
                        <a:t>«Сүйеу қадам»</a:t>
                      </a:r>
                      <a:r>
                        <a:rPr lang="ru-RU" sz="1800" baseline="0" dirty="0" smtClean="0">
                          <a:solidFill>
                            <a:schemeClr val="tx2"/>
                          </a:solidFill>
                          <a:latin typeface="Times New Roman" panose="02020603050405020304" pitchFamily="18" charset="0"/>
                          <a:cs typeface="Times New Roman" panose="02020603050405020304" pitchFamily="18" charset="0"/>
                        </a:rPr>
                        <a:t> б</a:t>
                      </a:r>
                      <a:r>
                        <a:rPr lang="kk-KZ" sz="1800" dirty="0" smtClean="0">
                          <a:solidFill>
                            <a:schemeClr val="tx2"/>
                          </a:solidFill>
                          <a:latin typeface="Times New Roman" panose="02020603050405020304" pitchFamily="18" charset="0"/>
                          <a:cs typeface="Times New Roman" panose="02020603050405020304" pitchFamily="18" charset="0"/>
                        </a:rPr>
                        <a:t>астапқы жаттығуымен таныстыру</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dirty="0" smtClean="0">
                          <a:solidFill>
                            <a:schemeClr val="tx2"/>
                          </a:solidFill>
                          <a:latin typeface="Times New Roman" panose="02020603050405020304" pitchFamily="18" charset="0"/>
                          <a:cs typeface="Times New Roman" panose="02020603050405020304" pitchFamily="18" charset="0"/>
                        </a:rPr>
                        <a:t>Күннің екінші жартысында </a:t>
                      </a:r>
                      <a:r>
                        <a:rPr lang="kk-KZ" sz="1800" baseline="0" dirty="0" smtClean="0">
                          <a:solidFill>
                            <a:schemeClr val="tx2"/>
                          </a:solidFill>
                          <a:latin typeface="Times New Roman" panose="02020603050405020304" pitchFamily="18" charset="0"/>
                          <a:cs typeface="Times New Roman" panose="02020603050405020304" pitchFamily="18" charset="0"/>
                        </a:rPr>
                        <a:t>топ бөлмесінде</a:t>
                      </a:r>
                      <a:endParaRPr lang="ru-RU" sz="1800" dirty="0" smtClean="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5971335"/>
                  </a:ext>
                </a:extLst>
              </a:tr>
              <a:tr h="625418">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3 апта</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baseline="0" dirty="0" smtClean="0">
                          <a:solidFill>
                            <a:schemeClr val="tx2"/>
                          </a:solidFill>
                          <a:latin typeface="Times New Roman" panose="02020603050405020304" pitchFamily="18" charset="0"/>
                          <a:cs typeface="Times New Roman" panose="02020603050405020304" pitchFamily="18" charset="0"/>
                        </a:rPr>
                        <a:t>С</a:t>
                      </a:r>
                      <a:r>
                        <a:rPr lang="kk-KZ" sz="1800" dirty="0" smtClean="0">
                          <a:solidFill>
                            <a:schemeClr val="tx2"/>
                          </a:solidFill>
                          <a:latin typeface="Times New Roman" panose="02020603050405020304" pitchFamily="18" charset="0"/>
                          <a:cs typeface="Times New Roman" panose="02020603050405020304" pitchFamily="18" charset="0"/>
                        </a:rPr>
                        <a:t>теп-аэробиканың</a:t>
                      </a:r>
                      <a:r>
                        <a:rPr lang="kk-KZ" sz="1800" baseline="0" dirty="0" smtClean="0">
                          <a:solidFill>
                            <a:schemeClr val="tx2"/>
                          </a:solidFill>
                          <a:latin typeface="Times New Roman" panose="02020603050405020304" pitchFamily="18" charset="0"/>
                          <a:cs typeface="Times New Roman" panose="02020603050405020304" pitchFamily="18" charset="0"/>
                        </a:rPr>
                        <a:t> элементтерін қосып таңертеңгілік жаттығуларын өткізу</a:t>
                      </a:r>
                      <a:endParaRPr lang="ru-RU" sz="1800" dirty="0" smtClean="0">
                        <a:solidFill>
                          <a:schemeClr val="tx2"/>
                        </a:solidFill>
                        <a:latin typeface="Times New Roman" panose="02020603050405020304" pitchFamily="18" charset="0"/>
                        <a:cs typeface="Times New Roman" panose="02020603050405020304" pitchFamily="18" charset="0"/>
                      </a:endParaRPr>
                    </a:p>
                  </a:txBody>
                  <a:tcPr/>
                </a:tc>
                <a:tc>
                  <a:txBody>
                    <a:bodyPr/>
                    <a:lstStyle/>
                    <a:p>
                      <a:r>
                        <a:rPr lang="kk-KZ" sz="1800" baseline="0" dirty="0" smtClean="0">
                          <a:solidFill>
                            <a:schemeClr val="tx2"/>
                          </a:solidFill>
                          <a:latin typeface="Times New Roman" panose="02020603050405020304" pitchFamily="18" charset="0"/>
                          <a:cs typeface="Times New Roman" panose="02020603050405020304" pitchFamily="18" charset="0"/>
                        </a:rPr>
                        <a:t>Топ бөлмесінде</a:t>
                      </a:r>
                      <a:endParaRPr lang="ru-RU" sz="18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893454">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4 апта</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dirty="0" smtClean="0">
                          <a:solidFill>
                            <a:schemeClr val="tx2"/>
                          </a:solidFill>
                          <a:latin typeface="Times New Roman" panose="02020603050405020304" pitchFamily="18" charset="0"/>
                          <a:cs typeface="Times New Roman" panose="02020603050405020304" pitchFamily="18" charset="0"/>
                        </a:rPr>
                        <a:t>«Дене шынықтыру»</a:t>
                      </a:r>
                      <a:r>
                        <a:rPr lang="ru-RU" sz="1800" baseline="0" dirty="0" smtClean="0">
                          <a:solidFill>
                            <a:schemeClr val="tx2"/>
                          </a:solidFill>
                          <a:latin typeface="Times New Roman" panose="02020603050405020304" pitchFamily="18" charset="0"/>
                          <a:cs typeface="Times New Roman" panose="02020603050405020304" pitchFamily="18" charset="0"/>
                        </a:rPr>
                        <a:t> </a:t>
                      </a:r>
                      <a:r>
                        <a:rPr lang="kk-KZ" sz="1800" baseline="0" dirty="0" smtClean="0">
                          <a:solidFill>
                            <a:schemeClr val="tx2"/>
                          </a:solidFill>
                          <a:latin typeface="Times New Roman" panose="02020603050405020304" pitchFamily="18" charset="0"/>
                          <a:cs typeface="Times New Roman" panose="02020603050405020304" pitchFamily="18" charset="0"/>
                        </a:rPr>
                        <a:t>ұйымдастырылған оқу қызметіне с</a:t>
                      </a:r>
                      <a:r>
                        <a:rPr lang="kk-KZ" sz="1800" dirty="0" smtClean="0">
                          <a:solidFill>
                            <a:schemeClr val="tx2"/>
                          </a:solidFill>
                          <a:latin typeface="Times New Roman" panose="02020603050405020304" pitchFamily="18" charset="0"/>
                          <a:cs typeface="Times New Roman" panose="02020603050405020304" pitchFamily="18" charset="0"/>
                        </a:rPr>
                        <a:t>теп-аэробиканың</a:t>
                      </a:r>
                      <a:r>
                        <a:rPr lang="kk-KZ" sz="1800" baseline="0" dirty="0" smtClean="0">
                          <a:solidFill>
                            <a:schemeClr val="tx2"/>
                          </a:solidFill>
                          <a:latin typeface="Times New Roman" panose="02020603050405020304" pitchFamily="18" charset="0"/>
                          <a:cs typeface="Times New Roman" panose="02020603050405020304" pitchFamily="18" charset="0"/>
                        </a:rPr>
                        <a:t> элементтерін енгізу, өткізу. </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dirty="0" smtClean="0">
                          <a:solidFill>
                            <a:schemeClr val="tx2"/>
                          </a:solidFill>
                          <a:latin typeface="Times New Roman" panose="02020603050405020304" pitchFamily="18" charset="0"/>
                          <a:cs typeface="Times New Roman" panose="02020603050405020304" pitchFamily="18" charset="0"/>
                        </a:rPr>
                        <a:t>«Балапан» ортаңғы тобы</a:t>
                      </a:r>
                      <a:endParaRPr lang="ru-RU" sz="1800" dirty="0" smtClean="0">
                        <a:solidFill>
                          <a:schemeClr val="tx2"/>
                        </a:solidFill>
                        <a:latin typeface="Times New Roman" panose="02020603050405020304" pitchFamily="18" charset="0"/>
                        <a:cs typeface="Times New Roman" panose="02020603050405020304" pitchFamily="18" charset="0"/>
                      </a:endParaRPr>
                    </a:p>
                    <a:p>
                      <a:r>
                        <a:rPr lang="kk-KZ" sz="1800" dirty="0" smtClean="0">
                          <a:solidFill>
                            <a:schemeClr val="tx2"/>
                          </a:solidFill>
                          <a:latin typeface="Times New Roman" panose="02020603050405020304" pitchFamily="18" charset="0"/>
                          <a:cs typeface="Times New Roman" panose="02020603050405020304" pitchFamily="18" charset="0"/>
                        </a:rPr>
                        <a:t> </a:t>
                      </a:r>
                      <a:endParaRPr lang="ru-RU" sz="18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94176784"/>
                  </a:ext>
                </a:extLst>
              </a:tr>
              <a:tr h="893454">
                <a:tc>
                  <a:txBody>
                    <a:bodyPr/>
                    <a:lstStyle/>
                    <a:p>
                      <a:r>
                        <a:rPr lang="kk-KZ" sz="1800" b="1" dirty="0" smtClean="0">
                          <a:solidFill>
                            <a:schemeClr val="tx2"/>
                          </a:solidFill>
                          <a:latin typeface="Times New Roman" panose="02020603050405020304" pitchFamily="18" charset="0"/>
                          <a:cs typeface="Times New Roman" panose="02020603050405020304" pitchFamily="18" charset="0"/>
                        </a:rPr>
                        <a:t>Наурыз</a:t>
                      </a:r>
                    </a:p>
                    <a:p>
                      <a:r>
                        <a:rPr lang="kk-KZ" sz="1800" b="0" dirty="0" smtClean="0">
                          <a:solidFill>
                            <a:schemeClr val="tx2"/>
                          </a:solidFill>
                          <a:latin typeface="Times New Roman" panose="02020603050405020304" pitchFamily="18" charset="0"/>
                          <a:cs typeface="Times New Roman" panose="02020603050405020304" pitchFamily="18" charset="0"/>
                        </a:rPr>
                        <a:t>1 апта</a:t>
                      </a:r>
                      <a:endParaRPr lang="ru-RU" sz="1800" b="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Степ-аэробика</a:t>
                      </a:r>
                      <a:r>
                        <a:rPr lang="kk-KZ" sz="1800" baseline="0" dirty="0" smtClean="0">
                          <a:solidFill>
                            <a:schemeClr val="tx2"/>
                          </a:solidFill>
                          <a:latin typeface="Times New Roman" panose="02020603050405020304" pitchFamily="18" charset="0"/>
                          <a:cs typeface="Times New Roman" panose="02020603050405020304" pitchFamily="18" charset="0"/>
                        </a:rPr>
                        <a:t> технологиясы бойынша</a:t>
                      </a:r>
                      <a:r>
                        <a:rPr lang="kk-KZ" sz="1800" dirty="0" smtClean="0">
                          <a:solidFill>
                            <a:schemeClr val="tx2"/>
                          </a:solidFill>
                          <a:latin typeface="Times New Roman" panose="02020603050405020304" pitchFamily="18" charset="0"/>
                          <a:cs typeface="Times New Roman" panose="02020603050405020304" pitchFamily="18" charset="0"/>
                        </a:rPr>
                        <a:t> «Ғажайып төмпешіктер»  атты ашық ұйымдастырылған оқу қызметін өткізу.</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dirty="0" smtClean="0">
                          <a:solidFill>
                            <a:schemeClr val="tx2"/>
                          </a:solidFill>
                          <a:latin typeface="Times New Roman" panose="02020603050405020304" pitchFamily="18" charset="0"/>
                          <a:cs typeface="Times New Roman" panose="02020603050405020304" pitchFamily="18" charset="0"/>
                        </a:rPr>
                        <a:t>«Балапан» ортаңғы тобы</a:t>
                      </a:r>
                      <a:endParaRPr lang="ru-RU" sz="1800" dirty="0" smtClean="0">
                        <a:solidFill>
                          <a:schemeClr val="tx2"/>
                        </a:solidFill>
                        <a:latin typeface="Times New Roman" panose="02020603050405020304" pitchFamily="18" charset="0"/>
                        <a:cs typeface="Times New Roman" panose="02020603050405020304" pitchFamily="18" charset="0"/>
                      </a:endParaRPr>
                    </a:p>
                    <a:p>
                      <a:endParaRPr lang="ru-RU" sz="18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41590719"/>
                  </a:ext>
                </a:extLst>
              </a:tr>
              <a:tr h="1161490">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2 апта</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kk-KZ" sz="1800" baseline="0" dirty="0" smtClean="0">
                          <a:solidFill>
                            <a:schemeClr val="tx2"/>
                          </a:solidFill>
                          <a:latin typeface="Times New Roman" panose="02020603050405020304" pitchFamily="18" charset="0"/>
                          <a:cs typeface="Times New Roman" panose="02020603050405020304" pitchFamily="18" charset="0"/>
                        </a:rPr>
                        <a:t>А</a:t>
                      </a:r>
                      <a:r>
                        <a:rPr lang="kk-KZ" sz="1800" dirty="0" smtClean="0">
                          <a:solidFill>
                            <a:schemeClr val="tx2"/>
                          </a:solidFill>
                          <a:latin typeface="Times New Roman" panose="02020603050405020304" pitchFamily="18" charset="0"/>
                          <a:cs typeface="Times New Roman" panose="02020603050405020304" pitchFamily="18" charset="0"/>
                        </a:rPr>
                        <a:t>та-аналарды</a:t>
                      </a:r>
                      <a:r>
                        <a:rPr lang="kk-KZ" sz="1800" baseline="0" dirty="0" smtClean="0">
                          <a:solidFill>
                            <a:schemeClr val="tx2"/>
                          </a:solidFill>
                          <a:latin typeface="Times New Roman" panose="02020603050405020304" pitchFamily="18" charset="0"/>
                          <a:cs typeface="Times New Roman" panose="02020603050405020304" pitchFamily="18" charset="0"/>
                        </a:rPr>
                        <a:t> степ- аэробикамен таныстыру.</a:t>
                      </a:r>
                    </a:p>
                    <a:p>
                      <a:r>
                        <a:rPr lang="kk-KZ" sz="1800" baseline="0" dirty="0" smtClean="0">
                          <a:solidFill>
                            <a:schemeClr val="tx2"/>
                          </a:solidFill>
                          <a:latin typeface="Times New Roman" panose="02020603050405020304" pitchFamily="18" charset="0"/>
                          <a:cs typeface="Times New Roman" panose="02020603050405020304" pitchFamily="18" charset="0"/>
                        </a:rPr>
                        <a:t>Балалармен дайындаған аэробика номерін көрсету. </a:t>
                      </a:r>
                      <a:r>
                        <a:rPr lang="kk-KZ" sz="1800" dirty="0" smtClean="0">
                          <a:solidFill>
                            <a:schemeClr val="tx2"/>
                          </a:solidFill>
                          <a:latin typeface="Times New Roman" panose="02020603050405020304" pitchFamily="18" charset="0"/>
                          <a:cs typeface="Times New Roman" panose="02020603050405020304" pitchFamily="18" charset="0"/>
                        </a:rPr>
                        <a:t> </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8 наурыз мерекесіне</a:t>
                      </a:r>
                      <a:r>
                        <a:rPr lang="kk-KZ" sz="1800" baseline="0" dirty="0" smtClean="0">
                          <a:solidFill>
                            <a:schemeClr val="tx2"/>
                          </a:solidFill>
                          <a:latin typeface="Times New Roman" panose="02020603050405020304" pitchFamily="18" charset="0"/>
                          <a:cs typeface="Times New Roman" panose="02020603050405020304" pitchFamily="18" charset="0"/>
                        </a:rPr>
                        <a:t> арналған ертеңгілікте </a:t>
                      </a:r>
                      <a:endParaRPr lang="ru-RU" sz="18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2141716"/>
                  </a:ext>
                </a:extLst>
              </a:tr>
              <a:tr h="762614">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3 апта</a:t>
                      </a:r>
                      <a:endParaRPr lang="ru-RU" sz="180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Жобаның жұмысына талдау жүргізу. Қорытынды</a:t>
                      </a:r>
                      <a:r>
                        <a:rPr lang="kk-KZ" sz="1800" baseline="0" dirty="0" smtClean="0">
                          <a:solidFill>
                            <a:schemeClr val="tx2"/>
                          </a:solidFill>
                          <a:latin typeface="Times New Roman" panose="02020603050405020304" pitchFamily="18" charset="0"/>
                          <a:cs typeface="Times New Roman" panose="02020603050405020304" pitchFamily="18" charset="0"/>
                        </a:rPr>
                        <a:t>лау.</a:t>
                      </a:r>
                      <a:endParaRPr lang="kk-KZ" sz="1800" dirty="0" smtClean="0">
                        <a:solidFill>
                          <a:schemeClr val="tx2"/>
                        </a:solidFill>
                        <a:latin typeface="Times New Roman" panose="02020603050405020304" pitchFamily="18" charset="0"/>
                        <a:cs typeface="Times New Roman" panose="02020603050405020304" pitchFamily="18" charset="0"/>
                      </a:endParaRPr>
                    </a:p>
                  </a:txBody>
                  <a:tcPr/>
                </a:tc>
                <a:tc>
                  <a:txBody>
                    <a:bodyPr/>
                    <a:lstStyle/>
                    <a:p>
                      <a:r>
                        <a:rPr lang="kk-KZ" sz="1800" dirty="0" smtClean="0">
                          <a:solidFill>
                            <a:schemeClr val="tx2"/>
                          </a:solidFill>
                          <a:latin typeface="Times New Roman" panose="02020603050405020304" pitchFamily="18" charset="0"/>
                          <a:cs typeface="Times New Roman" panose="02020603050405020304" pitchFamily="18" charset="0"/>
                        </a:rPr>
                        <a:t>Шығармашылық тобының отырысында</a:t>
                      </a:r>
                    </a:p>
                  </a:txBody>
                  <a:tcPr/>
                </a:tc>
                <a:extLst>
                  <a:ext uri="{0D108BD9-81ED-4DB2-BD59-A6C34878D82A}">
                    <a16:rowId xmlns:a16="http://schemas.microsoft.com/office/drawing/2014/main" val="2785909364"/>
                  </a:ext>
                </a:extLst>
              </a:tr>
            </a:tbl>
          </a:graphicData>
        </a:graphic>
      </p:graphicFrame>
    </p:spTree>
    <p:extLst>
      <p:ext uri="{BB962C8B-B14F-4D97-AF65-F5344CB8AC3E}">
        <p14:creationId xmlns:p14="http://schemas.microsoft.com/office/powerpoint/2010/main" val="33958331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3"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23528" y="642919"/>
            <a:ext cx="8391876" cy="5955476"/>
          </a:xfrm>
          <a:prstGeom prst="rect">
            <a:avLst/>
          </a:prstGeom>
        </p:spPr>
        <p:txBody>
          <a:bodyPr wrap="square">
            <a:spAutoFit/>
          </a:bodyPr>
          <a:lstStyle/>
          <a:p>
            <a:pPr algn="ctr">
              <a:spcBef>
                <a:spcPts val="900"/>
              </a:spcBef>
              <a:spcAft>
                <a:spcPts val="900"/>
              </a:spcAft>
            </a:pPr>
            <a:r>
              <a:rPr lang="kk-KZ" sz="2800" b="1" dirty="0" smtClean="0">
                <a:solidFill>
                  <a:srgbClr val="002060"/>
                </a:solidFill>
                <a:latin typeface="Times New Roman" panose="02020603050405020304" pitchFamily="18" charset="0"/>
                <a:ea typeface="Calibri"/>
                <a:cs typeface="Times New Roman" panose="02020603050405020304" pitchFamily="18" charset="0"/>
              </a:rPr>
              <a:t>Степ-платформамен ұйымдастырылатын                                         қимыл-қозғалыс ойындар</a:t>
            </a:r>
            <a:endParaRPr lang="ru-RU" sz="2800" b="1" dirty="0" smtClean="0">
              <a:solidFill>
                <a:srgbClr val="002060"/>
              </a:solidFill>
              <a:latin typeface="Times New Roman" panose="02020603050405020304" pitchFamily="18" charset="0"/>
              <a:ea typeface="Calibri"/>
              <a:cs typeface="Times New Roman" panose="02020603050405020304" pitchFamily="18" charset="0"/>
            </a:endParaRPr>
          </a:p>
          <a:p>
            <a:pPr marL="342900" indent="-342900">
              <a:spcBef>
                <a:spcPts val="900"/>
              </a:spcBef>
              <a:spcAft>
                <a:spcPts val="900"/>
              </a:spcAft>
              <a:buAutoNum type="arabicPeriod"/>
            </a:pPr>
            <a:r>
              <a:rPr lang="ru-RU" sz="2000" b="1" dirty="0" smtClean="0">
                <a:solidFill>
                  <a:schemeClr val="tx2"/>
                </a:solidFill>
                <a:latin typeface="Times New Roman" panose="02020603050405020304" pitchFamily="18" charset="0"/>
                <a:ea typeface="Times New Roman"/>
                <a:cs typeface="Times New Roman" panose="02020603050405020304" pitchFamily="18" charset="0"/>
              </a:rPr>
              <a:t>«</a:t>
            </a:r>
            <a:r>
              <a:rPr lang="ru-RU" sz="2000" b="1" dirty="0" err="1" smtClean="0">
                <a:solidFill>
                  <a:schemeClr val="tx2"/>
                </a:solidFill>
                <a:latin typeface="Times New Roman" panose="02020603050405020304" pitchFamily="18" charset="0"/>
                <a:ea typeface="Times New Roman"/>
                <a:cs typeface="Times New Roman" panose="02020603050405020304" pitchFamily="18" charset="0"/>
              </a:rPr>
              <a:t>Торғайлар </a:t>
            </a:r>
            <a:r>
              <a:rPr lang="ru-RU" sz="2000" b="1" dirty="0" smtClean="0">
                <a:solidFill>
                  <a:schemeClr val="tx2"/>
                </a:solidFill>
                <a:latin typeface="Times New Roman" panose="02020603050405020304" pitchFamily="18" charset="0"/>
                <a:ea typeface="Times New Roman"/>
                <a:cs typeface="Times New Roman" panose="02020603050405020304" pitchFamily="18" charset="0"/>
              </a:rPr>
              <a:t>мен </a:t>
            </a:r>
            <a:r>
              <a:rPr lang="ru-RU" sz="2000" b="1" dirty="0" err="1" smtClean="0">
                <a:solidFill>
                  <a:schemeClr val="tx2"/>
                </a:solidFill>
                <a:latin typeface="Times New Roman" panose="02020603050405020304" pitchFamily="18" charset="0"/>
                <a:ea typeface="Times New Roman"/>
                <a:cs typeface="Times New Roman" panose="02020603050405020304" pitchFamily="18" charset="0"/>
              </a:rPr>
              <a:t>көліктер</a:t>
            </a:r>
            <a:r>
              <a:rPr lang="ru-RU" sz="2000" b="1"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Балалар</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стептің үстінде орналасып</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отырады</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ұясында</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Көңілді</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музыка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ойнағанда</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торғайлар</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залдың</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ішінде</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ұшып</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жүреді</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Көліктер</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деген</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белгі</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бергенде</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әркім</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өз</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степ-</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платформасына</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отырады</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a:t>
            </a:r>
            <a:endParaRPr lang="ru-RU" sz="2000" dirty="0" smtClean="0">
              <a:solidFill>
                <a:schemeClr val="tx2"/>
              </a:solidFill>
              <a:latin typeface="Times New Roman" panose="02020603050405020304" pitchFamily="18" charset="0"/>
              <a:ea typeface="Calibri"/>
              <a:cs typeface="Times New Roman" panose="02020603050405020304" pitchFamily="18" charset="0"/>
            </a:endParaRPr>
          </a:p>
          <a:p>
            <a:pPr marL="342900" indent="-342900">
              <a:spcBef>
                <a:spcPts val="900"/>
              </a:spcBef>
              <a:spcAft>
                <a:spcPts val="900"/>
              </a:spcAft>
              <a:buFont typeface="+mj-lt"/>
              <a:buAutoNum type="arabicPeriod"/>
            </a:pPr>
            <a:r>
              <a:rPr lang="ru-RU" sz="2000" b="1" dirty="0" smtClean="0">
                <a:solidFill>
                  <a:schemeClr val="tx2"/>
                </a:solidFill>
                <a:latin typeface="Times New Roman" panose="02020603050405020304" pitchFamily="18" charset="0"/>
                <a:ea typeface="Times New Roman"/>
                <a:cs typeface="Times New Roman" panose="02020603050405020304" pitchFamily="18" charset="0"/>
              </a:rPr>
              <a:t>«</a:t>
            </a:r>
            <a:r>
              <a:rPr lang="ru-RU" sz="2000" b="1" dirty="0" err="1" smtClean="0">
                <a:solidFill>
                  <a:schemeClr val="tx2"/>
                </a:solidFill>
                <a:latin typeface="Times New Roman" panose="02020603050405020304" pitchFamily="18" charset="0"/>
                <a:ea typeface="Times New Roman"/>
                <a:cs typeface="Times New Roman" panose="02020603050405020304" pitchFamily="18" charset="0"/>
              </a:rPr>
              <a:t>Үйсіз</a:t>
            </a:r>
            <a:r>
              <a:rPr lang="ru-RU" sz="2000" b="1"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b="1" dirty="0" err="1" smtClean="0">
                <a:solidFill>
                  <a:schemeClr val="tx2"/>
                </a:solidFill>
                <a:latin typeface="Times New Roman" panose="02020603050405020304" pitchFamily="18" charset="0"/>
                <a:ea typeface="Times New Roman"/>
                <a:cs typeface="Times New Roman" panose="02020603050405020304" pitchFamily="18" charset="0"/>
              </a:rPr>
              <a:t>қоян</a:t>
            </a:r>
            <a:r>
              <a:rPr lang="ru-RU" sz="2000" b="1"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Әр</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қоянда</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өз</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үйі</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ортада</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бір</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қоян</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отырады</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музыка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қосылғанда</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барлық</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балалар</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стептен</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тұрып</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шашыраңқы</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жүріп</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билейді</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Музыка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тоқтаған</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кезде</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қояндар</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өз</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үйін</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(степ)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табады</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Үйсіз</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қалып</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қойған</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қоян</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жүргізуші</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болады</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a:t>
            </a:r>
            <a:endParaRPr lang="ru-RU" sz="2000" dirty="0" smtClean="0">
              <a:solidFill>
                <a:schemeClr val="tx2"/>
              </a:solidFill>
              <a:latin typeface="Times New Roman" panose="02020603050405020304" pitchFamily="18" charset="0"/>
              <a:ea typeface="Calibri"/>
              <a:cs typeface="Times New Roman" panose="02020603050405020304" pitchFamily="18" charset="0"/>
            </a:endParaRPr>
          </a:p>
          <a:p>
            <a:pPr marL="342900" indent="-342900">
              <a:spcBef>
                <a:spcPts val="900"/>
              </a:spcBef>
              <a:spcAft>
                <a:spcPts val="900"/>
              </a:spcAft>
              <a:buFont typeface="+mj-lt"/>
              <a:buAutoNum type="arabicPeriod"/>
            </a:pPr>
            <a:r>
              <a:rPr lang="ru-RU" sz="2000" b="1" dirty="0" err="1" smtClean="0">
                <a:solidFill>
                  <a:schemeClr val="tx2"/>
                </a:solidFill>
                <a:latin typeface="Times New Roman" panose="02020603050405020304" pitchFamily="18" charset="0"/>
                <a:ea typeface="Times New Roman"/>
                <a:cs typeface="Times New Roman" panose="02020603050405020304" pitchFamily="18" charset="0"/>
              </a:rPr>
              <a:t>«Дәу </a:t>
            </a:r>
            <a:r>
              <a:rPr lang="ru-RU" sz="2000" b="1" dirty="0" smtClean="0">
                <a:solidFill>
                  <a:schemeClr val="tx2"/>
                </a:solidFill>
                <a:latin typeface="Times New Roman" panose="02020603050405020304" pitchFamily="18" charset="0"/>
                <a:ea typeface="Times New Roman"/>
                <a:cs typeface="Times New Roman" panose="02020603050405020304" pitchFamily="18" charset="0"/>
              </a:rPr>
              <a:t>мен </a:t>
            </a:r>
            <a:r>
              <a:rPr lang="ru-RU" sz="2000" b="1" dirty="0" err="1" smtClean="0">
                <a:solidFill>
                  <a:schemeClr val="tx2"/>
                </a:solidFill>
                <a:latin typeface="Times New Roman" panose="02020603050405020304" pitchFamily="18" charset="0"/>
                <a:ea typeface="Times New Roman"/>
                <a:cs typeface="Times New Roman" panose="02020603050405020304" pitchFamily="18" charset="0"/>
              </a:rPr>
              <a:t>ергежейлер</a:t>
            </a:r>
            <a:r>
              <a:rPr lang="ru-RU" sz="2000" b="1"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Балалар</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степті</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айналып</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жүреді</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Тәрбиеші</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дәу</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деп</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белгі</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бергенде</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балалар</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стептің</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үстіне</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шығып</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аяқтарының</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ұшымен</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жоғары</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көтеріліп</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тұрады</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Ал, «</a:t>
            </a:r>
            <a:r>
              <a:rPr lang="ru-RU" sz="2000" dirty="0" err="1">
                <a:solidFill>
                  <a:schemeClr val="tx2"/>
                </a:solidFill>
                <a:latin typeface="Times New Roman" panose="02020603050405020304" pitchFamily="18" charset="0"/>
                <a:ea typeface="Times New Roman"/>
                <a:cs typeface="Times New Roman" panose="02020603050405020304" pitchFamily="18" charset="0"/>
              </a:rPr>
              <a:t>е</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ргежейлер</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деген</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белгі</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берілгенде</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степке</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отырып</a:t>
            </a:r>
            <a:r>
              <a:rPr lang="ru-RU" sz="2000" dirty="0" smtClean="0">
                <a:solidFill>
                  <a:schemeClr val="tx2"/>
                </a:solidFill>
                <a:latin typeface="Times New Roman" panose="02020603050405020304" pitchFamily="18" charset="0"/>
                <a:ea typeface="Times New Roman"/>
                <a:cs typeface="Times New Roman" panose="02020603050405020304" pitchFamily="18" charset="0"/>
              </a:rPr>
              <a:t> </a:t>
            </a:r>
            <a:r>
              <a:rPr lang="ru-RU" sz="2000" dirty="0" err="1" smtClean="0">
                <a:solidFill>
                  <a:schemeClr val="tx2"/>
                </a:solidFill>
                <a:latin typeface="Times New Roman" panose="02020603050405020304" pitchFamily="18" charset="0"/>
                <a:ea typeface="Times New Roman"/>
                <a:cs typeface="Times New Roman" panose="02020603050405020304" pitchFamily="18" charset="0"/>
              </a:rPr>
              <a:t>қалады.</a:t>
            </a:r>
            <a:endParaRPr lang="ru-RU" sz="2000" dirty="0" smtClean="0">
              <a:solidFill>
                <a:schemeClr val="tx2"/>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416818045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_8ad6_18898049_L"/>
          <p:cNvPicPr/>
          <p:nvPr/>
        </p:nvPicPr>
        <p:blipFill>
          <a:blip r:embed="rId2" cstate="print"/>
          <a:srcRect/>
          <a:stretch>
            <a:fillRect/>
          </a:stretch>
        </p:blipFill>
        <p:spPr bwMode="auto">
          <a:xfrm>
            <a:off x="0" y="44624"/>
            <a:ext cx="1776730" cy="1368152"/>
          </a:xfrm>
          <a:prstGeom prst="rect">
            <a:avLst/>
          </a:prstGeom>
          <a:noFill/>
          <a:ln w="9525">
            <a:noFill/>
            <a:miter lim="800000"/>
            <a:headEnd/>
            <a:tailEnd/>
          </a:ln>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32" y="3929066"/>
            <a:ext cx="3812645" cy="27146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Заголовок 7"/>
          <p:cNvSpPr>
            <a:spLocks noGrp="1"/>
          </p:cNvSpPr>
          <p:nvPr>
            <p:ph type="title"/>
          </p:nvPr>
        </p:nvSpPr>
        <p:spPr>
          <a:xfrm>
            <a:off x="457200" y="338328"/>
            <a:ext cx="8435280" cy="1252728"/>
          </a:xfrm>
        </p:spPr>
        <p:txBody>
          <a:bodyPr>
            <a:normAutofit/>
          </a:bodyPr>
          <a:lstStyle/>
          <a:p>
            <a:r>
              <a:rPr lang="kk-KZ" b="1" dirty="0" smtClean="0">
                <a:solidFill>
                  <a:schemeClr val="tx2"/>
                </a:solidFill>
                <a:latin typeface="Times New Roman" pitchFamily="18" charset="0"/>
                <a:cs typeface="Times New Roman" pitchFamily="18" charset="0"/>
              </a:rPr>
              <a:t>       Степ-платформамен танысу</a:t>
            </a:r>
            <a:endParaRPr lang="ru-RU" dirty="0"/>
          </a:p>
        </p:txBody>
      </p:sp>
      <p:pic>
        <p:nvPicPr>
          <p:cNvPr id="5" name="Рисунок 4"/>
          <p:cNvPicPr>
            <a:picLocks noGrp="1" noChangeAspect="1"/>
          </p:cNvPicPr>
          <p:nvPr>
            <p:ph type="pic" idx="4294967295"/>
          </p:nvPr>
        </p:nvPicPr>
        <p:blipFill rotWithShape="1">
          <a:blip r:embed="rId4" cstate="print">
            <a:extLst>
              <a:ext uri="{28A0092B-C50C-407E-A947-70E740481C1C}">
                <a14:useLocalDpi xmlns:a14="http://schemas.microsoft.com/office/drawing/2010/main" val="0"/>
              </a:ext>
            </a:extLst>
          </a:blip>
          <a:srcRect l="4300" t="11251" r="4300"/>
          <a:stretch/>
        </p:blipFill>
        <p:spPr>
          <a:xfrm>
            <a:off x="571472" y="1571612"/>
            <a:ext cx="3565525" cy="2597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rotWithShape="1">
          <a:blip r:embed="rId5" cstate="print">
            <a:extLst>
              <a:ext uri="{28A0092B-C50C-407E-A947-70E740481C1C}">
                <a14:useLocalDpi xmlns:a14="http://schemas.microsoft.com/office/drawing/2010/main" val="0"/>
              </a:ext>
            </a:extLst>
          </a:blip>
          <a:srcRect t="16298"/>
          <a:stretch/>
        </p:blipFill>
        <p:spPr>
          <a:xfrm>
            <a:off x="5000628" y="1571612"/>
            <a:ext cx="3643338" cy="26432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01667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sndAc>
          <p:stSnd>
            <p:snd r:embed="rId6" name="chimes.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457200" y="338328"/>
            <a:ext cx="8229600" cy="733218"/>
          </a:xfrm>
        </p:spPr>
        <p:txBody>
          <a:bodyPr>
            <a:normAutofit/>
          </a:bodyPr>
          <a:lstStyle/>
          <a:p>
            <a:r>
              <a:rPr lang="kk-KZ" sz="2800" b="1" dirty="0" smtClean="0">
                <a:solidFill>
                  <a:schemeClr val="tx2"/>
                </a:solidFill>
                <a:latin typeface="Times New Roman" pitchFamily="18" charset="0"/>
                <a:cs typeface="Times New Roman" pitchFamily="18" charset="0"/>
              </a:rPr>
              <a:t>Ұйымдастырылған оқу қызметінің барысында</a:t>
            </a:r>
            <a:endParaRPr lang="ru-RU" sz="2800" dirty="0"/>
          </a:p>
        </p:txBody>
      </p:sp>
      <p:pic>
        <p:nvPicPr>
          <p:cNvPr id="10" name="Рисунок 9"/>
          <p:cNvPicPr>
            <a:picLocks noGrp="1" noChangeAspect="1"/>
          </p:cNvPicPr>
          <p:nvPr>
            <p:ph type="pic" idx="4294967295"/>
          </p:nvPr>
        </p:nvPicPr>
        <p:blipFill>
          <a:blip r:embed="rId2">
            <a:extLst>
              <a:ext uri="{28A0092B-C50C-407E-A947-70E740481C1C}">
                <a14:useLocalDpi xmlns:a14="http://schemas.microsoft.com/office/drawing/2010/main" val="0"/>
              </a:ext>
            </a:extLst>
          </a:blip>
          <a:srcRect l="15784" r="15784"/>
          <a:stretch>
            <a:fillRect/>
          </a:stretch>
        </p:blipFill>
        <p:spPr>
          <a:xfrm>
            <a:off x="285720" y="1357298"/>
            <a:ext cx="3935413" cy="2925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314" y="1357298"/>
            <a:ext cx="4032781" cy="2928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050" y="4000504"/>
            <a:ext cx="3857652" cy="2643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1524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sndAc>
          <p:stSnd>
            <p:snd r:embed="rId5" name="chimes.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338328"/>
            <a:ext cx="8229600" cy="590342"/>
          </a:xfrm>
        </p:spPr>
        <p:txBody>
          <a:bodyPr>
            <a:normAutofit/>
          </a:bodyPr>
          <a:lstStyle/>
          <a:p>
            <a:r>
              <a:rPr lang="kk-KZ" sz="3200" b="1" dirty="0" smtClean="0">
                <a:solidFill>
                  <a:schemeClr val="tx2"/>
                </a:solidFill>
                <a:latin typeface="Times New Roman" pitchFamily="18" charset="0"/>
                <a:cs typeface="Times New Roman" pitchFamily="18" charset="0"/>
              </a:rPr>
              <a:t>“Ғажайып төмпешіктер”</a:t>
            </a:r>
            <a:endParaRPr lang="ru-RU" sz="3200" b="1" dirty="0">
              <a:solidFill>
                <a:schemeClr val="tx2"/>
              </a:solidFill>
              <a:latin typeface="Times New Roman" pitchFamily="18" charset="0"/>
              <a:cs typeface="Times New Roman" pitchFamily="18" charset="0"/>
            </a:endParaRPr>
          </a:p>
        </p:txBody>
      </p:sp>
      <p:pic>
        <p:nvPicPr>
          <p:cNvPr id="5" name="Рисунок 4"/>
          <p:cNvPicPr>
            <a:picLocks noGrp="1" noChangeAspect="1"/>
          </p:cNvPicPr>
          <p:nvPr>
            <p:ph type="pic" idx="4294967295"/>
          </p:nvPr>
        </p:nvPicPr>
        <p:blipFill>
          <a:blip r:embed="rId3">
            <a:extLst>
              <a:ext uri="{28A0092B-C50C-407E-A947-70E740481C1C}">
                <a14:useLocalDpi xmlns:a14="http://schemas.microsoft.com/office/drawing/2010/main" val="0"/>
              </a:ext>
            </a:extLst>
          </a:blip>
          <a:srcRect l="15784" r="15784"/>
          <a:stretch>
            <a:fillRect/>
          </a:stretch>
        </p:blipFill>
        <p:spPr>
          <a:xfrm>
            <a:off x="285720" y="1142984"/>
            <a:ext cx="3927475" cy="2925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3438" y="1142984"/>
            <a:ext cx="4286280" cy="285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488" y="3786190"/>
            <a:ext cx="4071966" cy="2788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615355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6" name="chimes.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half" idx="2"/>
          </p:nvPr>
        </p:nvSpPr>
        <p:spPr/>
        <p:txBody>
          <a:bodyPr/>
          <a:lstStyle/>
          <a:p>
            <a:endParaRPr lang="ru-RU" dirty="0"/>
          </a:p>
        </p:txBody>
      </p:sp>
      <p:pic>
        <p:nvPicPr>
          <p:cNvPr id="5" name="Рисунок 4"/>
          <p:cNvPicPr>
            <a:picLocks noGrp="1" noChangeAspect="1"/>
          </p:cNvPicPr>
          <p:nvPr>
            <p:ph type="pic" idx="1"/>
          </p:nvPr>
        </p:nvPicPr>
        <p:blipFill>
          <a:blip r:embed="rId3">
            <a:extLst>
              <a:ext uri="{28A0092B-C50C-407E-A947-70E740481C1C}">
                <a14:useLocalDpi xmlns:a14="http://schemas.microsoft.com/office/drawing/2010/main" val="0"/>
              </a:ext>
            </a:extLst>
          </a:blip>
          <a:srcRect l="15784" r="15784"/>
          <a:stretch>
            <a:fillRect/>
          </a:stretch>
        </p:blipFill>
        <p:spPr>
          <a:xfrm>
            <a:off x="285720" y="1357298"/>
            <a:ext cx="4357718" cy="3700474"/>
          </a:xfr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7752" y="357166"/>
            <a:ext cx="3818467" cy="2761114"/>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752" y="3500438"/>
            <a:ext cx="3821254" cy="2904827"/>
          </a:xfrm>
          <a:prstGeom prst="rect">
            <a:avLst/>
          </a:prstGeom>
          <a:ln>
            <a:noFill/>
          </a:ln>
          <a:effectLst>
            <a:outerShdw blurRad="292100" dist="139700" dir="2700000" algn="tl" rotWithShape="0">
              <a:srgbClr val="333333">
                <a:alpha val="65000"/>
              </a:srgbClr>
            </a:outerShdw>
          </a:effectLst>
        </p:spPr>
      </p:pic>
      <p:pic>
        <p:nvPicPr>
          <p:cNvPr id="7" name="Picture 8" descr="0_8ad6_18898049_L"/>
          <p:cNvPicPr/>
          <p:nvPr/>
        </p:nvPicPr>
        <p:blipFill>
          <a:blip r:embed="rId6" cstate="print"/>
          <a:srcRect/>
          <a:stretch>
            <a:fillRect/>
          </a:stretch>
        </p:blipFill>
        <p:spPr bwMode="auto">
          <a:xfrm>
            <a:off x="244976" y="116632"/>
            <a:ext cx="2166783" cy="1728192"/>
          </a:xfrm>
          <a:prstGeom prst="rect">
            <a:avLst/>
          </a:prstGeom>
          <a:noFill/>
          <a:ln w="9525">
            <a:noFill/>
            <a:miter lim="800000"/>
            <a:headEnd/>
            <a:tailEnd/>
          </a:ln>
        </p:spPr>
      </p:pic>
    </p:spTree>
    <p:extLst>
      <p:ext uri="{BB962C8B-B14F-4D97-AF65-F5344CB8AC3E}">
        <p14:creationId xmlns:p14="http://schemas.microsoft.com/office/powerpoint/2010/main" val="214852878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7"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0_8ad6_18898049_L"/>
          <p:cNvPicPr/>
          <p:nvPr/>
        </p:nvPicPr>
        <p:blipFill>
          <a:blip r:embed="rId3" cstate="print"/>
          <a:srcRect/>
          <a:stretch>
            <a:fillRect/>
          </a:stretch>
        </p:blipFill>
        <p:spPr bwMode="auto">
          <a:xfrm>
            <a:off x="214282" y="280180"/>
            <a:ext cx="1837438" cy="1505746"/>
          </a:xfrm>
          <a:prstGeom prst="rect">
            <a:avLst/>
          </a:prstGeom>
          <a:noFill/>
          <a:ln w="9525">
            <a:noFill/>
            <a:miter lim="800000"/>
            <a:headEnd/>
            <a:tailEnd/>
          </a:ln>
        </p:spPr>
      </p:pic>
      <p:sp>
        <p:nvSpPr>
          <p:cNvPr id="10" name="Заголовок 9"/>
          <p:cNvSpPr>
            <a:spLocks noGrp="1"/>
          </p:cNvSpPr>
          <p:nvPr>
            <p:ph type="title"/>
          </p:nvPr>
        </p:nvSpPr>
        <p:spPr>
          <a:xfrm>
            <a:off x="457200" y="338328"/>
            <a:ext cx="8229600" cy="1090408"/>
          </a:xfrm>
        </p:spPr>
        <p:txBody>
          <a:bodyPr>
            <a:normAutofit/>
          </a:bodyPr>
          <a:lstStyle/>
          <a:p>
            <a:r>
              <a:rPr lang="kk-KZ" sz="3200" b="1" dirty="0" smtClean="0">
                <a:solidFill>
                  <a:schemeClr val="tx2"/>
                </a:solidFill>
                <a:latin typeface="Times New Roman" pitchFamily="18" charset="0"/>
                <a:cs typeface="Times New Roman" pitchFamily="18" charset="0"/>
              </a:rPr>
              <a:t>              Педагогтармен жұмыс жүргізу  </a:t>
            </a:r>
            <a:br>
              <a:rPr lang="kk-KZ" sz="3200" b="1" dirty="0" smtClean="0">
                <a:solidFill>
                  <a:schemeClr val="tx2"/>
                </a:solidFill>
                <a:latin typeface="Times New Roman" pitchFamily="18" charset="0"/>
                <a:cs typeface="Times New Roman" pitchFamily="18" charset="0"/>
              </a:rPr>
            </a:br>
            <a:r>
              <a:rPr lang="kk-KZ" sz="3200" b="1" dirty="0">
                <a:solidFill>
                  <a:schemeClr val="tx2"/>
                </a:solidFill>
                <a:latin typeface="Times New Roman" pitchFamily="18" charset="0"/>
                <a:cs typeface="Times New Roman" pitchFamily="18" charset="0"/>
              </a:rPr>
              <a:t> </a:t>
            </a:r>
            <a:r>
              <a:rPr lang="kk-KZ" sz="3200" b="1" dirty="0" smtClean="0">
                <a:solidFill>
                  <a:schemeClr val="tx2"/>
                </a:solidFill>
                <a:latin typeface="Times New Roman" pitchFamily="18" charset="0"/>
                <a:cs typeface="Times New Roman" pitchFamily="18" charset="0"/>
              </a:rPr>
              <a:t>         барысында</a:t>
            </a:r>
            <a:endParaRPr lang="ru-RU" sz="3200" b="1" dirty="0">
              <a:solidFill>
                <a:schemeClr val="tx2"/>
              </a:solidFill>
              <a:latin typeface="Times New Roman" pitchFamily="18" charset="0"/>
              <a:cs typeface="Times New Roman" pitchFamily="18" charset="0"/>
            </a:endParaRPr>
          </a:p>
        </p:txBody>
      </p:sp>
      <p:pic>
        <p:nvPicPr>
          <p:cNvPr id="7" name="Рисунок 6"/>
          <p:cNvPicPr>
            <a:picLocks noGrp="1" noChangeAspect="1"/>
          </p:cNvPicPr>
          <p:nvPr>
            <p:ph type="pic" idx="4294967295"/>
          </p:nvPr>
        </p:nvPicPr>
        <p:blipFill>
          <a:blip r:embed="rId4" cstate="print">
            <a:extLst>
              <a:ext uri="{28A0092B-C50C-407E-A947-70E740481C1C}">
                <a14:useLocalDpi xmlns:a14="http://schemas.microsoft.com/office/drawing/2010/main" val="0"/>
              </a:ext>
            </a:extLst>
          </a:blip>
          <a:srcRect l="4300" r="4300"/>
          <a:stretch>
            <a:fillRect/>
          </a:stretch>
        </p:blipFill>
        <p:spPr>
          <a:xfrm>
            <a:off x="214282" y="1785926"/>
            <a:ext cx="4214842"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4876" y="1785926"/>
            <a:ext cx="4214842"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347370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6"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ДИСК степ\ФОТО СТЕП\WhatsApp Images\IMG-20180808-WA0023.jpg"/>
          <p:cNvPicPr>
            <a:picLocks noChangeAspect="1" noChangeArrowheads="1"/>
          </p:cNvPicPr>
          <p:nvPr/>
        </p:nvPicPr>
        <p:blipFill>
          <a:blip r:embed="rId3"/>
          <a:srcRect/>
          <a:stretch>
            <a:fillRect/>
          </a:stretch>
        </p:blipFill>
        <p:spPr bwMode="auto">
          <a:xfrm>
            <a:off x="214282" y="1643049"/>
            <a:ext cx="8715436" cy="5181620"/>
          </a:xfrm>
          <a:prstGeom prst="rect">
            <a:avLst/>
          </a:prstGeom>
          <a:noFill/>
        </p:spPr>
      </p:pic>
      <p:sp>
        <p:nvSpPr>
          <p:cNvPr id="10" name="Заголовок 9"/>
          <p:cNvSpPr>
            <a:spLocks noGrp="1"/>
          </p:cNvSpPr>
          <p:nvPr>
            <p:ph type="title"/>
          </p:nvPr>
        </p:nvSpPr>
        <p:spPr>
          <a:xfrm>
            <a:off x="214282" y="0"/>
            <a:ext cx="8472518" cy="1643050"/>
          </a:xfrm>
        </p:spPr>
        <p:txBody>
          <a:bodyPr>
            <a:normAutofit fontScale="90000"/>
          </a:bodyPr>
          <a:lstStyle/>
          <a:p>
            <a:r>
              <a:rPr lang="kk-KZ" sz="3200" b="1" dirty="0" smtClean="0">
                <a:solidFill>
                  <a:schemeClr val="tx2"/>
                </a:solidFill>
                <a:latin typeface="Times New Roman" pitchFamily="18" charset="0"/>
                <a:cs typeface="Times New Roman" pitchFamily="18" charset="0"/>
              </a:rPr>
              <a:t> </a:t>
            </a:r>
            <a:r>
              <a:rPr lang="kk-KZ" sz="2200" b="1" dirty="0" smtClean="0">
                <a:solidFill>
                  <a:srgbClr val="002060"/>
                </a:solidFill>
                <a:latin typeface="Times New Roman" pitchFamily="18" charset="0"/>
                <a:cs typeface="Times New Roman" pitchFamily="18" charset="0"/>
              </a:rPr>
              <a:t>«Төртінші өнеркәсіптік революция жағдайындағы адами капитал» педагогикалық қызметкерлердің тамыз конференциясы аясындағы облыстық педагогикалық инновациялық жәрменкесі.</a:t>
            </a:r>
            <a:br>
              <a:rPr lang="kk-KZ" sz="2200" b="1" dirty="0" smtClean="0">
                <a:solidFill>
                  <a:srgbClr val="002060"/>
                </a:solidFill>
                <a:latin typeface="Times New Roman" pitchFamily="18" charset="0"/>
                <a:cs typeface="Times New Roman" pitchFamily="18" charset="0"/>
              </a:rPr>
            </a:br>
            <a:r>
              <a:rPr lang="kk-KZ" sz="2200" b="1" dirty="0" smtClean="0">
                <a:solidFill>
                  <a:srgbClr val="002060"/>
                </a:solidFill>
                <a:latin typeface="Times New Roman" pitchFamily="18" charset="0"/>
                <a:cs typeface="Times New Roman" pitchFamily="18" charset="0"/>
              </a:rPr>
              <a:t> «Мектепке дейінгі тәрбие мен оқыту педагогтері» секциясы</a:t>
            </a:r>
            <a:endParaRPr lang="ru-RU" sz="2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1347370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4"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251520" y="338138"/>
            <a:ext cx="8640960" cy="5322887"/>
          </a:xfrm>
        </p:spPr>
        <p:txBody>
          <a:bodyPr>
            <a:noAutofit/>
          </a:bodyPr>
          <a:lstStyle/>
          <a:p>
            <a:pPr algn="l"/>
            <a:r>
              <a:rPr lang="kk-KZ" sz="3200" b="1" dirty="0" smtClean="0">
                <a:solidFill>
                  <a:srgbClr val="C00000"/>
                </a:solidFill>
                <a:latin typeface="Times New Roman" pitchFamily="18" charset="0"/>
                <a:cs typeface="Times New Roman" pitchFamily="18" charset="0"/>
              </a:rPr>
              <a:t>                               Мақсаты:</a:t>
            </a:r>
            <a:r>
              <a:rPr lang="kk-KZ" sz="2800" b="1" dirty="0" smtClean="0">
                <a:solidFill>
                  <a:srgbClr val="FF0000"/>
                </a:solidFill>
                <a:latin typeface="Times New Roman" pitchFamily="18" charset="0"/>
                <a:cs typeface="Times New Roman" pitchFamily="18" charset="0"/>
              </a:rPr>
              <a:t/>
            </a:r>
            <a:br>
              <a:rPr lang="kk-KZ" sz="2800" b="1" dirty="0" smtClean="0">
                <a:solidFill>
                  <a:srgbClr val="FF0000"/>
                </a:solidFill>
                <a:latin typeface="Times New Roman" pitchFamily="18" charset="0"/>
                <a:cs typeface="Times New Roman" pitchFamily="18" charset="0"/>
              </a:rPr>
            </a:br>
            <a:r>
              <a:rPr lang="kk-KZ" sz="2800" b="1" dirty="0" smtClean="0">
                <a:solidFill>
                  <a:srgbClr val="FF0000"/>
                </a:solidFill>
                <a:latin typeface="Times New Roman" pitchFamily="18" charset="0"/>
                <a:cs typeface="Times New Roman" pitchFamily="18" charset="0"/>
              </a:rPr>
              <a:t> </a:t>
            </a:r>
            <a:br>
              <a:rPr lang="kk-KZ" sz="2800" b="1" dirty="0" smtClean="0">
                <a:solidFill>
                  <a:srgbClr val="FF0000"/>
                </a:solidFill>
                <a:latin typeface="Times New Roman" pitchFamily="18" charset="0"/>
                <a:cs typeface="Times New Roman" pitchFamily="18" charset="0"/>
              </a:rPr>
            </a:br>
            <a:r>
              <a:rPr lang="kk-KZ" sz="2800" b="1" dirty="0" smtClean="0">
                <a:solidFill>
                  <a:srgbClr val="FF0000"/>
                </a:solidFill>
                <a:latin typeface="Times New Roman" pitchFamily="18" charset="0"/>
                <a:cs typeface="Times New Roman" pitchFamily="18" charset="0"/>
              </a:rPr>
              <a:t>- </a:t>
            </a:r>
            <a:r>
              <a:rPr lang="kk-KZ" sz="2400" b="1" dirty="0" smtClean="0">
                <a:solidFill>
                  <a:schemeClr val="tx2"/>
                </a:solidFill>
                <a:latin typeface="Times New Roman" pitchFamily="18" charset="0"/>
                <a:cs typeface="Times New Roman" pitchFamily="18" charset="0"/>
              </a:rPr>
              <a:t>Балаларға степпен орындалатын жаттығуларды </a:t>
            </a:r>
            <a:r>
              <a:rPr lang="kk-KZ" sz="2400" b="1" dirty="0">
                <a:solidFill>
                  <a:schemeClr val="tx2"/>
                </a:solidFill>
                <a:latin typeface="Times New Roman" pitchFamily="18" charset="0"/>
                <a:cs typeface="Times New Roman" pitchFamily="18" charset="0"/>
              </a:rPr>
              <a:t>үйрету. </a:t>
            </a:r>
            <a:r>
              <a:rPr lang="kk-KZ" sz="2400" b="1" dirty="0" smtClean="0">
                <a:solidFill>
                  <a:schemeClr val="tx2"/>
                </a:solidFill>
                <a:latin typeface="Times New Roman" pitchFamily="18" charset="0"/>
                <a:cs typeface="Times New Roman" pitchFamily="18" charset="0"/>
              </a:rPr>
              <a:t/>
            </a:r>
            <a:br>
              <a:rPr lang="kk-KZ" sz="2400" b="1" dirty="0" smtClean="0">
                <a:solidFill>
                  <a:schemeClr val="tx2"/>
                </a:solidFill>
                <a:latin typeface="Times New Roman" pitchFamily="18" charset="0"/>
                <a:cs typeface="Times New Roman" pitchFamily="18" charset="0"/>
              </a:rPr>
            </a:br>
            <a:r>
              <a:rPr lang="kk-KZ" sz="2400" b="1" dirty="0" smtClean="0">
                <a:solidFill>
                  <a:schemeClr val="tx2"/>
                </a:solidFill>
                <a:latin typeface="Times New Roman" pitchFamily="18" charset="0"/>
                <a:cs typeface="Times New Roman" pitchFamily="18" charset="0"/>
              </a:rPr>
              <a:t>   Степ-аэробикаға </a:t>
            </a:r>
            <a:r>
              <a:rPr lang="kk-KZ" sz="2400" b="1" dirty="0">
                <a:solidFill>
                  <a:schemeClr val="tx2"/>
                </a:solidFill>
                <a:latin typeface="Times New Roman" pitchFamily="18" charset="0"/>
                <a:cs typeface="Times New Roman" pitchFamily="18" charset="0"/>
              </a:rPr>
              <a:t>қызығушылығын арттыру.</a:t>
            </a:r>
            <a:br>
              <a:rPr lang="kk-KZ" sz="2400" b="1" dirty="0">
                <a:solidFill>
                  <a:schemeClr val="tx2"/>
                </a:solidFill>
                <a:latin typeface="Times New Roman" pitchFamily="18" charset="0"/>
                <a:cs typeface="Times New Roman" pitchFamily="18" charset="0"/>
              </a:rPr>
            </a:br>
            <a:r>
              <a:rPr lang="kk-KZ" sz="2400" b="1" dirty="0" smtClean="0">
                <a:solidFill>
                  <a:schemeClr val="tx2"/>
                </a:solidFill>
                <a:latin typeface="Times New Roman" pitchFamily="18" charset="0"/>
                <a:cs typeface="Times New Roman" pitchFamily="18" charset="0"/>
              </a:rPr>
              <a:t/>
            </a:r>
            <a:br>
              <a:rPr lang="kk-KZ" sz="2400" b="1" dirty="0" smtClean="0">
                <a:solidFill>
                  <a:schemeClr val="tx2"/>
                </a:solidFill>
                <a:latin typeface="Times New Roman" pitchFamily="18" charset="0"/>
                <a:cs typeface="Times New Roman" pitchFamily="18" charset="0"/>
              </a:rPr>
            </a:br>
            <a:r>
              <a:rPr lang="kk-KZ" sz="2400" b="1" dirty="0" smtClean="0">
                <a:solidFill>
                  <a:srgbClr val="FF0000"/>
                </a:solidFill>
                <a:latin typeface="Times New Roman" pitchFamily="18" charset="0"/>
                <a:cs typeface="Times New Roman" pitchFamily="18" charset="0"/>
              </a:rPr>
              <a:t>- </a:t>
            </a:r>
            <a:r>
              <a:rPr lang="kk-KZ" sz="2400" b="1" dirty="0" smtClean="0">
                <a:solidFill>
                  <a:schemeClr val="tx2"/>
                </a:solidFill>
                <a:latin typeface="Times New Roman" pitchFamily="18" charset="0"/>
                <a:cs typeface="Times New Roman" pitchFamily="18" charset="0"/>
              </a:rPr>
              <a:t>Топ болып ұйымшылдықпен әрекет етуге тәрбиелеу.</a:t>
            </a:r>
            <a:br>
              <a:rPr lang="kk-KZ" sz="2400" b="1" dirty="0" smtClean="0">
                <a:solidFill>
                  <a:schemeClr val="tx2"/>
                </a:solidFill>
                <a:latin typeface="Times New Roman" pitchFamily="18" charset="0"/>
                <a:cs typeface="Times New Roman" pitchFamily="18" charset="0"/>
              </a:rPr>
            </a:br>
            <a:r>
              <a:rPr lang="kk-KZ" sz="2400" b="1" dirty="0" smtClean="0">
                <a:solidFill>
                  <a:schemeClr val="tx2"/>
                </a:solidFill>
                <a:latin typeface="Times New Roman" pitchFamily="18" charset="0"/>
                <a:cs typeface="Times New Roman" pitchFamily="18" charset="0"/>
              </a:rPr>
              <a:t/>
            </a:r>
            <a:br>
              <a:rPr lang="kk-KZ" sz="2400" b="1" dirty="0" smtClean="0">
                <a:solidFill>
                  <a:schemeClr val="tx2"/>
                </a:solidFill>
                <a:latin typeface="Times New Roman" pitchFamily="18" charset="0"/>
                <a:cs typeface="Times New Roman" pitchFamily="18" charset="0"/>
              </a:rPr>
            </a:br>
            <a:r>
              <a:rPr lang="kk-KZ" sz="2400" b="1" dirty="0" smtClean="0">
                <a:solidFill>
                  <a:srgbClr val="FF0000"/>
                </a:solidFill>
                <a:latin typeface="Times New Roman" pitchFamily="18" charset="0"/>
                <a:cs typeface="Times New Roman" pitchFamily="18" charset="0"/>
              </a:rPr>
              <a:t>-</a:t>
            </a:r>
            <a:r>
              <a:rPr lang="kk-KZ" sz="2400" b="1" dirty="0" smtClean="0">
                <a:solidFill>
                  <a:schemeClr val="tx2"/>
                </a:solidFill>
                <a:latin typeface="Times New Roman" pitchFamily="18" charset="0"/>
                <a:cs typeface="Times New Roman" pitchFamily="18" charset="0"/>
              </a:rPr>
              <a:t> Салауатты </a:t>
            </a:r>
            <a:r>
              <a:rPr lang="kk-KZ" sz="2400" b="1" dirty="0">
                <a:solidFill>
                  <a:schemeClr val="tx2"/>
                </a:solidFill>
                <a:latin typeface="Times New Roman" pitchFamily="18" charset="0"/>
                <a:cs typeface="Times New Roman" pitchFamily="18" charset="0"/>
              </a:rPr>
              <a:t>өмір салтын насихаттау. </a:t>
            </a:r>
            <a:endParaRPr lang="ru-RU" sz="2400" b="1" dirty="0">
              <a:solidFill>
                <a:schemeClr val="tx2"/>
              </a:solidFill>
              <a:latin typeface="Times New Roman" pitchFamily="18" charset="0"/>
              <a:cs typeface="Times New Roman" pitchFamily="18" charset="0"/>
            </a:endParaRPr>
          </a:p>
        </p:txBody>
      </p:sp>
      <p:pic>
        <p:nvPicPr>
          <p:cNvPr id="3" name="Picture 8" descr="0_8ad6_18898049_L"/>
          <p:cNvPicPr/>
          <p:nvPr/>
        </p:nvPicPr>
        <p:blipFill>
          <a:blip r:embed="rId4" cstate="print"/>
          <a:srcRect/>
          <a:stretch>
            <a:fillRect/>
          </a:stretch>
        </p:blipFill>
        <p:spPr bwMode="auto">
          <a:xfrm>
            <a:off x="395536" y="338138"/>
            <a:ext cx="2160240" cy="1866726"/>
          </a:xfrm>
          <a:prstGeom prst="rect">
            <a:avLst/>
          </a:prstGeom>
          <a:noFill/>
          <a:ln w="9525">
            <a:noFill/>
            <a:miter lim="800000"/>
            <a:headEnd/>
            <a:tailEnd/>
          </a:ln>
        </p:spPr>
      </p:pic>
    </p:spTree>
    <p:extLst>
      <p:ext uri="{BB962C8B-B14F-4D97-AF65-F5344CB8AC3E}">
        <p14:creationId xmlns:p14="http://schemas.microsoft.com/office/powerpoint/2010/main" val="352206173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0_8ad6_18898049_L"/>
          <p:cNvPicPr/>
          <p:nvPr/>
        </p:nvPicPr>
        <p:blipFill>
          <a:blip r:embed="rId3" cstate="print"/>
          <a:srcRect/>
          <a:stretch>
            <a:fillRect/>
          </a:stretch>
        </p:blipFill>
        <p:spPr bwMode="auto">
          <a:xfrm>
            <a:off x="6444208" y="116632"/>
            <a:ext cx="2352794" cy="2088232"/>
          </a:xfrm>
          <a:prstGeom prst="rect">
            <a:avLst/>
          </a:prstGeom>
          <a:noFill/>
          <a:ln w="9525">
            <a:noFill/>
            <a:miter lim="800000"/>
            <a:headEnd/>
            <a:tailEnd/>
          </a:ln>
        </p:spPr>
      </p:pic>
      <p:pic>
        <p:nvPicPr>
          <p:cNvPr id="7" name="Рисунок 6" descr="C:\Users\User\Desktop\фото обл семинар\IMG-20180520-WA009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282" y="2143116"/>
            <a:ext cx="4143404" cy="4000528"/>
          </a:xfrm>
          <a:prstGeom prst="rect">
            <a:avLst/>
          </a:prstGeom>
          <a:noFill/>
          <a:ln>
            <a:noFill/>
          </a:ln>
        </p:spPr>
      </p:pic>
      <p:pic>
        <p:nvPicPr>
          <p:cNvPr id="8" name="Рисунок 7" descr="C:\Users\User\Desktop\фото обл семинар\IMG-20180523-WA013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9124" y="2143116"/>
            <a:ext cx="4071966" cy="4071966"/>
          </a:xfrm>
          <a:prstGeom prst="rect">
            <a:avLst/>
          </a:prstGeom>
          <a:noFill/>
          <a:ln>
            <a:noFill/>
          </a:ln>
        </p:spPr>
      </p:pic>
      <p:sp>
        <p:nvSpPr>
          <p:cNvPr id="3073" name="Rectangle 1"/>
          <p:cNvSpPr>
            <a:spLocks noChangeArrowheads="1"/>
          </p:cNvSpPr>
          <p:nvPr/>
        </p:nvSpPr>
        <p:spPr bwMode="auto">
          <a:xfrm>
            <a:off x="142844" y="642918"/>
            <a:ext cx="614366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smtClean="0">
                <a:ln>
                  <a:noFill/>
                </a:ln>
                <a:solidFill>
                  <a:srgbClr val="002060"/>
                </a:solidFill>
                <a:effectLst/>
                <a:latin typeface="Arial" pitchFamily="34" charset="0"/>
                <a:ea typeface="+mn-ea"/>
                <a:cs typeface="Arial" pitchFamily="34" charset="0"/>
              </a:rPr>
              <a:t>Облыстық семинарда өткізілген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smtClean="0">
                <a:ln>
                  <a:noFill/>
                </a:ln>
                <a:solidFill>
                  <a:srgbClr val="002060"/>
                </a:solidFill>
                <a:effectLst/>
                <a:latin typeface="Arial" pitchFamily="34" charset="0"/>
                <a:ea typeface="+mn-ea"/>
                <a:cs typeface="Arial" pitchFamily="34" charset="0"/>
              </a:rPr>
              <a:t>ұйымдастырылған оқу қызметі </a:t>
            </a:r>
            <a:endParaRPr kumimoji="0" lang="ru-RU"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b="1" i="0" u="none" strike="noStrike" cap="none" normalizeH="0" baseline="0" dirty="0" smtClean="0">
                <a:ln>
                  <a:noFill/>
                </a:ln>
                <a:solidFill>
                  <a:srgbClr val="002060"/>
                </a:solidFill>
                <a:effectLst/>
                <a:latin typeface="Arial" pitchFamily="34" charset="0"/>
                <a:ea typeface="+mn-ea"/>
                <a:cs typeface="Arial" pitchFamily="34" charset="0"/>
              </a:rPr>
              <a:t>23.05.2018ж</a:t>
            </a:r>
            <a:endParaRPr kumimoji="0" lang="kk-KZ" b="1"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val="359310008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6" name="chimes.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1714489"/>
            <a:ext cx="8786873" cy="1643074"/>
          </a:xfrm>
          <a:prstGeom prst="rect">
            <a:avLst/>
          </a:prstGeom>
          <a:noFill/>
        </p:spPr>
        <p:txBody>
          <a:bodyPr wrap="none" lIns="91440" tIns="45720" rIns="91440" bIns="45720">
            <a:prstTxWarp prst="textChevronInverted">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kk-KZ" sz="5400" b="1" cap="none" spc="0" dirty="0" smtClean="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Назарларыңызға</a:t>
            </a:r>
            <a:r>
              <a:rPr lang="kk-KZ"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kk-KZ" sz="5400" b="1" cap="none" spc="0" dirty="0" smtClean="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рахмет</a:t>
            </a:r>
            <a:r>
              <a:rPr lang="kk-KZ" sz="5400" b="1" cap="none" spc="0" dirty="0" smtClean="0">
                <a:ln w="11430"/>
                <a:solidFill>
                  <a:srgbClr val="FF0000"/>
                </a:solidFill>
                <a:effectLst>
                  <a:outerShdw blurRad="80000" dist="40000" dir="5040000" algn="tl">
                    <a:srgbClr val="000000">
                      <a:alpha val="30000"/>
                    </a:srgbClr>
                  </a:outerShdw>
                </a:effectLst>
              </a:rPr>
              <a:t>!</a:t>
            </a:r>
            <a:endParaRPr lang="ru-RU" sz="5400" b="1" cap="none" spc="0" dirty="0">
              <a:ln w="11430"/>
              <a:solidFill>
                <a:srgbClr val="FF0000"/>
              </a:solidFill>
              <a:effectLst>
                <a:outerShdw blurRad="80000" dist="40000" dir="5040000" algn="tl">
                  <a:srgbClr val="000000">
                    <a:alpha val="30000"/>
                  </a:srgbClr>
                </a:outerShdw>
              </a:effectLst>
            </a:endParaRPr>
          </a:p>
        </p:txBody>
      </p:sp>
      <p:pic>
        <p:nvPicPr>
          <p:cNvPr id="1026" name="Picture 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77072"/>
            <a:ext cx="2664296" cy="216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0_8ad6_18898049_L"/>
          <p:cNvPicPr/>
          <p:nvPr/>
        </p:nvPicPr>
        <p:blipFill>
          <a:blip r:embed="rId4" cstate="print"/>
          <a:srcRect/>
          <a:stretch>
            <a:fillRect/>
          </a:stretch>
        </p:blipFill>
        <p:spPr bwMode="auto">
          <a:xfrm>
            <a:off x="6732240" y="188639"/>
            <a:ext cx="2088232" cy="1525849"/>
          </a:xfrm>
          <a:prstGeom prst="rect">
            <a:avLst/>
          </a:prstGeom>
          <a:noFill/>
          <a:ln w="9525">
            <a:noFill/>
            <a:miter lim="800000"/>
            <a:headEnd/>
            <a:tailEnd/>
          </a:ln>
        </p:spPr>
      </p:pic>
    </p:spTree>
    <p:extLst>
      <p:ext uri="{BB962C8B-B14F-4D97-AF65-F5344CB8AC3E}">
        <p14:creationId xmlns:p14="http://schemas.microsoft.com/office/powerpoint/2010/main" val="88370125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268760"/>
            <a:ext cx="8640960" cy="4370427"/>
          </a:xfrm>
          <a:prstGeom prst="rect">
            <a:avLst/>
          </a:prstGeom>
        </p:spPr>
        <p:txBody>
          <a:bodyPr wrap="square">
            <a:spAutoFit/>
          </a:bodyPr>
          <a:lstStyle/>
          <a:p>
            <a:endParaRPr lang="kk-KZ" b="1" dirty="0" smtClean="0">
              <a:latin typeface="Times New Roman" pitchFamily="18" charset="0"/>
              <a:cs typeface="Times New Roman" pitchFamily="18" charset="0"/>
            </a:endParaRPr>
          </a:p>
          <a:p>
            <a:pPr>
              <a:buFont typeface="Wingdings" pitchFamily="2" charset="2"/>
              <a:buChar char="Ø"/>
            </a:pPr>
            <a:r>
              <a:rPr lang="kk-KZ" sz="2000" dirty="0" smtClean="0">
                <a:solidFill>
                  <a:srgbClr val="002060"/>
                </a:solidFill>
                <a:latin typeface="Times New Roman" pitchFamily="18" charset="0"/>
                <a:cs typeface="Times New Roman" pitchFamily="18" charset="0"/>
              </a:rPr>
              <a:t>  Баланың тірек-қимыл апаратының өсуін және дамуын оңтайландыру;</a:t>
            </a:r>
          </a:p>
          <a:p>
            <a:pPr>
              <a:buFont typeface="Wingdings" pitchFamily="2" charset="2"/>
              <a:buChar char="Ø"/>
            </a:pPr>
            <a:endParaRPr lang="kk-KZ" sz="2000" dirty="0" smtClean="0">
              <a:solidFill>
                <a:srgbClr val="002060"/>
              </a:solidFill>
              <a:latin typeface="Times New Roman" pitchFamily="18" charset="0"/>
              <a:cs typeface="Times New Roman" pitchFamily="18" charset="0"/>
            </a:endParaRPr>
          </a:p>
          <a:p>
            <a:pPr>
              <a:buFont typeface="Wingdings" pitchFamily="2" charset="2"/>
              <a:buChar char="Ø"/>
            </a:pPr>
            <a:r>
              <a:rPr lang="kk-KZ" sz="2000" dirty="0" smtClean="0">
                <a:solidFill>
                  <a:srgbClr val="002060"/>
                </a:solidFill>
                <a:latin typeface="Times New Roman" pitchFamily="18" charset="0"/>
                <a:cs typeface="Times New Roman" pitchFamily="18" charset="0"/>
              </a:rPr>
              <a:t>  Жұмыс жасау қабілетін және қимыл-қозғалысын арттыру;</a:t>
            </a:r>
          </a:p>
          <a:p>
            <a:pPr>
              <a:buFont typeface="Wingdings" pitchFamily="2" charset="2"/>
              <a:buChar char="Ø"/>
            </a:pPr>
            <a:endParaRPr lang="kk-KZ" sz="2000" dirty="0" smtClean="0">
              <a:solidFill>
                <a:srgbClr val="002060"/>
              </a:solidFill>
              <a:latin typeface="Times New Roman" pitchFamily="18" charset="0"/>
              <a:cs typeface="Times New Roman" pitchFamily="18" charset="0"/>
            </a:endParaRPr>
          </a:p>
          <a:p>
            <a:pPr>
              <a:buFont typeface="Wingdings" pitchFamily="2" charset="2"/>
              <a:buChar char="Ø"/>
            </a:pPr>
            <a:r>
              <a:rPr lang="kk-KZ" sz="2000" dirty="0" smtClean="0">
                <a:solidFill>
                  <a:srgbClr val="002060"/>
                </a:solidFill>
                <a:latin typeface="Times New Roman" pitchFamily="18" charset="0"/>
                <a:cs typeface="Times New Roman" pitchFamily="18" charset="0"/>
              </a:rPr>
              <a:t>  Дене бітімін дұрыс қалыптастыру;</a:t>
            </a:r>
          </a:p>
          <a:p>
            <a:pPr>
              <a:buFont typeface="Wingdings" pitchFamily="2" charset="2"/>
              <a:buChar char="Ø"/>
            </a:pPr>
            <a:endParaRPr lang="kk-KZ" sz="2000" dirty="0" smtClean="0">
              <a:solidFill>
                <a:srgbClr val="002060"/>
              </a:solidFill>
              <a:latin typeface="Times New Roman" pitchFamily="18" charset="0"/>
              <a:cs typeface="Times New Roman" pitchFamily="18" charset="0"/>
            </a:endParaRPr>
          </a:p>
          <a:p>
            <a:pPr>
              <a:buFont typeface="Wingdings" pitchFamily="2" charset="2"/>
              <a:buChar char="Ø"/>
            </a:pPr>
            <a:r>
              <a:rPr lang="kk-KZ" sz="2000" dirty="0" smtClean="0">
                <a:solidFill>
                  <a:srgbClr val="002060"/>
                </a:solidFill>
                <a:latin typeface="Times New Roman" pitchFamily="18" charset="0"/>
                <a:cs typeface="Times New Roman" pitchFamily="18" charset="0"/>
              </a:rPr>
              <a:t>  Тыныс алу жүйесіне, қан айналымына, жүрек-тамыр және жүйке  </a:t>
            </a:r>
          </a:p>
          <a:p>
            <a:r>
              <a:rPr lang="kk-KZ" sz="2000" dirty="0" smtClean="0">
                <a:solidFill>
                  <a:srgbClr val="002060"/>
                </a:solidFill>
                <a:latin typeface="Times New Roman" pitchFamily="18" charset="0"/>
                <a:cs typeface="Times New Roman" pitchFamily="18" charset="0"/>
              </a:rPr>
              <a:t>      жүйесінің дамуы мен жақсаруына ықпал ету;</a:t>
            </a:r>
          </a:p>
          <a:p>
            <a:pPr>
              <a:buFont typeface="Wingdings" pitchFamily="2" charset="2"/>
              <a:buChar char="Ø"/>
            </a:pPr>
            <a:endParaRPr lang="kk-KZ" sz="2000" dirty="0" smtClean="0">
              <a:solidFill>
                <a:srgbClr val="002060"/>
              </a:solidFill>
              <a:latin typeface="Times New Roman" pitchFamily="18" charset="0"/>
              <a:cs typeface="Times New Roman" pitchFamily="18" charset="0"/>
            </a:endParaRPr>
          </a:p>
          <a:p>
            <a:pPr>
              <a:buFont typeface="Wingdings" pitchFamily="2" charset="2"/>
              <a:buChar char="Ø"/>
            </a:pPr>
            <a:r>
              <a:rPr lang="kk-KZ" sz="2000" dirty="0" smtClean="0">
                <a:solidFill>
                  <a:srgbClr val="002060"/>
                </a:solidFill>
                <a:latin typeface="Times New Roman" pitchFamily="18" charset="0"/>
                <a:cs typeface="Times New Roman" pitchFamily="18" charset="0"/>
              </a:rPr>
              <a:t>  Жүйелі спорттық іс-шараларға деген қызығушылықтарын арттыру.</a:t>
            </a:r>
          </a:p>
          <a:p>
            <a:pPr>
              <a:buFont typeface="Wingdings" pitchFamily="2" charset="2"/>
              <a:buChar char="Ø"/>
            </a:pPr>
            <a:endParaRPr lang="kk-KZ" sz="2000" dirty="0" smtClean="0">
              <a:solidFill>
                <a:srgbClr val="002060"/>
              </a:solidFill>
              <a:latin typeface="Times New Roman" pitchFamily="18" charset="0"/>
              <a:cs typeface="Times New Roman" pitchFamily="18" charset="0"/>
            </a:endParaRPr>
          </a:p>
          <a:p>
            <a:pPr>
              <a:buFont typeface="Wingdings" pitchFamily="2" charset="2"/>
              <a:buChar char="Ø"/>
            </a:pPr>
            <a:endParaRPr lang="kk-KZ" sz="2000" dirty="0" smtClean="0">
              <a:solidFill>
                <a:schemeClr val="tx2"/>
              </a:solidFill>
              <a:latin typeface="Times New Roman" pitchFamily="18" charset="0"/>
              <a:cs typeface="Times New Roman" pitchFamily="18" charset="0"/>
            </a:endParaRPr>
          </a:p>
          <a:p>
            <a:endParaRPr lang="en-US" sz="2000" dirty="0" smtClean="0">
              <a:solidFill>
                <a:schemeClr val="tx2"/>
              </a:solidFill>
              <a:latin typeface="Times New Roman" pitchFamily="18" charset="0"/>
              <a:cs typeface="Times New Roman" pitchFamily="18" charset="0"/>
            </a:endParaRPr>
          </a:p>
        </p:txBody>
      </p:sp>
      <p:sp>
        <p:nvSpPr>
          <p:cNvPr id="3" name="Заголовок 2"/>
          <p:cNvSpPr>
            <a:spLocks noGrp="1"/>
          </p:cNvSpPr>
          <p:nvPr>
            <p:ph type="ctrTitle"/>
          </p:nvPr>
        </p:nvSpPr>
        <p:spPr>
          <a:xfrm>
            <a:off x="685800" y="476672"/>
            <a:ext cx="7772400" cy="646859"/>
          </a:xfrm>
        </p:spPr>
        <p:txBody>
          <a:bodyPr>
            <a:normAutofit/>
          </a:bodyPr>
          <a:lstStyle/>
          <a:p>
            <a:r>
              <a:rPr lang="kk-KZ" sz="3200" b="1" dirty="0" smtClean="0">
                <a:solidFill>
                  <a:srgbClr val="C00000"/>
                </a:solidFill>
                <a:latin typeface="Times New Roman" pitchFamily="18" charset="0"/>
                <a:cs typeface="Times New Roman" pitchFamily="18" charset="0"/>
              </a:rPr>
              <a:t>Міндеттері:</a:t>
            </a:r>
            <a:endParaRPr lang="ru-RU" sz="3200" dirty="0">
              <a:solidFill>
                <a:srgbClr val="C00000"/>
              </a:solidFill>
            </a:endParaRPr>
          </a:p>
        </p:txBody>
      </p:sp>
      <p:pic>
        <p:nvPicPr>
          <p:cNvPr id="4" name="Picture 8" descr="0_8ad6_18898049_L"/>
          <p:cNvPicPr/>
          <p:nvPr/>
        </p:nvPicPr>
        <p:blipFill>
          <a:blip r:embed="rId3" cstate="print"/>
          <a:srcRect/>
          <a:stretch>
            <a:fillRect/>
          </a:stretch>
        </p:blipFill>
        <p:spPr bwMode="auto">
          <a:xfrm>
            <a:off x="31883" y="0"/>
            <a:ext cx="1956876" cy="1708298"/>
          </a:xfrm>
          <a:prstGeom prst="rect">
            <a:avLst/>
          </a:prstGeom>
          <a:noFill/>
          <a:ln w="9525">
            <a:noFill/>
            <a:miter lim="800000"/>
            <a:headEnd/>
            <a:tailEnd/>
          </a:ln>
        </p:spPr>
      </p:pic>
    </p:spTree>
    <p:extLst>
      <p:ext uri="{BB962C8B-B14F-4D97-AF65-F5344CB8AC3E}">
        <p14:creationId xmlns:p14="http://schemas.microsoft.com/office/powerpoint/2010/main" val="210112887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395536" y="612845"/>
            <a:ext cx="8064896" cy="5632311"/>
          </a:xfrm>
          <a:prstGeom prst="rect">
            <a:avLst/>
          </a:prstGeom>
        </p:spPr>
        <p:txBody>
          <a:bodyPr wrap="square">
            <a:spAutoFit/>
          </a:bodyPr>
          <a:lstStyle/>
          <a:p>
            <a:pPr algn="ctr"/>
            <a:r>
              <a:rPr lang="ru-RU" sz="3200" b="1" dirty="0" err="1" smtClean="0">
                <a:solidFill>
                  <a:srgbClr val="C00000"/>
                </a:solidFill>
                <a:latin typeface="Times New Roman" pitchFamily="18" charset="0"/>
                <a:cs typeface="Times New Roman" pitchFamily="18" charset="0"/>
              </a:rPr>
              <a:t>Күтілетін</a:t>
            </a:r>
            <a:r>
              <a:rPr lang="ru-RU" sz="3200" b="1" dirty="0" smtClean="0">
                <a:solidFill>
                  <a:srgbClr val="C00000"/>
                </a:solidFill>
                <a:latin typeface="Times New Roman" pitchFamily="18" charset="0"/>
                <a:cs typeface="Times New Roman" pitchFamily="18" charset="0"/>
              </a:rPr>
              <a:t> </a:t>
            </a:r>
            <a:r>
              <a:rPr lang="ru-RU" sz="3200" b="1" dirty="0" err="1" smtClean="0">
                <a:solidFill>
                  <a:srgbClr val="C00000"/>
                </a:solidFill>
                <a:latin typeface="Times New Roman" pitchFamily="18" charset="0"/>
                <a:cs typeface="Times New Roman" pitchFamily="18" charset="0"/>
              </a:rPr>
              <a:t>нәтиже</a:t>
            </a:r>
            <a:r>
              <a:rPr lang="ru-RU" sz="3200" b="1" dirty="0" smtClean="0">
                <a:solidFill>
                  <a:srgbClr val="C00000"/>
                </a:solidFill>
                <a:latin typeface="Times New Roman" pitchFamily="18" charset="0"/>
                <a:cs typeface="Times New Roman" pitchFamily="18" charset="0"/>
              </a:rPr>
              <a:t>:</a:t>
            </a:r>
          </a:p>
          <a:p>
            <a:pPr algn="ctr"/>
            <a:endParaRPr lang="ru-RU" sz="2800" b="1" dirty="0" smtClean="0">
              <a:solidFill>
                <a:schemeClr val="tx2"/>
              </a:solidFill>
              <a:latin typeface="Times New Roman" pitchFamily="18" charset="0"/>
              <a:cs typeface="Times New Roman" pitchFamily="18" charset="0"/>
            </a:endParaRPr>
          </a:p>
          <a:p>
            <a:pPr>
              <a:buFont typeface="Wingdings" pitchFamily="2" charset="2"/>
              <a:buChar char="Ø"/>
            </a:pP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Жүрек қан тамырлары</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жүйесінің ауруларын</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алдын</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алу</a:t>
            </a:r>
            <a:r>
              <a:rPr lang="ru-RU" sz="2000" b="1" dirty="0" smtClean="0">
                <a:solidFill>
                  <a:schemeClr val="tx2"/>
                </a:solidFill>
                <a:latin typeface="Times New Roman" pitchFamily="18" charset="0"/>
                <a:cs typeface="Times New Roman" pitchFamily="18" charset="0"/>
              </a:rPr>
              <a:t>.</a:t>
            </a:r>
          </a:p>
          <a:p>
            <a:r>
              <a:rPr lang="ru-RU" sz="2000" b="1" dirty="0" smtClean="0">
                <a:solidFill>
                  <a:schemeClr val="tx2"/>
                </a:solidFill>
                <a:latin typeface="Times New Roman" pitchFamily="18" charset="0"/>
                <a:cs typeface="Times New Roman" pitchFamily="18" charset="0"/>
              </a:rPr>
              <a:t> </a:t>
            </a:r>
          </a:p>
          <a:p>
            <a:pPr>
              <a:buFont typeface="Wingdings" pitchFamily="2" charset="2"/>
              <a:buChar char="Ø"/>
            </a:pP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Артық салмағы азаяды</a:t>
            </a:r>
            <a:r>
              <a:rPr lang="ru-RU" sz="2000" b="1" dirty="0" smtClean="0">
                <a:solidFill>
                  <a:schemeClr val="tx2"/>
                </a:solidFill>
                <a:latin typeface="Times New Roman" pitchFamily="18" charset="0"/>
                <a:cs typeface="Times New Roman" pitchFamily="18" charset="0"/>
              </a:rPr>
              <a:t>.</a:t>
            </a:r>
          </a:p>
          <a:p>
            <a:endParaRPr lang="ru-RU" sz="2000" b="1" dirty="0" smtClean="0">
              <a:solidFill>
                <a:schemeClr val="tx2"/>
              </a:solidFill>
              <a:latin typeface="Times New Roman" pitchFamily="18" charset="0"/>
              <a:cs typeface="Times New Roman" pitchFamily="18" charset="0"/>
            </a:endParaRPr>
          </a:p>
          <a:p>
            <a:pPr>
              <a:buFont typeface="Wingdings" pitchFamily="2" charset="2"/>
              <a:buChar char="Ø"/>
            </a:pPr>
            <a:r>
              <a:rPr lang="kk-KZ" sz="2000" b="1" dirty="0" smtClean="0">
                <a:solidFill>
                  <a:schemeClr val="tx2"/>
                </a:solidFill>
                <a:latin typeface="Times New Roman" pitchFamily="18" charset="0"/>
                <a:cs typeface="Times New Roman" pitchFamily="18" charset="0"/>
              </a:rPr>
              <a:t> Баланың дене сымбаты жақсарады.</a:t>
            </a:r>
          </a:p>
          <a:p>
            <a:endParaRPr lang="kk-KZ" sz="2000" b="1" dirty="0" smtClean="0">
              <a:solidFill>
                <a:schemeClr val="tx2"/>
              </a:solidFill>
              <a:latin typeface="Times New Roman" pitchFamily="18" charset="0"/>
              <a:cs typeface="Times New Roman" pitchFamily="18" charset="0"/>
            </a:endParaRPr>
          </a:p>
          <a:p>
            <a:pPr>
              <a:buFont typeface="Wingdings" pitchFamily="2" charset="2"/>
              <a:buChar char="Ø"/>
            </a:pPr>
            <a:r>
              <a:rPr lang="kk-KZ" sz="2000" b="1" dirty="0" smtClean="0">
                <a:solidFill>
                  <a:schemeClr val="tx2"/>
                </a:solidFill>
                <a:latin typeface="Times New Roman" pitchFamily="18" charset="0"/>
                <a:cs typeface="Times New Roman" pitchFamily="18" charset="0"/>
              </a:rPr>
              <a:t> Баланың қимылдық есі дамиды.</a:t>
            </a:r>
          </a:p>
          <a:p>
            <a:endParaRPr lang="kk-KZ" sz="2000" b="1" dirty="0" smtClean="0">
              <a:solidFill>
                <a:schemeClr val="tx2"/>
              </a:solidFill>
              <a:latin typeface="Times New Roman" pitchFamily="18" charset="0"/>
              <a:cs typeface="Times New Roman" pitchFamily="18" charset="0"/>
            </a:endParaRPr>
          </a:p>
          <a:p>
            <a:pPr>
              <a:buFont typeface="Wingdings" pitchFamily="2" charset="2"/>
              <a:buChar char="Ø"/>
            </a:pPr>
            <a:r>
              <a:rPr lang="kk-KZ" sz="2000" b="1" dirty="0" smtClean="0">
                <a:solidFill>
                  <a:schemeClr val="tx2"/>
                </a:solidFill>
                <a:latin typeface="Times New Roman" pitchFamily="18" charset="0"/>
                <a:cs typeface="Times New Roman" pitchFamily="18" charset="0"/>
              </a:rPr>
              <a:t> Тыныс жүйесі нығаяды.</a:t>
            </a:r>
          </a:p>
          <a:p>
            <a:pPr>
              <a:buFont typeface="Wingdings" pitchFamily="2" charset="2"/>
              <a:buChar char="Ø"/>
            </a:pPr>
            <a:endParaRPr lang="kk-KZ" sz="2000" b="1" dirty="0" smtClean="0">
              <a:solidFill>
                <a:schemeClr val="tx2"/>
              </a:solidFill>
              <a:latin typeface="Times New Roman" pitchFamily="18" charset="0"/>
              <a:cs typeface="Times New Roman" pitchFamily="18" charset="0"/>
            </a:endParaRPr>
          </a:p>
          <a:p>
            <a:pPr>
              <a:buFont typeface="Wingdings" pitchFamily="2" charset="2"/>
              <a:buChar char="Ø"/>
            </a:pPr>
            <a:r>
              <a:rPr lang="kk-KZ" sz="2000" b="1" dirty="0" smtClean="0">
                <a:solidFill>
                  <a:schemeClr val="tx2"/>
                </a:solidFill>
                <a:latin typeface="Times New Roman" pitchFamily="18" charset="0"/>
                <a:cs typeface="Times New Roman" pitchFamily="18" charset="0"/>
              </a:rPr>
              <a:t> Қажетті қимыл  және біліктілік дағдылары қалыптасады.</a:t>
            </a:r>
          </a:p>
          <a:p>
            <a:pPr>
              <a:buFont typeface="Wingdings" pitchFamily="2" charset="2"/>
              <a:buChar char="Ø"/>
            </a:pPr>
            <a:endParaRPr lang="kk-KZ" sz="2000" b="1" dirty="0" smtClean="0">
              <a:solidFill>
                <a:schemeClr val="tx2"/>
              </a:solidFill>
              <a:latin typeface="Times New Roman" pitchFamily="18" charset="0"/>
              <a:cs typeface="Times New Roman" pitchFamily="18" charset="0"/>
            </a:endParaRPr>
          </a:p>
          <a:p>
            <a:pPr>
              <a:buFont typeface="Wingdings" pitchFamily="2" charset="2"/>
              <a:buChar char="Ø"/>
            </a:pPr>
            <a:r>
              <a:rPr lang="kk-KZ" sz="2000" b="1" dirty="0" smtClean="0">
                <a:solidFill>
                  <a:schemeClr val="tx2"/>
                </a:solidFill>
                <a:latin typeface="Times New Roman" pitchFamily="18" charset="0"/>
                <a:cs typeface="Times New Roman" pitchFamily="18" charset="0"/>
              </a:rPr>
              <a:t> Вестибулярлық аппаратының әрекетін қалыпқа келтіреді.</a:t>
            </a:r>
          </a:p>
          <a:p>
            <a:pPr>
              <a:buFont typeface="Wingdings" pitchFamily="2" charset="2"/>
              <a:buChar char="Ø"/>
            </a:pPr>
            <a:endParaRPr lang="kk-KZ" sz="2000" dirty="0">
              <a:solidFill>
                <a:srgbClr val="002060"/>
              </a:solidFill>
              <a:latin typeface="Times New Roman" pitchFamily="18" charset="0"/>
              <a:cs typeface="Times New Roman" pitchFamily="18" charset="0"/>
            </a:endParaRPr>
          </a:p>
          <a:p>
            <a:endParaRPr lang="ru-RU" sz="2000" dirty="0" smtClean="0">
              <a:solidFill>
                <a:srgbClr val="002060"/>
              </a:solidFill>
              <a:latin typeface="Times New Roman" pitchFamily="18" charset="0"/>
              <a:cs typeface="Times New Roman" pitchFamily="18" charset="0"/>
            </a:endParaRPr>
          </a:p>
        </p:txBody>
      </p:sp>
      <p:pic>
        <p:nvPicPr>
          <p:cNvPr id="3" name="Picture 8" descr="0_8ad6_18898049_L"/>
          <p:cNvPicPr/>
          <p:nvPr/>
        </p:nvPicPr>
        <p:blipFill>
          <a:blip r:embed="rId3" cstate="print"/>
          <a:srcRect/>
          <a:stretch>
            <a:fillRect/>
          </a:stretch>
        </p:blipFill>
        <p:spPr bwMode="auto">
          <a:xfrm>
            <a:off x="107504" y="59267"/>
            <a:ext cx="1800200" cy="1497525"/>
          </a:xfrm>
          <a:prstGeom prst="rect">
            <a:avLst/>
          </a:prstGeom>
          <a:noFill/>
          <a:ln w="9525">
            <a:noFill/>
            <a:miter lim="800000"/>
            <a:headEnd/>
            <a:tailEnd/>
          </a:ln>
        </p:spPr>
      </p:pic>
    </p:spTree>
    <p:extLst>
      <p:ext uri="{BB962C8B-B14F-4D97-AF65-F5344CB8AC3E}">
        <p14:creationId xmlns:p14="http://schemas.microsoft.com/office/powerpoint/2010/main" val="325963628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136904" cy="432048"/>
          </a:xfrm>
        </p:spPr>
        <p:txBody>
          <a:bodyPr>
            <a:normAutofit fontScale="90000"/>
          </a:bodyPr>
          <a:lstStyle/>
          <a:p>
            <a:pPr algn="l"/>
            <a: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1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Дене </a:t>
            </a:r>
            <a:r>
              <a:rPr lang="kk-KZ" sz="31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шынықтырудағы степ-аэробиканың </a:t>
            </a:r>
            <a:r>
              <a:rPr lang="kk-KZ" sz="31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орны</a:t>
            </a:r>
            <a:br>
              <a:rPr lang="kk-KZ" sz="31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1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1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200" dirty="0" smtClean="0">
                <a:solidFill>
                  <a:srgbClr val="002060"/>
                </a:solidFill>
                <a:latin typeface="Times New Roman" panose="02020603050405020304" pitchFamily="18" charset="0"/>
                <a:cs typeface="Times New Roman" panose="02020603050405020304" pitchFamily="18" charset="0"/>
              </a:rPr>
              <a:t>Адамның </a:t>
            </a:r>
            <a:r>
              <a:rPr lang="kk-KZ" sz="2200" dirty="0">
                <a:solidFill>
                  <a:srgbClr val="002060"/>
                </a:solidFill>
                <a:latin typeface="Times New Roman" panose="02020603050405020304" pitchFamily="18" charset="0"/>
                <a:cs typeface="Times New Roman" panose="02020603050405020304" pitchFamily="18" charset="0"/>
              </a:rPr>
              <a:t>жан-жақты қалыптасуы мектеп жасына дейін басталады</a:t>
            </a:r>
            <a:r>
              <a:rPr lang="kk-KZ" sz="2200" dirty="0" smtClean="0">
                <a:solidFill>
                  <a:srgbClr val="002060"/>
                </a:solidFill>
                <a:latin typeface="Times New Roman" panose="02020603050405020304" pitchFamily="18" charset="0"/>
                <a:cs typeface="Times New Roman" panose="02020603050405020304" pitchFamily="18" charset="0"/>
              </a:rPr>
              <a:t>. Сондықтан, </a:t>
            </a:r>
            <a:r>
              <a:rPr lang="kk-KZ" sz="2200" dirty="0">
                <a:solidFill>
                  <a:srgbClr val="002060"/>
                </a:solidFill>
                <a:latin typeface="Times New Roman" panose="02020603050405020304" pitchFamily="18" charset="0"/>
                <a:cs typeface="Times New Roman" panose="02020603050405020304" pitchFamily="18" charset="0"/>
              </a:rPr>
              <a:t>мектепке дейінгі мекемелердің негізгі міндеттері: балалардың дене тәрбиесін дұрыс ұйымдастыру</a:t>
            </a:r>
            <a:r>
              <a:rPr lang="kk-KZ" sz="2200" dirty="0" smtClean="0">
                <a:solidFill>
                  <a:srgbClr val="002060"/>
                </a:solidFill>
                <a:latin typeface="Times New Roman" panose="02020603050405020304" pitchFamily="18" charset="0"/>
                <a:cs typeface="Times New Roman" panose="02020603050405020304" pitchFamily="18" charset="0"/>
              </a:rPr>
              <a:t>. Мектепке </a:t>
            </a:r>
            <a:r>
              <a:rPr lang="kk-KZ" sz="2200" dirty="0">
                <a:solidFill>
                  <a:srgbClr val="002060"/>
                </a:solidFill>
                <a:latin typeface="Times New Roman" panose="02020603050405020304" pitchFamily="18" charset="0"/>
                <a:cs typeface="Times New Roman" panose="02020603050405020304" pitchFamily="18" charset="0"/>
              </a:rPr>
              <a:t>дейінгі жаста </a:t>
            </a:r>
            <a:r>
              <a:rPr lang="kk-KZ" sz="2200" dirty="0" smtClean="0">
                <a:solidFill>
                  <a:srgbClr val="002060"/>
                </a:solidFill>
                <a:latin typeface="Times New Roman" panose="02020603050405020304" pitchFamily="18" charset="0"/>
                <a:cs typeface="Times New Roman" panose="02020603050405020304" pitchFamily="18" charset="0"/>
              </a:rPr>
              <a:t>қалыптасқан </a:t>
            </a:r>
            <a:r>
              <a:rPr lang="kk-KZ" sz="2200" dirty="0">
                <a:solidFill>
                  <a:srgbClr val="002060"/>
                </a:solidFill>
                <a:latin typeface="Times New Roman" panose="02020603050405020304" pitchFamily="18" charset="0"/>
                <a:cs typeface="Times New Roman" panose="02020603050405020304" pitchFamily="18" charset="0"/>
              </a:rPr>
              <a:t>денсаулық</a:t>
            </a:r>
            <a:r>
              <a:rPr lang="kk-KZ" sz="2200" dirty="0" smtClean="0">
                <a:solidFill>
                  <a:srgbClr val="002060"/>
                </a:solidFill>
                <a:latin typeface="Times New Roman" panose="02020603050405020304" pitchFamily="18" charset="0"/>
                <a:cs typeface="Times New Roman" panose="02020603050405020304" pitchFamily="18" charset="0"/>
              </a:rPr>
              <a:t>, адамның </a:t>
            </a:r>
            <a:r>
              <a:rPr lang="kk-KZ" sz="2200" dirty="0">
                <a:solidFill>
                  <a:srgbClr val="002060"/>
                </a:solidFill>
                <a:latin typeface="Times New Roman" panose="02020603050405020304" pitchFamily="18" charset="0"/>
                <a:cs typeface="Times New Roman" panose="02020603050405020304" pitchFamily="18" charset="0"/>
              </a:rPr>
              <a:t>жалпы дамуының негізгі фундаменті болып табылады.</a:t>
            </a:r>
            <a:r>
              <a:rPr lang="ru-RU" sz="2200" dirty="0">
                <a:solidFill>
                  <a:srgbClr val="002060"/>
                </a:solidFill>
                <a:latin typeface="Times New Roman" panose="02020603050405020304" pitchFamily="18" charset="0"/>
                <a:cs typeface="Times New Roman" panose="02020603050405020304" pitchFamily="18" charset="0"/>
              </a:rPr>
              <a:t/>
            </a:r>
            <a:br>
              <a:rPr lang="ru-RU" sz="2200" dirty="0">
                <a:solidFill>
                  <a:srgbClr val="002060"/>
                </a:solidFill>
                <a:latin typeface="Times New Roman" panose="02020603050405020304" pitchFamily="18" charset="0"/>
                <a:cs typeface="Times New Roman" panose="02020603050405020304" pitchFamily="18" charset="0"/>
              </a:rPr>
            </a:br>
            <a:r>
              <a:rPr lang="kk-KZ" sz="2200" dirty="0">
                <a:solidFill>
                  <a:srgbClr val="002060"/>
                </a:solidFill>
                <a:latin typeface="Times New Roman" panose="02020603050405020304" pitchFamily="18" charset="0"/>
                <a:cs typeface="Times New Roman" panose="02020603050405020304" pitchFamily="18" charset="0"/>
              </a:rPr>
              <a:t>          Ұлы педагог </a:t>
            </a:r>
            <a:r>
              <a:rPr lang="kk-KZ" sz="2200" dirty="0" smtClean="0">
                <a:solidFill>
                  <a:srgbClr val="002060"/>
                </a:solidFill>
                <a:latin typeface="Times New Roman" panose="02020603050405020304" pitchFamily="18" charset="0"/>
                <a:cs typeface="Times New Roman" panose="02020603050405020304" pitchFamily="18" charset="0"/>
              </a:rPr>
              <a:t>В.Сухомлинский </a:t>
            </a:r>
            <a:r>
              <a:rPr lang="kk-KZ" sz="2200" dirty="0">
                <a:solidFill>
                  <a:srgbClr val="002060"/>
                </a:solidFill>
                <a:latin typeface="Times New Roman" panose="02020603050405020304" pitchFamily="18" charset="0"/>
                <a:cs typeface="Times New Roman" panose="02020603050405020304" pitchFamily="18" charset="0"/>
              </a:rPr>
              <a:t>баланың дүниетанымы, рухани </a:t>
            </a:r>
            <a:r>
              <a:rPr lang="kk-KZ" sz="2200" dirty="0" smtClean="0">
                <a:solidFill>
                  <a:srgbClr val="002060"/>
                </a:solidFill>
                <a:latin typeface="Times New Roman" panose="02020603050405020304" pitchFamily="18" charset="0"/>
                <a:cs typeface="Times New Roman" panose="02020603050405020304" pitchFamily="18" charset="0"/>
              </a:rPr>
              <a:t>өмірі олардың </a:t>
            </a:r>
            <a:r>
              <a:rPr lang="kk-KZ" sz="2200" dirty="0">
                <a:solidFill>
                  <a:srgbClr val="002060"/>
                </a:solidFill>
                <a:latin typeface="Times New Roman" panose="02020603050405020304" pitchFamily="18" charset="0"/>
                <a:cs typeface="Times New Roman" panose="02020603050405020304" pitchFamily="18" charset="0"/>
              </a:rPr>
              <a:t>бақытты балалық шағы мен денсаулығына байланысты деп атап өткен</a:t>
            </a:r>
            <a:r>
              <a:rPr lang="kk-KZ" sz="2200" dirty="0" smtClean="0">
                <a:solidFill>
                  <a:srgbClr val="002060"/>
                </a:solidFill>
                <a:latin typeface="Times New Roman" panose="02020603050405020304" pitchFamily="18" charset="0"/>
                <a:cs typeface="Times New Roman" panose="02020603050405020304" pitchFamily="18" charset="0"/>
              </a:rPr>
              <a:t>. Сондықтан </a:t>
            </a:r>
            <a:r>
              <a:rPr lang="kk-KZ" sz="2200" dirty="0">
                <a:solidFill>
                  <a:srgbClr val="002060"/>
                </a:solidFill>
                <a:latin typeface="Times New Roman" panose="02020603050405020304" pitchFamily="18" charset="0"/>
                <a:cs typeface="Times New Roman" panose="02020603050405020304" pitchFamily="18" charset="0"/>
              </a:rPr>
              <a:t>дәл осы балалық шағынан дене тәрбиесі сабағын дұрыс ұйымдастыру аса маңызды</a:t>
            </a:r>
            <a:r>
              <a:rPr lang="kk-KZ" sz="2200" dirty="0" smtClean="0">
                <a:solidFill>
                  <a:srgbClr val="002060"/>
                </a:solidFill>
                <a:latin typeface="Times New Roman" panose="02020603050405020304" pitchFamily="18" charset="0"/>
                <a:cs typeface="Times New Roman" panose="02020603050405020304" pitchFamily="18" charset="0"/>
              </a:rPr>
              <a:t>, бұл ағзаның </a:t>
            </a:r>
            <a:r>
              <a:rPr lang="kk-KZ" sz="2200" dirty="0">
                <a:solidFill>
                  <a:srgbClr val="002060"/>
                </a:solidFill>
                <a:latin typeface="Times New Roman" panose="02020603050405020304" pitchFamily="18" charset="0"/>
                <a:cs typeface="Times New Roman" panose="02020603050405020304" pitchFamily="18" charset="0"/>
              </a:rPr>
              <a:t>күш жинауына және болашақта тұлғаның физикалық әрі жан-жақты дамуына септігі тиеді.</a:t>
            </a:r>
            <a:r>
              <a:rPr lang="ru-RU" sz="2200" dirty="0">
                <a:solidFill>
                  <a:srgbClr val="002060"/>
                </a:solidFill>
                <a:latin typeface="Times New Roman" panose="02020603050405020304" pitchFamily="18" charset="0"/>
                <a:cs typeface="Times New Roman" panose="02020603050405020304" pitchFamily="18" charset="0"/>
              </a:rPr>
              <a:t/>
            </a:r>
            <a:br>
              <a:rPr lang="ru-RU" sz="2200" dirty="0">
                <a:solidFill>
                  <a:srgbClr val="002060"/>
                </a:solidFill>
                <a:latin typeface="Times New Roman" panose="02020603050405020304" pitchFamily="18" charset="0"/>
                <a:cs typeface="Times New Roman" panose="02020603050405020304" pitchFamily="18" charset="0"/>
              </a:rPr>
            </a:br>
            <a:r>
              <a:rPr lang="kk-KZ" sz="2200" dirty="0" smtClean="0">
                <a:solidFill>
                  <a:srgbClr val="002060"/>
                </a:solidFill>
                <a:latin typeface="Times New Roman" panose="02020603050405020304" pitchFamily="18" charset="0"/>
                <a:cs typeface="Times New Roman" panose="02020603050405020304" pitchFamily="18" charset="0"/>
              </a:rPr>
              <a:t>Степ-аэробика </a:t>
            </a:r>
            <a:r>
              <a:rPr lang="kk-KZ" sz="2200" dirty="0">
                <a:solidFill>
                  <a:srgbClr val="002060"/>
                </a:solidFill>
                <a:latin typeface="Times New Roman" panose="02020603050405020304" pitchFamily="18" charset="0"/>
                <a:cs typeface="Times New Roman" panose="02020603050405020304" pitchFamily="18" charset="0"/>
              </a:rPr>
              <a:t>– классикалық аэробиканың жақын туысы, оның сіңілісі деуге </a:t>
            </a:r>
            <a:r>
              <a:rPr lang="kk-KZ" sz="2200" dirty="0" smtClean="0">
                <a:solidFill>
                  <a:srgbClr val="002060"/>
                </a:solidFill>
                <a:latin typeface="Times New Roman" panose="02020603050405020304" pitchFamily="18" charset="0"/>
                <a:cs typeface="Times New Roman" panose="02020603050405020304" pitchFamily="18" charset="0"/>
              </a:rPr>
              <a:t>болады.</a:t>
            </a:r>
            <a:r>
              <a:rPr lang="ru-RU" sz="2200" dirty="0" smtClean="0">
                <a:solidFill>
                  <a:srgbClr val="002060"/>
                </a:solidFill>
                <a:latin typeface="Times New Roman" panose="02020603050405020304" pitchFamily="18" charset="0"/>
                <a:cs typeface="Times New Roman" panose="02020603050405020304" pitchFamily="18" charset="0"/>
              </a:rPr>
              <a:t> </a:t>
            </a:r>
            <a:r>
              <a:rPr lang="kk-KZ" sz="2200" dirty="0" smtClean="0">
                <a:solidFill>
                  <a:srgbClr val="002060"/>
                </a:solidFill>
                <a:latin typeface="Times New Roman" panose="02020603050405020304" pitchFamily="18" charset="0"/>
                <a:cs typeface="Times New Roman" panose="02020603050405020304" pitchFamily="18" charset="0"/>
              </a:rPr>
              <a:t>Ол </a:t>
            </a:r>
            <a:r>
              <a:rPr lang="kk-KZ" sz="2200" dirty="0">
                <a:solidFill>
                  <a:srgbClr val="002060"/>
                </a:solidFill>
                <a:latin typeface="Times New Roman" panose="02020603050405020304" pitchFamily="18" charset="0"/>
                <a:cs typeface="Times New Roman" panose="02020603050405020304" pitchFamily="18" charset="0"/>
              </a:rPr>
              <a:t>1990 жылдарда дүниеге келді және тез арада әйгілі болды.</a:t>
            </a:r>
            <a:r>
              <a:rPr lang="ru-RU" sz="2200" dirty="0">
                <a:solidFill>
                  <a:srgbClr val="002060"/>
                </a:solidFill>
                <a:latin typeface="Times New Roman" panose="02020603050405020304" pitchFamily="18" charset="0"/>
                <a:cs typeface="Times New Roman" panose="02020603050405020304" pitchFamily="18" charset="0"/>
              </a:rPr>
              <a:t/>
            </a:r>
            <a:br>
              <a:rPr lang="ru-RU" sz="2200" dirty="0">
                <a:solidFill>
                  <a:srgbClr val="002060"/>
                </a:solidFill>
                <a:latin typeface="Times New Roman" panose="02020603050405020304" pitchFamily="18" charset="0"/>
                <a:cs typeface="Times New Roman" panose="02020603050405020304" pitchFamily="18" charset="0"/>
              </a:rPr>
            </a:br>
            <a:r>
              <a:rPr lang="ru-RU" sz="31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r>
            <a:br>
              <a:rPr lang="ru-RU" sz="31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br>
            <a:r>
              <a:rPr lang="kk-KZ"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r>
            <a:br>
              <a:rPr lang="kk-KZ"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002060"/>
              </a:solidFill>
            </a:endParaRPr>
          </a:p>
        </p:txBody>
      </p:sp>
    </p:spTree>
    <p:extLst>
      <p:ext uri="{BB962C8B-B14F-4D97-AF65-F5344CB8AC3E}">
        <p14:creationId xmlns:p14="http://schemas.microsoft.com/office/powerpoint/2010/main" val="25742495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3"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548680"/>
            <a:ext cx="8352928" cy="5720027"/>
          </a:xfrm>
          <a:prstGeom prst="rect">
            <a:avLst/>
          </a:prstGeom>
        </p:spPr>
        <p:txBody>
          <a:bodyPr wrap="square">
            <a:spAutoFit/>
          </a:bodyPr>
          <a:lstStyle/>
          <a:p>
            <a:pPr>
              <a:lnSpc>
                <a:spcPct val="115000"/>
              </a:lnSpc>
              <a:spcAft>
                <a:spcPts val="0"/>
              </a:spcAft>
              <a:tabLst>
                <a:tab pos="508000"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 </a:t>
            </a:r>
            <a:endParaRPr lang="kk-KZ"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508000" algn="l"/>
              </a:tabLst>
            </a:pP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Степ-аэробика </a:t>
            </a: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америкалық нұсқаушы-тренер </a:t>
            </a: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Джин </a:t>
            </a: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Миллердің </a:t>
            </a: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тамаша өнертабысы. Бұрында ол тізесін жарақаттап алған еді. Тізесін тез арада қалпына келтіру үшін Джин өз үйінің баспалдағында жаттыға бастады. Баспалдаққа мініп, түсу керемет нәтиже берді</a:t>
            </a: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Сонда Джин </a:t>
            </a: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жаңа жаттығулар кешенін әзірлеуге кірісті, кейін ол степ-аэробика деп аталды. Қазір бұл фитнес- әдісі көптеген табынушыларға ие</a:t>
            </a: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өйткені </a:t>
            </a: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ол қарапайым, әрі нәтижелі жаттығулардың </a:t>
            </a: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түрі.                                               Степ-аэробика </a:t>
            </a: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қозғалыстары бір жағынан нақты қадамдарды ұсынады, екінші жағынан – би сипатын </a:t>
            </a: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береді және музыкамен </a:t>
            </a: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орындалатын қиын </a:t>
            </a: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кешен-тізбектер </a:t>
            </a: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әзірлеуге және тәжірибелер жасауға болады.</a:t>
            </a:r>
            <a:endParaRPr lang="ru-RU"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tabLst>
                <a:tab pos="450850" algn="l"/>
              </a:tabLst>
            </a:pP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Сонымен, степ- аэробика жаттығулары </a:t>
            </a: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платформаға </a:t>
            </a: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ритмикалық әуенмен шығу мен одан би қимылдарын қатыстыра түсу</a:t>
            </a: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Осы </a:t>
            </a: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тізбекте </a:t>
            </a: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жаттығудың керемет әсері: жаттығу жүктемесі, тыныс алу жүйесі мен жүрекке жаттығу, қозғалыс үйлесімділігін дамыту, психологиялық және </a:t>
            </a: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эмоционалдық </a:t>
            </a: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жағдайын жақсарту.</a:t>
            </a:r>
            <a:endParaRPr lang="ru-RU" sz="2000" dirty="0">
              <a:solidFill>
                <a:srgbClr val="002060"/>
              </a:solidFill>
            </a:endParaRPr>
          </a:p>
        </p:txBody>
      </p:sp>
    </p:spTree>
    <p:extLst>
      <p:ext uri="{BB962C8B-B14F-4D97-AF65-F5344CB8AC3E}">
        <p14:creationId xmlns:p14="http://schemas.microsoft.com/office/powerpoint/2010/main" val="159022980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3"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0_8ad6_18898049_L"/>
          <p:cNvPicPr/>
          <p:nvPr/>
        </p:nvPicPr>
        <p:blipFill>
          <a:blip r:embed="rId3" cstate="print"/>
          <a:srcRect/>
          <a:stretch>
            <a:fillRect/>
          </a:stretch>
        </p:blipFill>
        <p:spPr bwMode="auto">
          <a:xfrm>
            <a:off x="-108520" y="116632"/>
            <a:ext cx="1776730" cy="1327150"/>
          </a:xfrm>
          <a:prstGeom prst="rect">
            <a:avLst/>
          </a:prstGeom>
          <a:noFill/>
          <a:ln w="9525">
            <a:noFill/>
            <a:miter lim="800000"/>
            <a:headEnd/>
            <a:tailEnd/>
          </a:ln>
        </p:spPr>
      </p:pic>
      <p:sp>
        <p:nvSpPr>
          <p:cNvPr id="8" name="Заголовок 7"/>
          <p:cNvSpPr>
            <a:spLocks noGrp="1"/>
          </p:cNvSpPr>
          <p:nvPr>
            <p:ph type="title"/>
          </p:nvPr>
        </p:nvSpPr>
        <p:spPr>
          <a:xfrm>
            <a:off x="179512" y="116632"/>
            <a:ext cx="8856984" cy="2160240"/>
          </a:xfrm>
        </p:spPr>
        <p:txBody>
          <a:bodyPr>
            <a:noAutofit/>
          </a:bodyPr>
          <a:lstStyle/>
          <a:p>
            <a:r>
              <a:rPr lang="kk-KZ" sz="2800" b="1" dirty="0" smtClean="0">
                <a:solidFill>
                  <a:srgbClr val="C00000"/>
                </a:solidFill>
                <a:latin typeface="Times New Roman" pitchFamily="18" charset="0"/>
                <a:cs typeface="Times New Roman" pitchFamily="18" charset="0"/>
              </a:rPr>
              <a:t>                    </a:t>
            </a:r>
            <a:br>
              <a:rPr lang="kk-KZ" sz="2800" b="1" dirty="0" smtClean="0">
                <a:solidFill>
                  <a:srgbClr val="C00000"/>
                </a:solidFill>
                <a:latin typeface="Times New Roman" pitchFamily="18" charset="0"/>
                <a:cs typeface="Times New Roman" pitchFamily="18" charset="0"/>
              </a:rPr>
            </a:br>
            <a:r>
              <a:rPr lang="kk-KZ" sz="2800" b="1" dirty="0" smtClean="0">
                <a:solidFill>
                  <a:srgbClr val="C00000"/>
                </a:solidFill>
                <a:latin typeface="Times New Roman" pitchFamily="18" charset="0"/>
                <a:cs typeface="Times New Roman" pitchFamily="18" charset="0"/>
              </a:rPr>
              <a:t>         Степ-аэробика - бұл </a:t>
            </a:r>
            <a:r>
              <a:rPr lang="kk-KZ" sz="2800" b="1" dirty="0">
                <a:solidFill>
                  <a:srgbClr val="C00000"/>
                </a:solidFill>
                <a:latin typeface="Times New Roman" pitchFamily="18" charset="0"/>
                <a:cs typeface="Times New Roman" pitchFamily="18" charset="0"/>
              </a:rPr>
              <a:t>арнайы </a:t>
            </a:r>
            <a:r>
              <a:rPr lang="kk-KZ" sz="2800" b="1" dirty="0" smtClean="0">
                <a:solidFill>
                  <a:srgbClr val="C00000"/>
                </a:solidFill>
                <a:latin typeface="Times New Roman" pitchFamily="18" charset="0"/>
                <a:cs typeface="Times New Roman" pitchFamily="18" charset="0"/>
              </a:rPr>
              <a:t>степ-платформада  </a:t>
            </a:r>
            <a:br>
              <a:rPr lang="kk-KZ" sz="2800" b="1" dirty="0" smtClean="0">
                <a:solidFill>
                  <a:srgbClr val="C00000"/>
                </a:solidFill>
                <a:latin typeface="Times New Roman" pitchFamily="18" charset="0"/>
                <a:cs typeface="Times New Roman" pitchFamily="18" charset="0"/>
              </a:rPr>
            </a:br>
            <a:r>
              <a:rPr lang="kk-KZ" sz="2800" b="1" dirty="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        жоғары және төмен көтеріліп түсу арқылы                      </a:t>
            </a:r>
            <a:br>
              <a:rPr lang="kk-KZ" sz="2800" b="1" dirty="0" smtClean="0">
                <a:solidFill>
                  <a:srgbClr val="C00000"/>
                </a:solidFill>
                <a:latin typeface="Times New Roman" pitchFamily="18" charset="0"/>
                <a:cs typeface="Times New Roman" pitchFamily="18" charset="0"/>
              </a:rPr>
            </a:br>
            <a:r>
              <a:rPr lang="kk-KZ" sz="2800" b="1" dirty="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        орындалатын ырғақты қозғалыс </a:t>
            </a:r>
            <a:endParaRPr lang="ru-RU" sz="2800" b="1" dirty="0">
              <a:solidFill>
                <a:srgbClr val="C00000"/>
              </a:solidFill>
              <a:latin typeface="Times New Roman" pitchFamily="18" charset="0"/>
              <a:cs typeface="Times New Roman" pitchFamily="18" charset="0"/>
            </a:endParaRPr>
          </a:p>
        </p:txBody>
      </p:sp>
      <p:sp>
        <p:nvSpPr>
          <p:cNvPr id="6" name="Объект 5"/>
          <p:cNvSpPr>
            <a:spLocks noGrp="1"/>
          </p:cNvSpPr>
          <p:nvPr>
            <p:ph sz="quarter" idx="13"/>
          </p:nvPr>
        </p:nvSpPr>
        <p:spPr>
          <a:xfrm>
            <a:off x="323528" y="1988840"/>
            <a:ext cx="5328591" cy="4137640"/>
          </a:xfrm>
        </p:spPr>
        <p:txBody>
          <a:bodyPr>
            <a:normAutofit fontScale="77500" lnSpcReduction="20000"/>
          </a:bodyPr>
          <a:lstStyle/>
          <a:p>
            <a:pPr>
              <a:buNone/>
            </a:pPr>
            <a:r>
              <a:rPr lang="kk-KZ" sz="2000" dirty="0" smtClean="0">
                <a:solidFill>
                  <a:srgbClr val="002060"/>
                </a:solidFill>
                <a:latin typeface="Times New Roman" pitchFamily="18" charset="0"/>
                <a:cs typeface="Times New Roman" pitchFamily="18" charset="0"/>
              </a:rPr>
              <a:t>                   </a:t>
            </a:r>
          </a:p>
          <a:p>
            <a:pPr>
              <a:buNone/>
            </a:pPr>
            <a:endParaRPr lang="kk-KZ" sz="2000" dirty="0">
              <a:solidFill>
                <a:srgbClr val="002060"/>
              </a:solidFill>
              <a:latin typeface="Times New Roman" pitchFamily="18" charset="0"/>
              <a:cs typeface="Times New Roman" pitchFamily="18" charset="0"/>
            </a:endParaRPr>
          </a:p>
          <a:p>
            <a:pPr>
              <a:buNone/>
            </a:pPr>
            <a:r>
              <a:rPr lang="kk-KZ" b="1" dirty="0" smtClean="0">
                <a:solidFill>
                  <a:srgbClr val="002060"/>
                </a:solidFill>
                <a:latin typeface="Times New Roman" pitchFamily="18" charset="0"/>
                <a:cs typeface="Times New Roman" pitchFamily="18" charset="0"/>
              </a:rPr>
              <a:t>     “Степ” </a:t>
            </a:r>
            <a:r>
              <a:rPr lang="kk-KZ" dirty="0" smtClean="0">
                <a:solidFill>
                  <a:srgbClr val="002060"/>
                </a:solidFill>
                <a:latin typeface="Times New Roman" pitchFamily="18" charset="0"/>
                <a:cs typeface="Times New Roman" pitchFamily="18" charset="0"/>
              </a:rPr>
              <a:t>ағылшын тілінен аударғанда “қадам”       сөзін білдіреді. Бұл технологиямен    </a:t>
            </a:r>
          </a:p>
          <a:p>
            <a:pPr>
              <a:buNone/>
            </a:pPr>
            <a:r>
              <a:rPr lang="kk-KZ" dirty="0" smtClean="0">
                <a:solidFill>
                  <a:srgbClr val="002060"/>
                </a:solidFill>
                <a:latin typeface="Times New Roman" pitchFamily="18" charset="0"/>
                <a:cs typeface="Times New Roman" pitchFamily="18" charset="0"/>
              </a:rPr>
              <a:t>      жұмыстану үшін қымбат жабдықты сатып </a:t>
            </a:r>
          </a:p>
          <a:p>
            <a:pPr>
              <a:buNone/>
            </a:pPr>
            <a:r>
              <a:rPr lang="kk-KZ" dirty="0" smtClean="0">
                <a:solidFill>
                  <a:srgbClr val="002060"/>
                </a:solidFill>
                <a:latin typeface="Times New Roman" pitchFamily="18" charset="0"/>
                <a:cs typeface="Times New Roman" pitchFamily="18" charset="0"/>
              </a:rPr>
              <a:t>      алу қажет етілмейді.</a:t>
            </a:r>
          </a:p>
          <a:p>
            <a:pPr>
              <a:buNone/>
            </a:pPr>
            <a:r>
              <a:rPr lang="kk-KZ" dirty="0" smtClean="0">
                <a:solidFill>
                  <a:srgbClr val="002060"/>
                </a:solidFill>
                <a:latin typeface="Times New Roman" pitchFamily="18" charset="0"/>
                <a:cs typeface="Times New Roman" pitchFamily="18" charset="0"/>
              </a:rPr>
              <a:t> </a:t>
            </a:r>
          </a:p>
          <a:p>
            <a:pPr>
              <a:buNone/>
            </a:pPr>
            <a:r>
              <a:rPr lang="kk-KZ" b="1" dirty="0" smtClean="0">
                <a:solidFill>
                  <a:srgbClr val="002060"/>
                </a:solidFill>
                <a:latin typeface="Times New Roman" pitchFamily="18" charset="0"/>
                <a:cs typeface="Times New Roman" pitchFamily="18" charset="0"/>
              </a:rPr>
              <a:t>    «Степ-платформа» </a:t>
            </a:r>
            <a:r>
              <a:rPr lang="kk-KZ" dirty="0" smtClean="0">
                <a:solidFill>
                  <a:srgbClr val="002060"/>
                </a:solidFill>
                <a:latin typeface="Times New Roman" pitchFamily="18" charset="0"/>
                <a:cs typeface="Times New Roman" pitchFamily="18" charset="0"/>
              </a:rPr>
              <a:t>деп аталатын құралды өз қолымен жасап алуға болады. </a:t>
            </a:r>
          </a:p>
          <a:p>
            <a:pPr>
              <a:buNone/>
            </a:pPr>
            <a:endParaRPr lang="kk-KZ" dirty="0" smtClean="0">
              <a:solidFill>
                <a:srgbClr val="002060"/>
              </a:solidFill>
              <a:latin typeface="Times New Roman" pitchFamily="18" charset="0"/>
              <a:cs typeface="Times New Roman" pitchFamily="18" charset="0"/>
            </a:endParaRPr>
          </a:p>
          <a:p>
            <a:pPr>
              <a:buNone/>
            </a:pPr>
            <a:r>
              <a:rPr lang="kk-KZ" dirty="0">
                <a:solidFill>
                  <a:srgbClr val="002060"/>
                </a:solidFill>
                <a:latin typeface="Times New Roman" pitchFamily="18" charset="0"/>
                <a:cs typeface="Times New Roman" pitchFamily="18" charset="0"/>
              </a:rPr>
              <a:t> </a:t>
            </a:r>
            <a:r>
              <a:rPr lang="kk-KZ" dirty="0" smtClean="0">
                <a:solidFill>
                  <a:srgbClr val="002060"/>
                </a:solidFill>
                <a:latin typeface="Times New Roman" pitchFamily="18" charset="0"/>
                <a:cs typeface="Times New Roman" pitchFamily="18" charset="0"/>
              </a:rPr>
              <a:t>   Оның өлшемдері: биіктігі 10 см, ұзындығы 40 см, ені 2 см болуы тиіс.</a:t>
            </a:r>
          </a:p>
          <a:p>
            <a:pPr>
              <a:buNone/>
            </a:pPr>
            <a:endParaRPr lang="kk-KZ" sz="2000" dirty="0" smtClean="0">
              <a:solidFill>
                <a:srgbClr val="002060"/>
              </a:solidFill>
              <a:latin typeface="Times New Roman" pitchFamily="18" charset="0"/>
              <a:cs typeface="Times New Roman" pitchFamily="18" charset="0"/>
            </a:endParaRPr>
          </a:p>
          <a:p>
            <a:pPr>
              <a:buNone/>
            </a:pPr>
            <a:r>
              <a:rPr lang="kk-KZ"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p:txBody>
      </p:sp>
      <p:pic>
        <p:nvPicPr>
          <p:cNvPr id="4098"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5868144" y="3284984"/>
            <a:ext cx="2880320" cy="140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7284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0_8ad6_18898049_L"/>
          <p:cNvPicPr/>
          <p:nvPr/>
        </p:nvPicPr>
        <p:blipFill>
          <a:blip r:embed="rId3" cstate="print"/>
          <a:srcRect/>
          <a:stretch>
            <a:fillRect/>
          </a:stretch>
        </p:blipFill>
        <p:spPr bwMode="auto">
          <a:xfrm>
            <a:off x="107504" y="116632"/>
            <a:ext cx="1776730" cy="1327150"/>
          </a:xfrm>
          <a:prstGeom prst="rect">
            <a:avLst/>
          </a:prstGeom>
          <a:noFill/>
          <a:ln w="9525">
            <a:noFill/>
            <a:miter lim="800000"/>
            <a:headEnd/>
            <a:tailEnd/>
          </a:ln>
        </p:spPr>
      </p:pic>
      <p:sp>
        <p:nvSpPr>
          <p:cNvPr id="2" name="Прямоугольник 1"/>
          <p:cNvSpPr/>
          <p:nvPr/>
        </p:nvSpPr>
        <p:spPr>
          <a:xfrm>
            <a:off x="251520" y="692696"/>
            <a:ext cx="8568952" cy="5447645"/>
          </a:xfrm>
          <a:prstGeom prst="rect">
            <a:avLst/>
          </a:prstGeom>
        </p:spPr>
        <p:txBody>
          <a:bodyPr wrap="square">
            <a:spAutoFit/>
          </a:bodyPr>
          <a:lstStyle/>
          <a:p>
            <a:pPr algn="ctr"/>
            <a:r>
              <a:rPr lang="kk-KZ" sz="3200" b="1" dirty="0" smtClean="0">
                <a:solidFill>
                  <a:srgbClr val="C00000"/>
                </a:solidFill>
                <a:latin typeface="Times New Roman" pitchFamily="18" charset="0"/>
                <a:cs typeface="Times New Roman" pitchFamily="18" charset="0"/>
              </a:rPr>
              <a:t>            Стептің қарапайым және өте  </a:t>
            </a:r>
          </a:p>
          <a:p>
            <a:pPr algn="ctr"/>
            <a:r>
              <a:rPr lang="kk-KZ" sz="3200" b="1" dirty="0">
                <a:solidFill>
                  <a:srgbClr val="C00000"/>
                </a:solidFill>
                <a:latin typeface="Times New Roman" pitchFamily="18" charset="0"/>
                <a:cs typeface="Times New Roman" pitchFamily="18" charset="0"/>
              </a:rPr>
              <a:t> </a:t>
            </a:r>
            <a:r>
              <a:rPr lang="kk-KZ" sz="3200" b="1" dirty="0" smtClean="0">
                <a:solidFill>
                  <a:srgbClr val="C00000"/>
                </a:solidFill>
                <a:latin typeface="Times New Roman" pitchFamily="18" charset="0"/>
                <a:cs typeface="Times New Roman" pitchFamily="18" charset="0"/>
              </a:rPr>
              <a:t>       маңызды ережелері:</a:t>
            </a:r>
          </a:p>
          <a:p>
            <a:r>
              <a:rPr lang="kk-KZ" sz="2400" b="1" dirty="0" smtClean="0">
                <a:solidFill>
                  <a:srgbClr val="002060"/>
                </a:solidFill>
                <a:latin typeface="Times New Roman" pitchFamily="18" charset="0"/>
                <a:cs typeface="Times New Roman" pitchFamily="18" charset="0"/>
              </a:rPr>
              <a:t> </a:t>
            </a:r>
          </a:p>
          <a:p>
            <a:pPr>
              <a:buFont typeface="Wingdings" pitchFamily="2" charset="2"/>
              <a:buChar char="Ø"/>
            </a:pPr>
            <a:r>
              <a:rPr lang="kk-KZ" dirty="0" smtClean="0">
                <a:solidFill>
                  <a:srgbClr val="002060"/>
                </a:solidFill>
                <a:latin typeface="Times New Roman" pitchFamily="18" charset="0"/>
                <a:cs typeface="Times New Roman" pitchFamily="18" charset="0"/>
              </a:rPr>
              <a:t>  </a:t>
            </a:r>
            <a:r>
              <a:rPr lang="kk-KZ" sz="2000" dirty="0" smtClean="0">
                <a:solidFill>
                  <a:srgbClr val="002060"/>
                </a:solidFill>
                <a:latin typeface="Times New Roman" pitchFamily="18" charset="0"/>
                <a:cs typeface="Times New Roman" pitchFamily="18" charset="0"/>
              </a:rPr>
              <a:t>Степ-платформаның ортасына қадам басу;</a:t>
            </a:r>
          </a:p>
          <a:p>
            <a:pPr>
              <a:buFont typeface="Wingdings" pitchFamily="2" charset="2"/>
              <a:buChar char="Ø"/>
            </a:pPr>
            <a:endParaRPr lang="kk-KZ" sz="2000" dirty="0" smtClean="0">
              <a:solidFill>
                <a:srgbClr val="002060"/>
              </a:solidFill>
              <a:latin typeface="Times New Roman" pitchFamily="18" charset="0"/>
              <a:cs typeface="Times New Roman" pitchFamily="18" charset="0"/>
            </a:endParaRPr>
          </a:p>
          <a:p>
            <a:pPr>
              <a:buFont typeface="Wingdings" pitchFamily="2" charset="2"/>
              <a:buChar char="Ø"/>
            </a:pPr>
            <a:r>
              <a:rPr lang="kk-KZ" sz="2000" dirty="0" smtClean="0">
                <a:solidFill>
                  <a:srgbClr val="002060"/>
                </a:solidFill>
                <a:latin typeface="Times New Roman" pitchFamily="18" charset="0"/>
                <a:cs typeface="Times New Roman" pitchFamily="18" charset="0"/>
              </a:rPr>
              <a:t>  Степ-платформаға </a:t>
            </a:r>
            <a:r>
              <a:rPr lang="kk-KZ" sz="2000" dirty="0">
                <a:solidFill>
                  <a:srgbClr val="002060"/>
                </a:solidFill>
                <a:latin typeface="Times New Roman" pitchFamily="18" charset="0"/>
                <a:cs typeface="Times New Roman" pitchFamily="18" charset="0"/>
              </a:rPr>
              <a:t>көтерілген </a:t>
            </a:r>
            <a:r>
              <a:rPr lang="kk-KZ" sz="2000" dirty="0" smtClean="0">
                <a:solidFill>
                  <a:srgbClr val="002060"/>
                </a:solidFill>
                <a:latin typeface="Times New Roman" pitchFamily="18" charset="0"/>
                <a:cs typeface="Times New Roman" pitchFamily="18" charset="0"/>
              </a:rPr>
              <a:t>кезде табанмен толық басу, ал төмен </a:t>
            </a:r>
          </a:p>
          <a:p>
            <a:r>
              <a:rPr lang="kk-KZ" sz="2000" dirty="0" smtClean="0">
                <a:solidFill>
                  <a:srgbClr val="002060"/>
                </a:solidFill>
                <a:latin typeface="Times New Roman" pitchFamily="18" charset="0"/>
                <a:cs typeface="Times New Roman" pitchFamily="18" charset="0"/>
              </a:rPr>
              <a:t>      түскенде табанды аяқтың ұшынан өкшеге қарай басамыз; </a:t>
            </a:r>
          </a:p>
          <a:p>
            <a:pPr>
              <a:buFont typeface="Wingdings" pitchFamily="2" charset="2"/>
              <a:buChar char="Ø"/>
            </a:pPr>
            <a:endParaRPr lang="kk-KZ" sz="2000" dirty="0" smtClean="0">
              <a:solidFill>
                <a:srgbClr val="002060"/>
              </a:solidFill>
              <a:latin typeface="Times New Roman" pitchFamily="18" charset="0"/>
              <a:cs typeface="Times New Roman" pitchFamily="18" charset="0"/>
            </a:endParaRPr>
          </a:p>
          <a:p>
            <a:pPr>
              <a:buFont typeface="Wingdings" pitchFamily="2" charset="2"/>
              <a:buChar char="Ø"/>
            </a:pPr>
            <a:r>
              <a:rPr lang="kk-KZ" sz="2000" dirty="0">
                <a:solidFill>
                  <a:srgbClr val="002060"/>
                </a:solidFill>
                <a:latin typeface="Times New Roman" pitchFamily="18" charset="0"/>
                <a:cs typeface="Times New Roman" pitchFamily="18" charset="0"/>
              </a:rPr>
              <a:t> </a:t>
            </a:r>
            <a:r>
              <a:rPr lang="kk-KZ" sz="2000" dirty="0" smtClean="0">
                <a:solidFill>
                  <a:srgbClr val="002060"/>
                </a:solidFill>
                <a:latin typeface="Times New Roman" pitchFamily="18" charset="0"/>
                <a:cs typeface="Times New Roman" pitchFamily="18" charset="0"/>
              </a:rPr>
              <a:t> Степ-платформадан төмен түскенде платформаға жақын тұру, алыстамау;</a:t>
            </a:r>
          </a:p>
          <a:p>
            <a:r>
              <a:rPr lang="kk-KZ" sz="2000" dirty="0" smtClean="0">
                <a:solidFill>
                  <a:srgbClr val="002060"/>
                </a:solidFill>
                <a:latin typeface="Times New Roman" pitchFamily="18" charset="0"/>
                <a:cs typeface="Times New Roman" pitchFamily="18" charset="0"/>
              </a:rPr>
              <a:t> </a:t>
            </a:r>
          </a:p>
          <a:p>
            <a:pPr>
              <a:buFont typeface="Wingdings" pitchFamily="2" charset="2"/>
              <a:buChar char="Ø"/>
            </a:pPr>
            <a:r>
              <a:rPr lang="kk-KZ" sz="2000" dirty="0" smtClean="0">
                <a:solidFill>
                  <a:srgbClr val="002060"/>
                </a:solidFill>
                <a:latin typeface="Times New Roman" pitchFamily="18" charset="0"/>
                <a:cs typeface="Times New Roman" pitchFamily="18" charset="0"/>
              </a:rPr>
              <a:t>  Аяқпен жұмыс жасау жаттығуларын меңгермей</a:t>
            </a:r>
            <a:r>
              <a:rPr lang="kk-KZ" sz="2000" dirty="0">
                <a:solidFill>
                  <a:srgbClr val="002060"/>
                </a:solidFill>
                <a:latin typeface="Times New Roman" pitchFamily="18" charset="0"/>
                <a:cs typeface="Times New Roman" pitchFamily="18" charset="0"/>
              </a:rPr>
              <a:t>, б</a:t>
            </a:r>
            <a:r>
              <a:rPr lang="kk-KZ" sz="2000" dirty="0" smtClean="0">
                <a:solidFill>
                  <a:srgbClr val="002060"/>
                </a:solidFill>
                <a:latin typeface="Times New Roman" pitchFamily="18" charset="0"/>
                <a:cs typeface="Times New Roman" pitchFamily="18" charset="0"/>
              </a:rPr>
              <a:t>алаларға қолға  </a:t>
            </a:r>
          </a:p>
          <a:p>
            <a:r>
              <a:rPr lang="kk-KZ" sz="2000" dirty="0" smtClean="0">
                <a:solidFill>
                  <a:srgbClr val="002060"/>
                </a:solidFill>
                <a:latin typeface="Times New Roman" pitchFamily="18" charset="0"/>
                <a:cs typeface="Times New Roman" pitchFamily="18" charset="0"/>
              </a:rPr>
              <a:t>     арналған жаттығуларды бастап үйретпеу;</a:t>
            </a:r>
          </a:p>
          <a:p>
            <a:pPr>
              <a:buFont typeface="Wingdings" pitchFamily="2" charset="2"/>
              <a:buChar char="Ø"/>
            </a:pPr>
            <a:endParaRPr lang="kk-KZ" sz="2000" dirty="0" smtClean="0">
              <a:solidFill>
                <a:srgbClr val="002060"/>
              </a:solidFill>
              <a:latin typeface="Times New Roman" pitchFamily="18" charset="0"/>
              <a:cs typeface="Times New Roman" pitchFamily="18" charset="0"/>
            </a:endParaRPr>
          </a:p>
          <a:p>
            <a:pPr>
              <a:buFont typeface="Wingdings" pitchFamily="2" charset="2"/>
              <a:buChar char="Ø"/>
            </a:pPr>
            <a:r>
              <a:rPr lang="kk-KZ" sz="2000" dirty="0" smtClean="0">
                <a:solidFill>
                  <a:srgbClr val="002060"/>
                </a:solidFill>
                <a:latin typeface="Times New Roman" pitchFamily="18" charset="0"/>
                <a:cs typeface="Times New Roman" pitchFamily="18" charset="0"/>
              </a:rPr>
              <a:t>  Степ-платформаға артымен көтеріліп-түсуге болмайды;</a:t>
            </a:r>
          </a:p>
          <a:p>
            <a:pPr>
              <a:buFont typeface="Wingdings" pitchFamily="2" charset="2"/>
              <a:buChar char="Ø"/>
            </a:pPr>
            <a:endParaRPr lang="kk-KZ" sz="2000" dirty="0" smtClean="0">
              <a:solidFill>
                <a:srgbClr val="002060"/>
              </a:solidFill>
              <a:latin typeface="Times New Roman" pitchFamily="18" charset="0"/>
              <a:cs typeface="Times New Roman" pitchFamily="18" charset="0"/>
            </a:endParaRPr>
          </a:p>
          <a:p>
            <a:pPr>
              <a:buFont typeface="Wingdings" pitchFamily="2" charset="2"/>
              <a:buChar char="Ø"/>
            </a:pPr>
            <a:r>
              <a:rPr lang="kk-KZ" sz="2000" dirty="0" smtClean="0">
                <a:solidFill>
                  <a:srgbClr val="002060"/>
                </a:solidFill>
                <a:latin typeface="Times New Roman" pitchFamily="18" charset="0"/>
                <a:cs typeface="Times New Roman" pitchFamily="18" charset="0"/>
              </a:rPr>
              <a:t>  Аяқты степ-платформаға соқпай, жеңіл қадам басу. </a:t>
            </a:r>
          </a:p>
        </p:txBody>
      </p:sp>
    </p:spTree>
    <p:extLst>
      <p:ext uri="{BB962C8B-B14F-4D97-AF65-F5344CB8AC3E}">
        <p14:creationId xmlns:p14="http://schemas.microsoft.com/office/powerpoint/2010/main" val="412554358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dob.1september.ru/2007/12/17.gif"/>
          <p:cNvPicPr/>
          <p:nvPr/>
        </p:nvPicPr>
        <p:blipFill>
          <a:blip r:embed="rId4" cstate="print">
            <a:duotone>
              <a:prstClr val="black"/>
              <a:schemeClr val="accent4">
                <a:tint val="45000"/>
                <a:satMod val="400000"/>
              </a:schemeClr>
            </a:duotone>
          </a:blip>
          <a:srcRect/>
          <a:stretch>
            <a:fillRect/>
          </a:stretch>
        </p:blipFill>
        <p:spPr bwMode="auto">
          <a:xfrm>
            <a:off x="395536" y="1700808"/>
            <a:ext cx="3816424" cy="2160240"/>
          </a:xfrm>
          <a:prstGeom prst="rect">
            <a:avLst/>
          </a:prstGeom>
          <a:ln w="127000" cap="rnd">
            <a:solidFill>
              <a:schemeClr val="accent1">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Прямоугольник 3"/>
          <p:cNvSpPr/>
          <p:nvPr/>
        </p:nvSpPr>
        <p:spPr>
          <a:xfrm>
            <a:off x="4572000" y="1785926"/>
            <a:ext cx="4032448" cy="1323439"/>
          </a:xfrm>
          <a:prstGeom prst="rect">
            <a:avLst/>
          </a:prstGeom>
        </p:spPr>
        <p:txBody>
          <a:bodyPr wrap="square">
            <a:spAutoFit/>
          </a:bodyPr>
          <a:lstStyle/>
          <a:p>
            <a:r>
              <a:rPr lang="ru-RU" sz="2000" b="1" dirty="0" err="1" smtClean="0">
                <a:solidFill>
                  <a:srgbClr val="002060"/>
                </a:solidFill>
                <a:latin typeface="Times New Roman" pitchFamily="18" charset="0"/>
                <a:cs typeface="Times New Roman" pitchFamily="18" charset="0"/>
              </a:rPr>
              <a:t>Таңғы жаттығуды орындауда</a:t>
            </a:r>
            <a:r>
              <a:rPr lang="ru-RU" sz="2000" b="1" dirty="0" smtClean="0">
                <a:solidFill>
                  <a:srgbClr val="002060"/>
                </a:solidFill>
                <a:latin typeface="Times New Roman" pitchFamily="18" charset="0"/>
                <a:cs typeface="Times New Roman" pitchFamily="18" charset="0"/>
              </a:rPr>
              <a:t> </a:t>
            </a:r>
          </a:p>
          <a:p>
            <a:r>
              <a:rPr lang="ru-RU" sz="2000" b="1" dirty="0" err="1" smtClean="0">
                <a:solidFill>
                  <a:srgbClr val="002060"/>
                </a:solidFill>
                <a:latin typeface="Times New Roman" pitchFamily="18" charset="0"/>
                <a:cs typeface="Times New Roman" pitchFamily="18" charset="0"/>
              </a:rPr>
              <a:t>степ-платформаларын</a:t>
            </a:r>
            <a:r>
              <a:rPr lang="ru-RU" sz="2000" b="1" dirty="0" smtClean="0">
                <a:solidFill>
                  <a:srgbClr val="002060"/>
                </a:solidFill>
                <a:latin typeface="Times New Roman" pitchFamily="18" charset="0"/>
                <a:cs typeface="Times New Roman" pitchFamily="18" charset="0"/>
              </a:rPr>
              <a:t> шахмат </a:t>
            </a:r>
          </a:p>
          <a:p>
            <a:pPr algn="ctr"/>
            <a:r>
              <a:rPr lang="ru-RU" sz="2000" b="1" dirty="0" err="1" smtClean="0">
                <a:solidFill>
                  <a:srgbClr val="002060"/>
                </a:solidFill>
                <a:latin typeface="Times New Roman" pitchFamily="18" charset="0"/>
                <a:cs typeface="Times New Roman" pitchFamily="18" charset="0"/>
              </a:rPr>
              <a:t>түрінде</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немесе</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үш</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қатарға</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қоюға</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болады</a:t>
            </a:r>
            <a:r>
              <a:rPr lang="ru-RU" sz="2000" b="1" dirty="0" smtClean="0">
                <a:solidFill>
                  <a:srgbClr val="002060"/>
                </a:solidFill>
                <a:latin typeface="Times New Roman" pitchFamily="18" charset="0"/>
                <a:cs typeface="Times New Roman" pitchFamily="18" charset="0"/>
              </a:rPr>
              <a:t>.</a:t>
            </a:r>
            <a:endParaRPr lang="ru-RU" sz="2000" dirty="0">
              <a:solidFill>
                <a:srgbClr val="002060"/>
              </a:solidFill>
            </a:endParaRPr>
          </a:p>
        </p:txBody>
      </p:sp>
      <p:pic>
        <p:nvPicPr>
          <p:cNvPr id="5" name="Рисунок 4" descr="http://dob.1september.ru/2007/12/20.gif"/>
          <p:cNvPicPr/>
          <p:nvPr/>
        </p:nvPicPr>
        <p:blipFill rotWithShape="1">
          <a:blip r:embed="rId5" cstate="print">
            <a:duotone>
              <a:prstClr val="black"/>
              <a:schemeClr val="accent3">
                <a:tint val="45000"/>
                <a:satMod val="400000"/>
              </a:schemeClr>
            </a:duotone>
          </a:blip>
          <a:srcRect l="7191"/>
          <a:stretch/>
        </p:blipFill>
        <p:spPr bwMode="auto">
          <a:xfrm>
            <a:off x="4355976" y="4005064"/>
            <a:ext cx="4420032" cy="2304256"/>
          </a:xfrm>
          <a:prstGeom prst="rect">
            <a:avLst/>
          </a:prstGeom>
          <a:ln w="127000" cap="rnd">
            <a:solidFill>
              <a:schemeClr val="accent1">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8" descr="0_8ad6_18898049_L"/>
          <p:cNvPicPr/>
          <p:nvPr/>
        </p:nvPicPr>
        <p:blipFill>
          <a:blip r:embed="rId6" cstate="print"/>
          <a:srcRect/>
          <a:stretch>
            <a:fillRect/>
          </a:stretch>
        </p:blipFill>
        <p:spPr bwMode="auto">
          <a:xfrm>
            <a:off x="25648" y="116632"/>
            <a:ext cx="1776730" cy="1327150"/>
          </a:xfrm>
          <a:prstGeom prst="rect">
            <a:avLst/>
          </a:prstGeom>
          <a:noFill/>
          <a:ln w="9525">
            <a:noFill/>
            <a:miter lim="800000"/>
            <a:headEnd/>
            <a:tailEnd/>
          </a:ln>
        </p:spPr>
      </p:pic>
      <p:pic>
        <p:nvPicPr>
          <p:cNvPr id="7" name="Рисунок 6" descr="http://dob.1september.ru/2007/12/20.gif"/>
          <p:cNvPicPr/>
          <p:nvPr/>
        </p:nvPicPr>
        <p:blipFill rotWithShape="1">
          <a:blip r:embed="rId5" cstate="print">
            <a:duotone>
              <a:prstClr val="black"/>
              <a:schemeClr val="accent3">
                <a:tint val="45000"/>
                <a:satMod val="400000"/>
              </a:schemeClr>
            </a:duotone>
          </a:blip>
          <a:srcRect l="7191"/>
          <a:stretch/>
        </p:blipFill>
        <p:spPr bwMode="auto">
          <a:xfrm>
            <a:off x="4357686" y="4000504"/>
            <a:ext cx="4420032" cy="2304256"/>
          </a:xfrm>
          <a:prstGeom prst="rect">
            <a:avLst/>
          </a:prstGeom>
          <a:ln w="127000" cap="rnd">
            <a:solidFill>
              <a:schemeClr val="accent1">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742952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2476</TotalTime>
  <Words>766</Words>
  <Application>Microsoft Office PowerPoint</Application>
  <PresentationFormat>Экран (4:3)</PresentationFormat>
  <Paragraphs>137</Paragraphs>
  <Slides>21</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21</vt:i4>
      </vt:variant>
    </vt:vector>
  </HeadingPairs>
  <TitlesOfParts>
    <vt:vector size="30" baseType="lpstr">
      <vt:lpstr>Arial</vt:lpstr>
      <vt:lpstr>Calibri</vt:lpstr>
      <vt:lpstr>Candara</vt:lpstr>
      <vt:lpstr>Georgia</vt:lpstr>
      <vt:lpstr>Impact</vt:lpstr>
      <vt:lpstr>Symbol</vt:lpstr>
      <vt:lpstr>Times New Roman</vt:lpstr>
      <vt:lpstr>Wingdings</vt:lpstr>
      <vt:lpstr>Волна</vt:lpstr>
      <vt:lpstr>«Шыңғырлау ауданының Шыңғырлау ауылдық округі әкімінің аппараты» коммуналдық мемлекеттік мекемесінің «Балдырған бөбекжайы» МКҚК   </vt:lpstr>
      <vt:lpstr>                               Мақсаты:   - Балаларға степпен орындалатын жаттығуларды үйрету.     Степ-аэробикаға қызығушылығын арттыру.  - Топ болып ұйымшылдықпен әрекет етуге тәрбиелеу.  - Салауатты өмір салтын насихаттау. </vt:lpstr>
      <vt:lpstr>Міндеттері:</vt:lpstr>
      <vt:lpstr>Презентация PowerPoint</vt:lpstr>
      <vt:lpstr>               Дене шынықтырудағы степ-аэробиканың орны  Адамның жан-жақты қалыптасуы мектеп жасына дейін басталады. Сондықтан, мектепке дейінгі мекемелердің негізгі міндеттері: балалардың дене тәрбиесін дұрыс ұйымдастыру. Мектепке дейінгі жаста қалыптасқан денсаулық, адамның жалпы дамуының негізгі фундаменті болып табылады.           Ұлы педагог В.Сухомлинский баланың дүниетанымы, рухани өмірі олардың бақытты балалық шағы мен денсаулығына байланысты деп атап өткен. Сондықтан дәл осы балалық шағынан дене тәрбиесі сабағын дұрыс ұйымдастыру аса маңызды, бұл ағзаның күш жинауына және болашақта тұлғаның физикалық әрі жан-жақты дамуына септігі тиеді. Степ-аэробика – классикалық аэробиканың жақын туысы, оның сіңілісі деуге болады. Ол 1990 жылдарда дүниеге келді және тез арада әйгілі болды.   </vt:lpstr>
      <vt:lpstr>Презентация PowerPoint</vt:lpstr>
      <vt:lpstr>                              Степ-аэробика - бұл арнайы степ-платформада            жоғары және төмен көтеріліп түсу арқылы                                орындалатын ырғақты қозғалыс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Степ-платформамен танысу</vt:lpstr>
      <vt:lpstr>Ұйымдастырылған оқу қызметінің барысында</vt:lpstr>
      <vt:lpstr>“Ғажайып төмпешіктер”</vt:lpstr>
      <vt:lpstr>Презентация PowerPoint</vt:lpstr>
      <vt:lpstr>              Педагогтармен жұмыс жүргізу             барысында</vt:lpstr>
      <vt:lpstr> «Төртінші өнеркәсіптік революция жағдайындағы адами капитал» педагогикалық қызметкерлердің тамыз конференциясы аясындағы облыстық педагогикалық инновациялық жәрменкесі.  «Мектепке дейінгі тәрбие мен оқыту педагогтері» секциясы</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автономное образовательное учреждение дошкольного образования детей детский сад общеразвивающего вида с приоритетным осуществлением физического развития детей «Сказка»</dc:title>
  <dc:creator>1</dc:creator>
  <cp:lastModifiedBy>Пользователь</cp:lastModifiedBy>
  <cp:revision>207</cp:revision>
  <dcterms:created xsi:type="dcterms:W3CDTF">2013-02-07T12:45:31Z</dcterms:created>
  <dcterms:modified xsi:type="dcterms:W3CDTF">2025-01-31T08:30:31Z</dcterms:modified>
</cp:coreProperties>
</file>