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68200"/>
            <a:ext cx="8496944" cy="1409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240" marR="1397000" indent="-6350" algn="ctr">
              <a:lnSpc>
                <a:spcPct val="107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Область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Абай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Абайский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район село </a:t>
            </a:r>
            <a:r>
              <a:rPr lang="ru-RU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Журекадыр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КГУ                       «Средняя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общеобразовательная школа имени </a:t>
            </a:r>
            <a:r>
              <a:rPr lang="ru-RU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Ш.Абенова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Учитель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русского языка и 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литературы: </a:t>
            </a:r>
          </a:p>
          <a:p>
            <a:pPr marL="1790700" marR="140970" indent="-6350" algn="just">
              <a:lnSpc>
                <a:spcPct val="107000"/>
              </a:lnSpc>
            </a:pP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Камзабаева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Айгуль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Сайфоллаевна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4116" y="2132856"/>
            <a:ext cx="8064209" cy="3066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21915" marR="809625" indent="-925195">
              <a:lnSpc>
                <a:spcPct val="103000"/>
              </a:lnSpc>
            </a:pPr>
            <a:r>
              <a:rPr lang="ru-RU" sz="24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Программа прикладного курса </a:t>
            </a: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 предмету </a:t>
            </a:r>
            <a:r>
              <a:rPr lang="ru-RU" sz="24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русского </a:t>
            </a: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языка </a:t>
            </a: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</a:p>
          <a:p>
            <a:pPr marL="2621915" marR="809625" indent="-925195" algn="ctr">
              <a:lnSpc>
                <a:spcPct val="103000"/>
              </a:lnSpc>
            </a:pP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Орфография и культура речи</a:t>
            </a: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»</a:t>
            </a:r>
          </a:p>
          <a:p>
            <a:pPr marL="2621915" marR="809625" indent="-925195" algn="ctr">
              <a:lnSpc>
                <a:spcPct val="103000"/>
              </a:lnSpc>
            </a:pPr>
            <a:endParaRPr lang="ru-RU" sz="24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621915" marR="809625" indent="-925195" algn="ctr">
              <a:lnSpc>
                <a:spcPct val="103000"/>
              </a:lnSpc>
            </a:pPr>
            <a:endParaRPr lang="ru-RU" sz="2400" b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621915" marR="809625" indent="-925195" algn="ctr">
              <a:lnSpc>
                <a:spcPct val="103000"/>
              </a:lnSpc>
            </a:pP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АВТОРСКАЯ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ПРОГРАММА </a:t>
            </a:r>
            <a:endParaRPr lang="ru-RU" sz="2400" dirty="0" smtClean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27635" marR="140970" indent="-6350" algn="ctr">
              <a:lnSpc>
                <a:spcPct val="107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7 класс </a:t>
            </a:r>
            <a:endParaRPr lang="ru-RU" sz="2400" dirty="0" smtClean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5240" marR="140970" indent="-6350">
              <a:lnSpc>
                <a:spcPct val="107000"/>
              </a:lnSpc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0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06383" y="5516480"/>
            <a:ext cx="137967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2400" i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4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2024 </a:t>
            </a:r>
            <a: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год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96799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5875" y="164814"/>
            <a:ext cx="23436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843808" y="258914"/>
            <a:ext cx="373211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Принципы орфографии.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Picture background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85" r="-1027" b="13447"/>
          <a:stretch/>
        </p:blipFill>
        <p:spPr bwMode="auto">
          <a:xfrm>
            <a:off x="398187" y="860669"/>
            <a:ext cx="8272117" cy="2872845"/>
          </a:xfrm>
          <a:prstGeom prst="rect">
            <a:avLst/>
          </a:prstGeom>
          <a:ln w="9525" cap="sq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6350" y="164814"/>
            <a:ext cx="53251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8187" y="3972543"/>
            <a:ext cx="87013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Фонема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минимальная единица языка, способная выступать как единственный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различитель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плана выражения морфем и слов. В речи фонема представлена звуками.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95536" y="4618874"/>
            <a:ext cx="82747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Грамматический принцип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отражает стремление передать грамматические и некоторые другие метаязыковые особенности слова на письме.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98187" y="5607596"/>
            <a:ext cx="83529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Традиционный (исторический) принцип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тот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принцип отражает сложившуюся традицию или историю слова. </a:t>
            </a:r>
          </a:p>
        </p:txBody>
      </p:sp>
    </p:spTree>
    <p:extLst>
      <p:ext uri="{BB962C8B-B14F-4D97-AF65-F5344CB8AC3E}">
        <p14:creationId xmlns:p14="http://schemas.microsoft.com/office/powerpoint/2010/main" val="2880671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265076"/>
            <a:ext cx="79928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Культура </a:t>
            </a:r>
            <a:r>
              <a:rPr lang="ru-RU" b="1" i="1" dirty="0">
                <a:solidFill>
                  <a:srgbClr val="FF0000"/>
                </a:solidFill>
              </a:rPr>
              <a:t>речи как основной составляющий аспект высокой  </a:t>
            </a:r>
            <a:endParaRPr lang="ru-RU" b="1" i="1" dirty="0" smtClean="0">
              <a:solidFill>
                <a:srgbClr val="FF0000"/>
              </a:solidFill>
            </a:endParaRPr>
          </a:p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общей </a:t>
            </a:r>
            <a:r>
              <a:rPr lang="ru-RU" b="1" i="1" dirty="0">
                <a:solidFill>
                  <a:srgbClr val="FF0000"/>
                </a:solidFill>
              </a:rPr>
              <a:t>культуры человека</a:t>
            </a:r>
          </a:p>
        </p:txBody>
      </p:sp>
      <p:pic>
        <p:nvPicPr>
          <p:cNvPr id="3" name="Рисунок 2" descr="https://avatars.mds.yandex.net/i?id=3c80378b49439b0937e835c2e60f57b64344fca5-12491243-images-thumbs&amp;n=1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710" y="1052736"/>
            <a:ext cx="7992886" cy="332071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411221" y="4299045"/>
            <a:ext cx="842493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Речь - это "конкретное говорение, протекающее во времени и облеченное в звуковую или письменную форму.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Речь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воспринимаема, конкретна и неповторима, преднамеренна и направлена к определенной цели, она обусловлена ситуацией, субъективна и произвольна.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речи функции языка проявляются в различных сочетаниях с преобладанием одной из них. </a:t>
            </a:r>
          </a:p>
        </p:txBody>
      </p:sp>
    </p:spTree>
    <p:extLst>
      <p:ext uri="{BB962C8B-B14F-4D97-AF65-F5344CB8AC3E}">
        <p14:creationId xmlns:p14="http://schemas.microsoft.com/office/powerpoint/2010/main" val="331351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260649"/>
            <a:ext cx="72728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Этикет и культура речевого общения</a:t>
            </a:r>
            <a:endParaRPr lang="ru-RU" sz="2800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783869"/>
            <a:ext cx="849694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Правила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Д. Карнеги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/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Проявляйте </a:t>
            </a:r>
            <a:r>
              <a:rPr lang="ru-RU" sz="24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искренний интерес к другим людям; </a:t>
            </a:r>
            <a:endParaRPr lang="ru-RU" sz="2400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/>
            <a:r>
              <a:rPr lang="ru-RU" sz="24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Улыбайтесь! </a:t>
            </a:r>
            <a:endParaRPr lang="ru-RU" sz="2400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/>
            <a:r>
              <a:rPr lang="ru-RU" sz="24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Помните, что для человека звук его имени является самым сладким и самым важным звуком человеческой речи. </a:t>
            </a:r>
            <a:endParaRPr lang="ru-RU" sz="2400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/>
            <a:r>
              <a:rPr lang="ru-RU" sz="24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Будьте хорошим слушателем. Поощряйте другого рассказывать вам о себе. </a:t>
            </a:r>
            <a:endParaRPr lang="ru-RU" sz="2400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/>
            <a:r>
              <a:rPr lang="ru-RU" sz="24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Ведите разговор в круге интересов вашего собеседника; </a:t>
            </a:r>
            <a:endParaRPr lang="ru-RU" sz="2400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/>
            <a:r>
              <a:rPr lang="ru-RU" sz="24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Давайте людям почувствовать их значимость и делайте это искренне. </a:t>
            </a:r>
            <a:endParaRPr lang="ru-RU" sz="2400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92158" y="4569521"/>
            <a:ext cx="801229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/>
              <a:t> </a:t>
            </a:r>
            <a:r>
              <a:rPr lang="ru-RU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литературе описывается «Золотое правило общения»: в любой жизненной ситуации ведите себя так, как Вам хотелось бы, чтобы другие вели себя по отношению к Вам». </a:t>
            </a:r>
          </a:p>
        </p:txBody>
      </p:sp>
    </p:spTree>
    <p:extLst>
      <p:ext uri="{BB962C8B-B14F-4D97-AF65-F5344CB8AC3E}">
        <p14:creationId xmlns:p14="http://schemas.microsoft.com/office/powerpoint/2010/main" val="808779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1908" y="249368"/>
            <a:ext cx="8784976" cy="88024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Контроль знаний учащихся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Тест №1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1. Укажите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слово, в корне которого гласная проверяется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ударением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400" i="1" dirty="0" err="1">
                <a:latin typeface="Times New Roman" pitchFamily="18" charset="0"/>
                <a:cs typeface="Times New Roman" pitchFamily="18" charset="0"/>
              </a:rPr>
              <a:t>ур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..</a:t>
            </a:r>
            <a:r>
              <a:rPr lang="ru-RU" sz="1400" i="1" dirty="0" err="1">
                <a:latin typeface="Times New Roman" pitchFamily="18" charset="0"/>
                <a:cs typeface="Times New Roman" pitchFamily="18" charset="0"/>
              </a:rPr>
              <a:t>ган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     2) ф…</a:t>
            </a:r>
            <a:r>
              <a:rPr lang="ru-RU" sz="1400" i="1" dirty="0" err="1">
                <a:latin typeface="Times New Roman" pitchFamily="18" charset="0"/>
                <a:cs typeface="Times New Roman" pitchFamily="18" charset="0"/>
              </a:rPr>
              <a:t>нера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    3) к…</a:t>
            </a:r>
            <a:r>
              <a:rPr lang="ru-RU" sz="1400" i="1" dirty="0" err="1">
                <a:latin typeface="Times New Roman" pitchFamily="18" charset="0"/>
                <a:cs typeface="Times New Roman" pitchFamily="18" charset="0"/>
              </a:rPr>
              <a:t>сьба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2. Укажите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слово, в корне которого пишется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400" i="1" dirty="0" err="1">
                <a:latin typeface="Times New Roman" pitchFamily="18" charset="0"/>
                <a:cs typeface="Times New Roman" pitchFamily="18" charset="0"/>
              </a:rPr>
              <a:t>Пос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…деть на крыльце 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400" i="1" dirty="0" err="1">
                <a:latin typeface="Times New Roman" pitchFamily="18" charset="0"/>
                <a:cs typeface="Times New Roman" pitchFamily="18" charset="0"/>
              </a:rPr>
              <a:t>пос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…деть от старости 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3. Укажите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слово, в корне которого после ц пишется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Ц…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новка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2) ц…пленок  3) ц…</a:t>
            </a:r>
            <a:r>
              <a:rPr lang="ru-RU" sz="1400" i="1" dirty="0" err="1">
                <a:latin typeface="Times New Roman" pitchFamily="18" charset="0"/>
                <a:cs typeface="Times New Roman" pitchFamily="18" charset="0"/>
              </a:rPr>
              <a:t>стерна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4.Укажите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слово с приставкой бес-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400" i="1" dirty="0" err="1">
                <a:latin typeface="Times New Roman" pitchFamily="18" charset="0"/>
                <a:cs typeface="Times New Roman" pitchFamily="18" charset="0"/>
              </a:rPr>
              <a:t>бе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…грамотный   2)  </a:t>
            </a:r>
            <a:r>
              <a:rPr lang="ru-RU" sz="1400" i="1" dirty="0" err="1">
                <a:latin typeface="Times New Roman" pitchFamily="18" charset="0"/>
                <a:cs typeface="Times New Roman" pitchFamily="18" charset="0"/>
              </a:rPr>
              <a:t>бе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ru-RU" sz="1400" i="1" dirty="0" err="1">
                <a:latin typeface="Times New Roman" pitchFamily="18" charset="0"/>
                <a:cs typeface="Times New Roman" pitchFamily="18" charset="0"/>
              </a:rPr>
              <a:t>сонница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    3) </a:t>
            </a:r>
            <a:r>
              <a:rPr lang="ru-RU" sz="1400" i="1" dirty="0" err="1">
                <a:latin typeface="Times New Roman" pitchFamily="18" charset="0"/>
                <a:cs typeface="Times New Roman" pitchFamily="18" charset="0"/>
              </a:rPr>
              <a:t>бе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ru-RU" sz="1400" i="1" dirty="0" err="1">
                <a:latin typeface="Times New Roman" pitchFamily="18" charset="0"/>
                <a:cs typeface="Times New Roman" pitchFamily="18" charset="0"/>
              </a:rPr>
              <a:t>дарь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5. Укажите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слово, в корне которого пишется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е: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) ш…</a:t>
            </a:r>
            <a:r>
              <a:rPr lang="ru-RU" sz="1400" i="1" dirty="0" err="1">
                <a:latin typeface="Times New Roman" pitchFamily="18" charset="0"/>
                <a:cs typeface="Times New Roman" pitchFamily="18" charset="0"/>
              </a:rPr>
              <a:t>ссе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     2) </a:t>
            </a:r>
            <a:r>
              <a:rPr lang="ru-RU" sz="1400" i="1" dirty="0" err="1">
                <a:latin typeface="Times New Roman" pitchFamily="18" charset="0"/>
                <a:cs typeface="Times New Roman" pitchFamily="18" charset="0"/>
              </a:rPr>
              <a:t>прич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..</a:t>
            </a:r>
            <a:r>
              <a:rPr lang="ru-RU" sz="1400" i="1" dirty="0" err="1">
                <a:latin typeface="Times New Roman" pitchFamily="18" charset="0"/>
                <a:cs typeface="Times New Roman" pitchFamily="18" charset="0"/>
              </a:rPr>
              <a:t>ска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    3) </a:t>
            </a:r>
            <a:r>
              <a:rPr lang="ru-RU" sz="1400" i="1" dirty="0" err="1">
                <a:latin typeface="Times New Roman" pitchFamily="18" charset="0"/>
                <a:cs typeface="Times New Roman" pitchFamily="18" charset="0"/>
              </a:rPr>
              <a:t>обж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..</a:t>
            </a:r>
            <a:r>
              <a:rPr lang="ru-RU" sz="1400" i="1" dirty="0" err="1">
                <a:latin typeface="Times New Roman" pitchFamily="18" charset="0"/>
                <a:cs typeface="Times New Roman" pitchFamily="18" charset="0"/>
              </a:rPr>
              <a:t>ра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6. Укажите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прилаг-ное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с суффиксом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ов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Плеч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…вой  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2) камыш…вый     3) плюш….вый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7. Укажите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слово, в корне которого пишется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1)одеж…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нка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2)  </a:t>
            </a:r>
            <a:r>
              <a:rPr lang="ru-RU" sz="1400" i="1" dirty="0" err="1">
                <a:latin typeface="Times New Roman" pitchFamily="18" charset="0"/>
                <a:cs typeface="Times New Roman" pitchFamily="18" charset="0"/>
              </a:rPr>
              <a:t>трущ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…ба 3) </a:t>
            </a:r>
            <a:r>
              <a:rPr lang="ru-RU" sz="1400" i="1" dirty="0" err="1">
                <a:latin typeface="Times New Roman" pitchFamily="18" charset="0"/>
                <a:cs typeface="Times New Roman" pitchFamily="18" charset="0"/>
              </a:rPr>
              <a:t>печ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ru-RU" sz="1400" i="1" dirty="0" err="1">
                <a:latin typeface="Times New Roman" pitchFamily="18" charset="0"/>
                <a:cs typeface="Times New Roman" pitchFamily="18" charset="0"/>
              </a:rPr>
              <a:t>нка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8. Укажите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ряд существительных, в окончаниях которых пишется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туч</a:t>
            </a:r>
            <a:r>
              <a:rPr lang="ru-RU" sz="1400" i="1" dirty="0" err="1">
                <a:latin typeface="Times New Roman" pitchFamily="18" charset="0"/>
                <a:cs typeface="Times New Roman" pitchFamily="18" charset="0"/>
              </a:rPr>
              <a:t>..й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ru-RU" sz="1400" i="1" dirty="0" err="1">
                <a:latin typeface="Times New Roman" pitchFamily="18" charset="0"/>
                <a:cs typeface="Times New Roman" pitchFamily="18" charset="0"/>
              </a:rPr>
              <a:t>пейзаж..м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i="1" dirty="0" err="1">
                <a:latin typeface="Times New Roman" pitchFamily="18" charset="0"/>
                <a:cs typeface="Times New Roman" pitchFamily="18" charset="0"/>
              </a:rPr>
              <a:t>пш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ru-RU" sz="1400" i="1" dirty="0" err="1">
                <a:latin typeface="Times New Roman" pitchFamily="18" charset="0"/>
                <a:cs typeface="Times New Roman" pitchFamily="18" charset="0"/>
              </a:rPr>
              <a:t>нка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i="1" dirty="0" err="1">
                <a:latin typeface="Times New Roman" pitchFamily="18" charset="0"/>
                <a:cs typeface="Times New Roman" pitchFamily="18" charset="0"/>
              </a:rPr>
              <a:t>беч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ru-RU" sz="1400" i="1" dirty="0" err="1">
                <a:latin typeface="Times New Roman" pitchFamily="18" charset="0"/>
                <a:cs typeface="Times New Roman" pitchFamily="18" charset="0"/>
              </a:rPr>
              <a:t>вка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i="1" dirty="0" err="1">
                <a:latin typeface="Times New Roman" pitchFamily="18" charset="0"/>
                <a:cs typeface="Times New Roman" pitchFamily="18" charset="0"/>
              </a:rPr>
              <a:t>меч..м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i="1" dirty="0" err="1">
                <a:latin typeface="Times New Roman" pitchFamily="18" charset="0"/>
                <a:cs typeface="Times New Roman" pitchFamily="18" charset="0"/>
              </a:rPr>
              <a:t>луч..м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, камыш…м,</a:t>
            </a:r>
            <a:r>
              <a:rPr lang="ru-RU" sz="1400" i="1" dirty="0" err="1">
                <a:latin typeface="Times New Roman" pitchFamily="18" charset="0"/>
                <a:cs typeface="Times New Roman" pitchFamily="18" charset="0"/>
              </a:rPr>
              <a:t>вожж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..й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9. Укажите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слово, в корне котором пишется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ь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400" i="1" dirty="0" err="1">
                <a:latin typeface="Times New Roman" pitchFamily="18" charset="0"/>
                <a:cs typeface="Times New Roman" pitchFamily="18" charset="0"/>
              </a:rPr>
              <a:t>нян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...</a:t>
            </a:r>
            <a:r>
              <a:rPr lang="ru-RU" sz="1400" i="1" dirty="0" err="1">
                <a:latin typeface="Times New Roman" pitchFamily="18" charset="0"/>
                <a:cs typeface="Times New Roman" pitchFamily="18" charset="0"/>
              </a:rPr>
              <a:t>чить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) много туч…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400" i="1" dirty="0" err="1">
                <a:latin typeface="Times New Roman" pitchFamily="18" charset="0"/>
                <a:cs typeface="Times New Roman" pitchFamily="18" charset="0"/>
              </a:rPr>
              <a:t>невмоч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….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10. Укажите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слово с суффиксом 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ек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) карандаш…к   2) </a:t>
            </a:r>
            <a:r>
              <a:rPr lang="ru-RU" sz="1400" i="1" dirty="0" err="1">
                <a:latin typeface="Times New Roman" pitchFamily="18" charset="0"/>
                <a:cs typeface="Times New Roman" pitchFamily="18" charset="0"/>
              </a:rPr>
              <a:t>колокольч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...к   3) </a:t>
            </a:r>
            <a:r>
              <a:rPr lang="ru-RU" sz="1400" i="1" dirty="0" err="1">
                <a:latin typeface="Times New Roman" pitchFamily="18" charset="0"/>
                <a:cs typeface="Times New Roman" pitchFamily="18" charset="0"/>
              </a:rPr>
              <a:t>звоноч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…к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11. Укажите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слово без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ь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1)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отреж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…те   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ru-RU" sz="1400" i="1" dirty="0" err="1">
                <a:latin typeface="Times New Roman" pitchFamily="18" charset="0"/>
                <a:cs typeface="Times New Roman" pitchFamily="18" charset="0"/>
              </a:rPr>
              <a:t>дрож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…    3) овощ…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12. Укажите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глаголы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 –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тся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1400" i="1" dirty="0" err="1">
                <a:latin typeface="Times New Roman" pitchFamily="18" charset="0"/>
                <a:cs typeface="Times New Roman" pitchFamily="18" charset="0"/>
              </a:rPr>
              <a:t>боят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..</a:t>
            </a:r>
            <a:r>
              <a:rPr lang="ru-RU" sz="1400" i="1" dirty="0" err="1">
                <a:latin typeface="Times New Roman" pitchFamily="18" charset="0"/>
                <a:cs typeface="Times New Roman" pitchFamily="18" charset="0"/>
              </a:rPr>
              <a:t>ся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  2) </a:t>
            </a:r>
            <a:r>
              <a:rPr lang="ru-RU" sz="1400" i="1" dirty="0" err="1">
                <a:latin typeface="Times New Roman" pitchFamily="18" charset="0"/>
                <a:cs typeface="Times New Roman" pitchFamily="18" charset="0"/>
              </a:rPr>
              <a:t>волноват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ru-RU" sz="1400" i="1" dirty="0" err="1">
                <a:latin typeface="Times New Roman" pitchFamily="18" charset="0"/>
                <a:cs typeface="Times New Roman" pitchFamily="18" charset="0"/>
              </a:rPr>
              <a:t>ся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    3)  он смеет…</a:t>
            </a:r>
            <a:r>
              <a:rPr lang="ru-RU" sz="1400" i="1" dirty="0" err="1">
                <a:latin typeface="Times New Roman" pitchFamily="18" charset="0"/>
                <a:cs typeface="Times New Roman" pitchFamily="18" charset="0"/>
              </a:rPr>
              <a:t>ся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13. Укажите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глаголы с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ться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1)мне 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не спит…</a:t>
            </a:r>
            <a:r>
              <a:rPr lang="ru-RU" sz="1400" i="1" dirty="0" err="1">
                <a:latin typeface="Times New Roman" pitchFamily="18" charset="0"/>
                <a:cs typeface="Times New Roman" pitchFamily="18" charset="0"/>
              </a:rPr>
              <a:t>ся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400" i="1" dirty="0" err="1">
                <a:latin typeface="Times New Roman" pitchFamily="18" charset="0"/>
                <a:cs typeface="Times New Roman" pitchFamily="18" charset="0"/>
              </a:rPr>
              <a:t>усмехат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ru-RU" sz="1400" i="1" dirty="0" err="1">
                <a:latin typeface="Times New Roman" pitchFamily="18" charset="0"/>
                <a:cs typeface="Times New Roman" pitchFamily="18" charset="0"/>
              </a:rPr>
              <a:t>ся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) он </a:t>
            </a:r>
            <a:r>
              <a:rPr lang="ru-RU" sz="1400" i="1" dirty="0" err="1">
                <a:latin typeface="Times New Roman" pitchFamily="18" charset="0"/>
                <a:cs typeface="Times New Roman" pitchFamily="18" charset="0"/>
              </a:rPr>
              <a:t>пригодит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ru-RU" sz="1400" i="1" dirty="0" err="1">
                <a:latin typeface="Times New Roman" pitchFamily="18" charset="0"/>
                <a:cs typeface="Times New Roman" pitchFamily="18" charset="0"/>
              </a:rPr>
              <a:t>ся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14. Укажите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слово, в  котором не пишется слитно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не) достает до потолка 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не ) </a:t>
            </a:r>
            <a:r>
              <a:rPr lang="ru-RU" sz="1400" i="1" dirty="0" err="1">
                <a:latin typeface="Times New Roman" pitchFamily="18" charset="0"/>
                <a:cs typeface="Times New Roman" pitchFamily="18" charset="0"/>
              </a:rPr>
              <a:t>домогать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 с утра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(не )достает терпения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15. Укажите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ряд слов с приставкой при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Пр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…следовать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i="1" dirty="0" err="1">
                <a:latin typeface="Times New Roman" pitchFamily="18" charset="0"/>
                <a:cs typeface="Times New Roman" pitchFamily="18" charset="0"/>
              </a:rPr>
              <a:t>пр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…небрежение, </a:t>
            </a:r>
            <a:r>
              <a:rPr lang="ru-RU" sz="1400" i="1" dirty="0" err="1">
                <a:latin typeface="Times New Roman" pitchFamily="18" charset="0"/>
                <a:cs typeface="Times New Roman" pitchFamily="18" charset="0"/>
              </a:rPr>
              <a:t>пр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..</a:t>
            </a:r>
            <a:r>
              <a:rPr lang="ru-RU" sz="1400" i="1" dirty="0" err="1">
                <a:latin typeface="Times New Roman" pitchFamily="18" charset="0"/>
                <a:cs typeface="Times New Roman" pitchFamily="18" charset="0"/>
              </a:rPr>
              <a:t>двидеть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Пр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..</a:t>
            </a:r>
            <a:r>
              <a:rPr lang="ru-RU" sz="1400" i="1" dirty="0" err="1">
                <a:latin typeface="Times New Roman" pitchFamily="18" charset="0"/>
                <a:cs typeface="Times New Roman" pitchFamily="18" charset="0"/>
              </a:rPr>
              <a:t>близить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i="1" dirty="0" err="1">
                <a:latin typeface="Times New Roman" pitchFamily="18" charset="0"/>
                <a:cs typeface="Times New Roman" pitchFamily="18" charset="0"/>
              </a:rPr>
              <a:t>пр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ru-RU" sz="1400" i="1" dirty="0" err="1">
                <a:latin typeface="Times New Roman" pitchFamily="18" charset="0"/>
                <a:cs typeface="Times New Roman" pitchFamily="18" charset="0"/>
              </a:rPr>
              <a:t>дирчивый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i="1" dirty="0" err="1">
                <a:latin typeface="Times New Roman" pitchFamily="18" charset="0"/>
                <a:cs typeface="Times New Roman" pitchFamily="18" charset="0"/>
              </a:rPr>
              <a:t>пр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…готовить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16. Укажите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слово, которое без не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не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употребляется: 1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) (не)решительность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2) (не)</a:t>
            </a:r>
            <a:r>
              <a:rPr lang="ru-RU" sz="1400" i="1" dirty="0" err="1">
                <a:latin typeface="Times New Roman" pitchFamily="18" charset="0"/>
                <a:cs typeface="Times New Roman" pitchFamily="18" charset="0"/>
              </a:rPr>
              <a:t>избежность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) (не)</a:t>
            </a:r>
            <a:r>
              <a:rPr lang="ru-RU" sz="1400" i="1" dirty="0" err="1">
                <a:latin typeface="Times New Roman" pitchFamily="18" charset="0"/>
                <a:cs typeface="Times New Roman" pitchFamily="18" charset="0"/>
              </a:rPr>
              <a:t>лепость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17. Укажите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слово, в  котором в приставке пишется о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1)н…завтра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400" i="1" dirty="0" err="1">
                <a:latin typeface="Times New Roman" pitchFamily="18" charset="0"/>
                <a:cs typeface="Times New Roman" pitchFamily="18" charset="0"/>
              </a:rPr>
              <a:t>нед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…оценка 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) з…</a:t>
            </a:r>
            <a:r>
              <a:rPr lang="ru-RU" sz="1400" i="1" dirty="0" err="1">
                <a:latin typeface="Times New Roman" pitchFamily="18" charset="0"/>
                <a:cs typeface="Times New Roman" pitchFamily="18" charset="0"/>
              </a:rPr>
              <a:t>правленный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18. В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каком ряду во всех словах пропущена согласная буква т ?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400" i="1" dirty="0" err="1">
                <a:latin typeface="Times New Roman" pitchFamily="18" charset="0"/>
                <a:cs typeface="Times New Roman" pitchFamily="18" charset="0"/>
              </a:rPr>
              <a:t>ярос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..</a:t>
            </a:r>
            <a:r>
              <a:rPr lang="ru-RU" sz="1400" i="1" dirty="0" err="1">
                <a:latin typeface="Times New Roman" pitchFamily="18" charset="0"/>
                <a:cs typeface="Times New Roman" pitchFamily="18" charset="0"/>
              </a:rPr>
              <a:t>ный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, ужас…</a:t>
            </a:r>
            <a:r>
              <a:rPr lang="ru-RU" sz="1400" i="1" dirty="0" err="1">
                <a:latin typeface="Times New Roman" pitchFamily="18" charset="0"/>
                <a:cs typeface="Times New Roman" pitchFamily="18" charset="0"/>
              </a:rPr>
              <a:t>ный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400" i="1" dirty="0" err="1">
                <a:latin typeface="Times New Roman" pitchFamily="18" charset="0"/>
                <a:cs typeface="Times New Roman" pitchFamily="18" charset="0"/>
              </a:rPr>
              <a:t>опас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ru-RU" sz="1400" i="1" dirty="0" err="1">
                <a:latin typeface="Times New Roman" pitchFamily="18" charset="0"/>
                <a:cs typeface="Times New Roman" pitchFamily="18" charset="0"/>
              </a:rPr>
              <a:t>ный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i="1" dirty="0" err="1">
                <a:latin typeface="Times New Roman" pitchFamily="18" charset="0"/>
                <a:cs typeface="Times New Roman" pitchFamily="18" charset="0"/>
              </a:rPr>
              <a:t>праз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..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ник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3) </a:t>
            </a:r>
            <a:r>
              <a:rPr lang="ru-RU" sz="1400" i="1" dirty="0" err="1">
                <a:latin typeface="Times New Roman" pitchFamily="18" charset="0"/>
                <a:cs typeface="Times New Roman" pitchFamily="18" charset="0"/>
              </a:rPr>
              <a:t>сверс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..ник, </a:t>
            </a:r>
            <a:r>
              <a:rPr lang="ru-RU" sz="1400" i="1" dirty="0" err="1">
                <a:latin typeface="Times New Roman" pitchFamily="18" charset="0"/>
                <a:cs typeface="Times New Roman" pitchFamily="18" charset="0"/>
              </a:rPr>
              <a:t>соучас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….ник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19. В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каком ряду во всех словах пишется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е? 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) п…</a:t>
            </a:r>
            <a:r>
              <a:rPr lang="ru-RU" sz="1400" i="1" dirty="0" err="1">
                <a:latin typeface="Times New Roman" pitchFamily="18" charset="0"/>
                <a:cs typeface="Times New Roman" pitchFamily="18" charset="0"/>
              </a:rPr>
              <a:t>сать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 , об…жать , </a:t>
            </a:r>
            <a:r>
              <a:rPr lang="ru-RU" sz="1400" i="1" dirty="0" err="1">
                <a:latin typeface="Times New Roman" pitchFamily="18" charset="0"/>
                <a:cs typeface="Times New Roman" pitchFamily="18" charset="0"/>
              </a:rPr>
              <a:t>просвв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..</a:t>
            </a:r>
            <a:r>
              <a:rPr lang="ru-RU" sz="1400" i="1" dirty="0" err="1">
                <a:latin typeface="Times New Roman" pitchFamily="18" charset="0"/>
                <a:cs typeface="Times New Roman" pitchFamily="18" charset="0"/>
              </a:rPr>
              <a:t>щение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)  р…</a:t>
            </a:r>
            <a:r>
              <a:rPr lang="ru-RU" sz="1400" i="1" dirty="0" err="1">
                <a:latin typeface="Times New Roman" pitchFamily="18" charset="0"/>
                <a:cs typeface="Times New Roman" pitchFamily="18" charset="0"/>
              </a:rPr>
              <a:t>альный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ru-RU" sz="1400" i="1" dirty="0" err="1">
                <a:latin typeface="Times New Roman" pitchFamily="18" charset="0"/>
                <a:cs typeface="Times New Roman" pitchFamily="18" charset="0"/>
              </a:rPr>
              <a:t>св..тлеть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i="1" dirty="0" err="1">
                <a:latin typeface="Times New Roman" pitchFamily="18" charset="0"/>
                <a:cs typeface="Times New Roman" pitchFamily="18" charset="0"/>
              </a:rPr>
              <a:t>изв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ru-RU" sz="1400" i="1" dirty="0" err="1">
                <a:latin typeface="Times New Roman" pitchFamily="18" charset="0"/>
                <a:cs typeface="Times New Roman" pitchFamily="18" charset="0"/>
              </a:rPr>
              <a:t>стить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3) зам…рать, проб…</a:t>
            </a:r>
            <a:r>
              <a:rPr lang="ru-RU" sz="1400" i="1" dirty="0" err="1">
                <a:latin typeface="Times New Roman" pitchFamily="18" charset="0"/>
                <a:cs typeface="Times New Roman" pitchFamily="18" charset="0"/>
              </a:rPr>
              <a:t>раться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i="1" dirty="0" err="1">
                <a:latin typeface="Times New Roman" pitchFamily="18" charset="0"/>
                <a:cs typeface="Times New Roman" pitchFamily="18" charset="0"/>
              </a:rPr>
              <a:t>уед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ru-RU" sz="1400" i="1" dirty="0" err="1">
                <a:latin typeface="Times New Roman" pitchFamily="18" charset="0"/>
                <a:cs typeface="Times New Roman" pitchFamily="18" charset="0"/>
              </a:rPr>
              <a:t>нение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20. В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каком ряду во всех словах пишется удвоенная с? 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Окре…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стность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профе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…сия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Директри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са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i="1" dirty="0" err="1">
                <a:latin typeface="Times New Roman" pitchFamily="18" charset="0"/>
                <a:cs typeface="Times New Roman" pitchFamily="18" charset="0"/>
              </a:rPr>
              <a:t>кро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ru-RU" sz="1400" i="1" dirty="0" err="1">
                <a:latin typeface="Times New Roman" pitchFamily="18" charset="0"/>
                <a:cs typeface="Times New Roman" pitchFamily="18" charset="0"/>
              </a:rPr>
              <a:t>сворд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Пре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..</a:t>
            </a:r>
            <a:r>
              <a:rPr lang="ru-RU" sz="1400" i="1" dirty="0" err="1">
                <a:latin typeface="Times New Roman" pitchFamily="18" charset="0"/>
                <a:cs typeface="Times New Roman" pitchFamily="18" charset="0"/>
              </a:rPr>
              <a:t>са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i="1" dirty="0" err="1">
                <a:latin typeface="Times New Roman" pitchFamily="18" charset="0"/>
                <a:cs typeface="Times New Roman" pitchFamily="18" charset="0"/>
              </a:rPr>
              <a:t>режи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…сер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21. В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каких  словах пишется корень –мак-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пром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кли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под дождем 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пром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кательная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бумага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….</a:t>
            </a:r>
            <a:r>
              <a:rPr lang="ru-RU" sz="1400" i="1" dirty="0" err="1">
                <a:latin typeface="Times New Roman" pitchFamily="18" charset="0"/>
                <a:cs typeface="Times New Roman" pitchFamily="18" charset="0"/>
              </a:rPr>
              <a:t>кать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 блин в сметану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22. Укажите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словосочетания, в  которых можно поставить 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дефис: 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Гражданин 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прокурор 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газ углерод 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красавица 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река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23.Укаж-е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, какие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сущ-ные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пишутся с ь после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щипящих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на конце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слова: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Плащ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.., </a:t>
            </a:r>
            <a:r>
              <a:rPr lang="ru-RU" sz="1400" i="1" dirty="0" err="1">
                <a:latin typeface="Times New Roman" pitchFamily="18" charset="0"/>
                <a:cs typeface="Times New Roman" pitchFamily="18" charset="0"/>
              </a:rPr>
              <a:t>теч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.., сторож…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ветош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.. , </a:t>
            </a:r>
            <a:r>
              <a:rPr lang="ru-RU" sz="1400" i="1" dirty="0" err="1">
                <a:latin typeface="Times New Roman" pitchFamily="18" charset="0"/>
                <a:cs typeface="Times New Roman" pitchFamily="18" charset="0"/>
              </a:rPr>
              <a:t>ноч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… , </a:t>
            </a:r>
            <a:r>
              <a:rPr lang="ru-RU" sz="1400" i="1" dirty="0" err="1">
                <a:latin typeface="Times New Roman" pitchFamily="18" charset="0"/>
                <a:cs typeface="Times New Roman" pitchFamily="18" charset="0"/>
              </a:rPr>
              <a:t>доч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..  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нож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.., мираж…, грач….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24.Укаж-е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глаголы приставкой рас-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Ра</a:t>
            </a:r>
            <a:r>
              <a:rPr lang="ru-RU" sz="1400" i="1" dirty="0" err="1">
                <a:latin typeface="Times New Roman" pitchFamily="18" charset="0"/>
                <a:cs typeface="Times New Roman" pitchFamily="18" charset="0"/>
              </a:rPr>
              <a:t>..решить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i="1" dirty="0" err="1">
                <a:latin typeface="Times New Roman" pitchFamily="18" charset="0"/>
                <a:cs typeface="Times New Roman" pitchFamily="18" charset="0"/>
              </a:rPr>
              <a:t>ра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…. бить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i="1" dirty="0" err="1">
                <a:latin typeface="Times New Roman" pitchFamily="18" charset="0"/>
                <a:cs typeface="Times New Roman" pitchFamily="18" charset="0"/>
              </a:rPr>
              <a:t>ра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..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писать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ра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…купить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i="1" dirty="0" err="1">
                <a:latin typeface="Times New Roman" pitchFamily="18" charset="0"/>
                <a:cs typeface="Times New Roman" pitchFamily="18" charset="0"/>
              </a:rPr>
              <a:t>ра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..продать,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ра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…дать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i="1" dirty="0" err="1">
                <a:latin typeface="Times New Roman" pitchFamily="18" charset="0"/>
                <a:cs typeface="Times New Roman" pitchFamily="18" charset="0"/>
              </a:rPr>
              <a:t>ра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...красить, </a:t>
            </a:r>
            <a:r>
              <a:rPr lang="ru-RU" sz="1400" i="1" dirty="0" err="1">
                <a:latin typeface="Times New Roman" pitchFamily="18" charset="0"/>
                <a:cs typeface="Times New Roman" pitchFamily="18" charset="0"/>
              </a:rPr>
              <a:t>ра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..тереть, </a:t>
            </a:r>
            <a:r>
              <a:rPr lang="ru-RU" sz="1400" i="1" dirty="0" err="1">
                <a:latin typeface="Times New Roman" pitchFamily="18" charset="0"/>
                <a:cs typeface="Times New Roman" pitchFamily="18" charset="0"/>
              </a:rPr>
              <a:t>ра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…пороть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25.Укажите 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в каком варианте нужно вставить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Е: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Пол</a:t>
            </a:r>
            <a:r>
              <a:rPr lang="ru-RU" sz="1400" i="1" dirty="0" err="1">
                <a:latin typeface="Times New Roman" pitchFamily="18" charset="0"/>
                <a:cs typeface="Times New Roman" pitchFamily="18" charset="0"/>
              </a:rPr>
              <a:t>..м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i="1" dirty="0" err="1">
                <a:latin typeface="Times New Roman" pitchFamily="18" charset="0"/>
                <a:cs typeface="Times New Roman" pitchFamily="18" charset="0"/>
              </a:rPr>
              <a:t>улиц..й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 , границ…й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дворц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…в 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i="1" dirty="0" err="1">
                <a:latin typeface="Times New Roman" pitchFamily="18" charset="0"/>
                <a:cs typeface="Times New Roman" pitchFamily="18" charset="0"/>
              </a:rPr>
              <a:t>этаж..м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, врач…м 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луч…м , меж…й, </a:t>
            </a:r>
            <a:r>
              <a:rPr lang="ru-RU" sz="1400" i="1" dirty="0" err="1">
                <a:latin typeface="Times New Roman" pitchFamily="18" charset="0"/>
                <a:cs typeface="Times New Roman" pitchFamily="18" charset="0"/>
              </a:rPr>
              <a:t>кориц..й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7329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0020" y="153647"/>
            <a:ext cx="8876476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Задания для формирования орфографической зоркости.</a:t>
            </a:r>
          </a:p>
          <a:p>
            <a:pPr lvl="0"/>
            <a:r>
              <a:rPr lang="kk-KZ" sz="1200" b="1" dirty="0" smtClean="0">
                <a:latin typeface="Times New Roman" pitchFamily="18" charset="0"/>
                <a:cs typeface="Times New Roman" pitchFamily="18" charset="0"/>
              </a:rPr>
              <a:t>1.В </a:t>
            </a:r>
            <a:r>
              <a:rPr lang="kk-KZ" sz="1200" b="1" dirty="0">
                <a:latin typeface="Times New Roman" pitchFamily="18" charset="0"/>
                <a:cs typeface="Times New Roman" pitchFamily="18" charset="0"/>
              </a:rPr>
              <a:t>какие слова вместо многоточия нужно вставить букву </a:t>
            </a:r>
            <a:r>
              <a:rPr lang="kk-KZ" sz="1200" b="1" i="1" dirty="0">
                <a:latin typeface="Times New Roman" pitchFamily="18" charset="0"/>
                <a:cs typeface="Times New Roman" pitchFamily="18" charset="0"/>
              </a:rPr>
              <a:t>ы</a:t>
            </a:r>
            <a:r>
              <a:rPr lang="kk-KZ" sz="1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(а не и):                               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Камыш…. ж…</a:t>
            </a:r>
            <a:r>
              <a:rPr lang="ru-RU" sz="1200" i="1" dirty="0" err="1">
                <a:latin typeface="Times New Roman" pitchFamily="18" charset="0"/>
                <a:cs typeface="Times New Roman" pitchFamily="18" charset="0"/>
              </a:rPr>
              <a:t>раф</a:t>
            </a:r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, ножниц…,  верш…на</a:t>
            </a:r>
            <a:r>
              <a:rPr lang="kk-KZ" sz="1200" i="1" dirty="0">
                <a:latin typeface="Times New Roman" pitchFamily="18" charset="0"/>
                <a:cs typeface="Times New Roman" pitchFamily="18" charset="0"/>
              </a:rPr>
              <a:t> ,  ш..рота,</a:t>
            </a:r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i="1" dirty="0" err="1">
                <a:latin typeface="Times New Roman" pitchFamily="18" charset="0"/>
                <a:cs typeface="Times New Roman" pitchFamily="18" charset="0"/>
              </a:rPr>
              <a:t>мотоц</a:t>
            </a:r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ru-RU" sz="1200" i="1" dirty="0" err="1">
                <a:latin typeface="Times New Roman" pitchFamily="18" charset="0"/>
                <a:cs typeface="Times New Roman" pitchFamily="18" charset="0"/>
              </a:rPr>
              <a:t>кл</a:t>
            </a:r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ц…плёнок</a:t>
            </a:r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i="1" dirty="0">
                <a:latin typeface="Times New Roman" pitchFamily="18" charset="0"/>
                <a:cs typeface="Times New Roman" pitchFamily="18" charset="0"/>
              </a:rPr>
            </a:br>
            <a:r>
              <a:rPr lang="kk-KZ" sz="1200" b="1" dirty="0" smtClean="0">
                <a:latin typeface="Times New Roman" pitchFamily="18" charset="0"/>
                <a:cs typeface="Times New Roman" pitchFamily="18" charset="0"/>
              </a:rPr>
              <a:t>2. В каких </a:t>
            </a:r>
            <a:r>
              <a:rPr lang="kk-KZ" sz="1200" b="1" dirty="0">
                <a:latin typeface="Times New Roman" pitchFamily="18" charset="0"/>
                <a:cs typeface="Times New Roman" pitchFamily="18" charset="0"/>
              </a:rPr>
              <a:t>из этих слов пишется два </a:t>
            </a:r>
            <a:r>
              <a:rPr lang="kk-KZ" sz="1200" i="1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kk-KZ" sz="1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kk-KZ" sz="1200" i="1" dirty="0">
                <a:latin typeface="Times New Roman" pitchFamily="18" charset="0"/>
                <a:cs typeface="Times New Roman" pitchFamily="18" charset="0"/>
              </a:rPr>
              <a:t>ко...идор, ко..еспондент, ко..алл</a:t>
            </a:r>
            <a:r>
              <a:rPr lang="kk-KZ" sz="1200" dirty="0">
                <a:latin typeface="Times New Roman" pitchFamily="18" charset="0"/>
                <a:cs typeface="Times New Roman" pitchFamily="18" charset="0"/>
              </a:rPr>
              <a:t> ?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kk-KZ" sz="1200" b="1" dirty="0" smtClean="0">
                <a:latin typeface="Times New Roman" pitchFamily="18" charset="0"/>
                <a:cs typeface="Times New Roman" pitchFamily="18" charset="0"/>
              </a:rPr>
              <a:t>3. Сколько </a:t>
            </a:r>
            <a:r>
              <a:rPr lang="kk-KZ" sz="1200" b="1" dirty="0">
                <a:latin typeface="Times New Roman" pitchFamily="18" charset="0"/>
                <a:cs typeface="Times New Roman" pitchFamily="18" charset="0"/>
              </a:rPr>
              <a:t>орфографических ошибок сделал Вовочка в предложении</a:t>
            </a:r>
            <a:r>
              <a:rPr lang="kk-KZ" sz="1200" dirty="0">
                <a:latin typeface="Times New Roman" pitchFamily="18" charset="0"/>
                <a:cs typeface="Times New Roman" pitchFamily="18" charset="0"/>
              </a:rPr>
              <a:t>.      </a:t>
            </a:r>
            <a:r>
              <a:rPr lang="kk-KZ" sz="1200" i="1" dirty="0" smtClean="0">
                <a:latin typeface="Times New Roman" pitchFamily="18" charset="0"/>
                <a:cs typeface="Times New Roman" pitchFamily="18" charset="0"/>
              </a:rPr>
              <a:t>Циган </a:t>
            </a:r>
            <a:r>
              <a:rPr lang="kk-KZ" sz="1200" i="1" dirty="0">
                <a:latin typeface="Times New Roman" pitchFamily="18" charset="0"/>
                <a:cs typeface="Times New Roman" pitchFamily="18" charset="0"/>
              </a:rPr>
              <a:t>купил красовки?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kk-KZ" sz="1200" b="1" dirty="0" smtClean="0">
                <a:latin typeface="Times New Roman" pitchFamily="18" charset="0"/>
                <a:cs typeface="Times New Roman" pitchFamily="18" charset="0"/>
              </a:rPr>
              <a:t>4. Укаж-е </a:t>
            </a:r>
            <a:r>
              <a:rPr lang="kk-KZ" sz="1200" b="1" dirty="0">
                <a:latin typeface="Times New Roman" pitchFamily="18" charset="0"/>
                <a:cs typeface="Times New Roman" pitchFamily="18" charset="0"/>
              </a:rPr>
              <a:t>все сочетания слов, составленные неправильно</a:t>
            </a:r>
            <a:r>
              <a:rPr lang="kk-KZ" sz="1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kk-KZ" sz="1200" i="1" dirty="0">
                <a:latin typeface="Times New Roman" pitchFamily="18" charset="0"/>
                <a:cs typeface="Times New Roman" pitchFamily="18" charset="0"/>
              </a:rPr>
              <a:t>пара носок, без чулок, нет солдат, группа грузинов.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kk-KZ" sz="1200" b="1" dirty="0" smtClean="0">
                <a:latin typeface="Times New Roman" pitchFamily="18" charset="0"/>
                <a:cs typeface="Times New Roman" pitchFamily="18" charset="0"/>
              </a:rPr>
              <a:t>5. В </a:t>
            </a:r>
            <a:r>
              <a:rPr lang="kk-KZ" sz="1200" b="1" dirty="0">
                <a:latin typeface="Times New Roman" pitchFamily="18" charset="0"/>
                <a:cs typeface="Times New Roman" pitchFamily="18" charset="0"/>
              </a:rPr>
              <a:t>какое из слов нужно вставить букву т?   </a:t>
            </a:r>
            <a:r>
              <a:rPr lang="kk-KZ" sz="12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kk-KZ" sz="1200" i="1" dirty="0" smtClean="0">
                <a:latin typeface="Times New Roman" pitchFamily="18" charset="0"/>
                <a:cs typeface="Times New Roman" pitchFamily="18" charset="0"/>
              </a:rPr>
              <a:t>Прекрас</a:t>
            </a:r>
            <a:r>
              <a:rPr lang="kk-KZ" sz="1200" i="1" dirty="0">
                <a:latin typeface="Times New Roman" pitchFamily="18" charset="0"/>
                <a:cs typeface="Times New Roman" pitchFamily="18" charset="0"/>
              </a:rPr>
              <a:t>...ный, искус...ный, чудес....ный, извес...ный, ужас..ный.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kk-KZ" sz="1200" b="1" dirty="0" smtClean="0">
                <a:latin typeface="Times New Roman" pitchFamily="18" charset="0"/>
                <a:cs typeface="Times New Roman" pitchFamily="18" charset="0"/>
              </a:rPr>
              <a:t>6.  </a:t>
            </a:r>
            <a:r>
              <a:rPr lang="kk-KZ" sz="1200" b="1" dirty="0">
                <a:latin typeface="Times New Roman" pitchFamily="18" charset="0"/>
                <a:cs typeface="Times New Roman" pitchFamily="18" charset="0"/>
              </a:rPr>
              <a:t>Измените </a:t>
            </a:r>
            <a:r>
              <a:rPr lang="kk-KZ" sz="1200" b="1" dirty="0" smtClean="0">
                <a:latin typeface="Times New Roman" pitchFamily="18" charset="0"/>
                <a:cs typeface="Times New Roman" pitchFamily="18" charset="0"/>
              </a:rPr>
              <a:t>словосоч-е </a:t>
            </a:r>
            <a:r>
              <a:rPr lang="kk-KZ" sz="1200" b="1" dirty="0">
                <a:latin typeface="Times New Roman" pitchFamily="18" charset="0"/>
                <a:cs typeface="Times New Roman" pitchFamily="18" charset="0"/>
              </a:rPr>
              <a:t>так , чтобы в них появились слова с </a:t>
            </a:r>
            <a:r>
              <a:rPr lang="kk-KZ" sz="1200" b="1" dirty="0" smtClean="0">
                <a:latin typeface="Times New Roman" pitchFamily="18" charset="0"/>
                <a:cs typeface="Times New Roman" pitchFamily="18" charset="0"/>
              </a:rPr>
              <a:t>непроизн.соласными</a:t>
            </a:r>
            <a:r>
              <a:rPr lang="kk-KZ" sz="1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kk-KZ" sz="1200" i="1" dirty="0" smtClean="0">
                <a:latin typeface="Times New Roman" pitchFamily="18" charset="0"/>
                <a:cs typeface="Times New Roman" pitchFamily="18" charset="0"/>
              </a:rPr>
              <a:t>Поступок  </a:t>
            </a:r>
            <a:r>
              <a:rPr lang="kk-KZ" sz="1200" i="1" dirty="0">
                <a:latin typeface="Times New Roman" pitchFamily="18" charset="0"/>
                <a:cs typeface="Times New Roman" pitchFamily="18" charset="0"/>
              </a:rPr>
              <a:t>чести-.... ,    ответ из уст-...,   счастье жизни-.....   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kk-KZ" sz="1200" b="1" dirty="0" smtClean="0">
                <a:latin typeface="Times New Roman" pitchFamily="18" charset="0"/>
                <a:cs typeface="Times New Roman" pitchFamily="18" charset="0"/>
              </a:rPr>
              <a:t>7. Замените </a:t>
            </a:r>
            <a:r>
              <a:rPr lang="kk-KZ" sz="1200" b="1" dirty="0">
                <a:latin typeface="Times New Roman" pitchFamily="18" charset="0"/>
                <a:cs typeface="Times New Roman" pitchFamily="18" charset="0"/>
              </a:rPr>
              <a:t>высказывания одним словом – именем прилагательным женского рода. Выделите окончания.                                                                                                                                                                               </a:t>
            </a:r>
            <a:r>
              <a:rPr lang="kk-KZ" sz="1200" i="1" dirty="0">
                <a:latin typeface="Times New Roman" pitchFamily="18" charset="0"/>
                <a:cs typeface="Times New Roman" pitchFamily="18" charset="0"/>
              </a:rPr>
              <a:t>Растения , которые находятся в комнате-....  , </a:t>
            </a:r>
            <a:r>
              <a:rPr lang="kk-KZ" sz="1200" i="1" dirty="0" smtClean="0">
                <a:latin typeface="Times New Roman" pitchFamily="18" charset="0"/>
                <a:cs typeface="Times New Roman" pitchFamily="18" charset="0"/>
              </a:rPr>
              <a:t>малина</a:t>
            </a:r>
            <a:r>
              <a:rPr lang="kk-KZ" sz="1200" i="1" dirty="0">
                <a:latin typeface="Times New Roman" pitchFamily="18" charset="0"/>
                <a:cs typeface="Times New Roman" pitchFamily="18" charset="0"/>
              </a:rPr>
              <a:t>,  которая встретится на пути -....,   </a:t>
            </a:r>
            <a:r>
              <a:rPr lang="kk-KZ" sz="1200" i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kk-KZ" sz="1200" i="1" dirty="0">
                <a:latin typeface="Times New Roman" pitchFamily="18" charset="0"/>
                <a:cs typeface="Times New Roman" pitchFamily="18" charset="0"/>
              </a:rPr>
              <a:t>дорога , которая пролегает далеко - ...., работа , которая  выполняется дома -....,</a:t>
            </a:r>
            <a:r>
              <a:rPr lang="kk-KZ" sz="1200" i="1" dirty="0" smtClean="0">
                <a:latin typeface="Times New Roman" pitchFamily="18" charset="0"/>
                <a:cs typeface="Times New Roman" pitchFamily="18" charset="0"/>
              </a:rPr>
              <a:t> путешествие </a:t>
            </a:r>
            <a:r>
              <a:rPr lang="kk-KZ" sz="1200" i="1" dirty="0">
                <a:latin typeface="Times New Roman" pitchFamily="18" charset="0"/>
                <a:cs typeface="Times New Roman" pitchFamily="18" charset="0"/>
              </a:rPr>
              <a:t>, которое было летом - </a:t>
            </a:r>
            <a:r>
              <a:rPr lang="kk-KZ" sz="1200" i="1" dirty="0" smtClean="0">
                <a:latin typeface="Times New Roman" pitchFamily="18" charset="0"/>
                <a:cs typeface="Times New Roman" pitchFamily="18" charset="0"/>
              </a:rPr>
              <a:t>...</a:t>
            </a:r>
            <a:r>
              <a:rPr lang="kk-KZ" sz="1200" i="1" dirty="0">
                <a:latin typeface="Times New Roman" pitchFamily="18" charset="0"/>
                <a:cs typeface="Times New Roman" pitchFamily="18" charset="0"/>
              </a:rPr>
              <a:t> почта, которую мы получаем утром - ... ,</a:t>
            </a:r>
            <a:r>
              <a:rPr lang="kk-KZ" sz="1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1200" i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kk-KZ" sz="1200" b="1" dirty="0" smtClean="0">
                <a:latin typeface="Times New Roman" pitchFamily="18" charset="0"/>
                <a:cs typeface="Times New Roman" pitchFamily="18" charset="0"/>
              </a:rPr>
              <a:t>8. Напишите </a:t>
            </a:r>
            <a:r>
              <a:rPr lang="kk-KZ" sz="1200" b="1" dirty="0">
                <a:latin typeface="Times New Roman" pitchFamily="18" charset="0"/>
                <a:cs typeface="Times New Roman" pitchFamily="18" charset="0"/>
              </a:rPr>
              <a:t>ответы с шипящей на конце. </a:t>
            </a:r>
            <a:r>
              <a:rPr lang="kk-KZ" sz="1200" i="1" dirty="0" smtClean="0">
                <a:latin typeface="Times New Roman" pitchFamily="18" charset="0"/>
                <a:cs typeface="Times New Roman" pitchFamily="18" charset="0"/>
              </a:rPr>
              <a:t>Суп </a:t>
            </a:r>
            <a:r>
              <a:rPr lang="kk-KZ" sz="1200" i="1" dirty="0">
                <a:latin typeface="Times New Roman" pitchFamily="18" charset="0"/>
                <a:cs typeface="Times New Roman" pitchFamily="18" charset="0"/>
              </a:rPr>
              <a:t>со свеклой и другими овощами-.... .  </a:t>
            </a:r>
            <a:r>
              <a:rPr lang="kk-KZ" sz="1200" i="1" dirty="0" smtClean="0">
                <a:latin typeface="Times New Roman" pitchFamily="18" charset="0"/>
                <a:cs typeface="Times New Roman" pitchFamily="18" charset="0"/>
              </a:rPr>
              <a:t>    Дикие </a:t>
            </a:r>
            <a:r>
              <a:rPr lang="kk-KZ" sz="1200" i="1" dirty="0">
                <a:latin typeface="Times New Roman" pitchFamily="18" charset="0"/>
                <a:cs typeface="Times New Roman" pitchFamily="18" charset="0"/>
              </a:rPr>
              <a:t>птицы и животные как предмет охоты ...  .   </a:t>
            </a:r>
            <a:r>
              <a:rPr lang="kk-KZ" sz="1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1200" i="1" dirty="0">
                <a:latin typeface="Times New Roman" pitchFamily="18" charset="0"/>
                <a:cs typeface="Times New Roman" pitchFamily="18" charset="0"/>
              </a:rPr>
              <a:t>Женские украшения, прикалываемое на груди, на воротнике - </a:t>
            </a:r>
            <a:r>
              <a:rPr lang="kk-KZ" sz="1200" i="1" dirty="0" smtClean="0">
                <a:latin typeface="Times New Roman" pitchFamily="18" charset="0"/>
                <a:cs typeface="Times New Roman" pitchFamily="18" charset="0"/>
              </a:rPr>
              <a:t>...Сооружение </a:t>
            </a:r>
            <a:r>
              <a:rPr lang="kk-KZ" sz="1200" i="1" dirty="0">
                <a:latin typeface="Times New Roman" pitchFamily="18" charset="0"/>
                <a:cs typeface="Times New Roman" pitchFamily="18" charset="0"/>
              </a:rPr>
              <a:t>для отопления помещения и приготовления пищи -... </a:t>
            </a:r>
            <a:r>
              <a:rPr lang="kk-KZ" sz="1200" i="1" dirty="0" smtClean="0">
                <a:latin typeface="Times New Roman" pitchFamily="18" charset="0"/>
                <a:cs typeface="Times New Roman" pitchFamily="18" charset="0"/>
              </a:rPr>
              <a:t>Способность </a:t>
            </a:r>
            <a:r>
              <a:rPr lang="kk-KZ" sz="1200" i="1" dirty="0">
                <a:latin typeface="Times New Roman" pitchFamily="18" charset="0"/>
                <a:cs typeface="Times New Roman" pitchFamily="18" charset="0"/>
              </a:rPr>
              <a:t>говорить - .......</a:t>
            </a:r>
            <a:r>
              <a:rPr lang="kk-KZ" sz="12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kk-KZ" sz="1200" b="1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kk-KZ" sz="1200" b="1" dirty="0" smtClean="0">
                <a:latin typeface="Times New Roman" pitchFamily="18" charset="0"/>
                <a:cs typeface="Times New Roman" pitchFamily="18" charset="0"/>
              </a:rPr>
              <a:t>9. Запишите </a:t>
            </a:r>
            <a:r>
              <a:rPr lang="kk-KZ" sz="1200" b="1" dirty="0">
                <a:latin typeface="Times New Roman" pitchFamily="18" charset="0"/>
                <a:cs typeface="Times New Roman" pitchFamily="18" charset="0"/>
              </a:rPr>
              <a:t>ответы , используя слова с удвоенными согласными</a:t>
            </a:r>
            <a:r>
              <a:rPr lang="kk-KZ" sz="1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kk-KZ" sz="1200" i="1" dirty="0" smtClean="0">
                <a:latin typeface="Times New Roman" pitchFamily="18" charset="0"/>
                <a:cs typeface="Times New Roman" pitchFamily="18" charset="0"/>
              </a:rPr>
              <a:t>Прибор</a:t>
            </a:r>
            <a:r>
              <a:rPr lang="kk-KZ" sz="1200" i="1" dirty="0">
                <a:latin typeface="Times New Roman" pitchFamily="18" charset="0"/>
                <a:cs typeface="Times New Roman" pitchFamily="18" charset="0"/>
              </a:rPr>
              <a:t>, техническое устройство  -  </a:t>
            </a:r>
            <a:r>
              <a:rPr lang="kk-KZ" sz="1200" i="1" dirty="0" smtClean="0">
                <a:latin typeface="Times New Roman" pitchFamily="18" charset="0"/>
                <a:cs typeface="Times New Roman" pitchFamily="18" charset="0"/>
              </a:rPr>
              <a:t>........ </a:t>
            </a:r>
            <a:r>
              <a:rPr lang="kk-KZ" sz="1200" i="1" dirty="0">
                <a:latin typeface="Times New Roman" pitchFamily="18" charset="0"/>
                <a:cs typeface="Times New Roman" pitchFamily="18" charset="0"/>
              </a:rPr>
              <a:t>Изготовление рисунков из наклееных или нашитых кусков бумаги, ткани. - </a:t>
            </a:r>
            <a:r>
              <a:rPr lang="kk-KZ" sz="1200" i="1" dirty="0" smtClean="0">
                <a:latin typeface="Times New Roman" pitchFamily="18" charset="0"/>
                <a:cs typeface="Times New Roman" pitchFamily="18" charset="0"/>
              </a:rPr>
              <a:t>........Большое </a:t>
            </a:r>
            <a:r>
              <a:rPr lang="kk-KZ" sz="1200" i="1" dirty="0">
                <a:latin typeface="Times New Roman" pitchFamily="18" charset="0"/>
                <a:cs typeface="Times New Roman" pitchFamily="18" charset="0"/>
              </a:rPr>
              <a:t>желание есть  -  </a:t>
            </a:r>
            <a:r>
              <a:rPr lang="kk-KZ" sz="1200" i="1" dirty="0" smtClean="0">
                <a:latin typeface="Times New Roman" pitchFamily="18" charset="0"/>
                <a:cs typeface="Times New Roman" pitchFamily="18" charset="0"/>
              </a:rPr>
              <a:t>....Острое </a:t>
            </a:r>
            <a:r>
              <a:rPr lang="kk-KZ" sz="1200" i="1" dirty="0">
                <a:latin typeface="Times New Roman" pitchFamily="18" charset="0"/>
                <a:cs typeface="Times New Roman" pitchFamily="18" charset="0"/>
              </a:rPr>
              <a:t>вирусное заболевание  -  .................. </a:t>
            </a:r>
            <a:r>
              <a:rPr lang="kk-KZ" sz="1200" i="1" dirty="0" smtClean="0">
                <a:latin typeface="Times New Roman" pitchFamily="18" charset="0"/>
                <a:cs typeface="Times New Roman" pitchFamily="18" charset="0"/>
              </a:rPr>
              <a:t>.Пешеходная </a:t>
            </a:r>
            <a:r>
              <a:rPr lang="kk-KZ" sz="1200" i="1" dirty="0">
                <a:latin typeface="Times New Roman" pitchFamily="18" charset="0"/>
                <a:cs typeface="Times New Roman" pitchFamily="18" charset="0"/>
              </a:rPr>
              <a:t>дорога , обсаженная с обеих сторон деревьями  - .................. </a:t>
            </a:r>
            <a:r>
              <a:rPr lang="kk-KZ" sz="1200" i="1" dirty="0" smtClean="0">
                <a:latin typeface="Times New Roman" pitchFamily="18" charset="0"/>
                <a:cs typeface="Times New Roman" pitchFamily="18" charset="0"/>
              </a:rPr>
              <a:t>.Дорога </a:t>
            </a:r>
            <a:r>
              <a:rPr lang="kk-KZ" sz="1200" i="1" dirty="0">
                <a:latin typeface="Times New Roman" pitchFamily="18" charset="0"/>
                <a:cs typeface="Times New Roman" pitchFamily="18" charset="0"/>
              </a:rPr>
              <a:t>с твёрдым покрытием - </a:t>
            </a:r>
            <a:r>
              <a:rPr lang="kk-KZ" sz="1200" i="1" dirty="0" smtClean="0">
                <a:latin typeface="Times New Roman" pitchFamily="18" charset="0"/>
                <a:cs typeface="Times New Roman" pitchFamily="18" charset="0"/>
              </a:rPr>
              <a:t>......... .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1200" i="1" dirty="0" smtClean="0">
                <a:latin typeface="Times New Roman" pitchFamily="18" charset="0"/>
                <a:cs typeface="Times New Roman" pitchFamily="18" charset="0"/>
              </a:rPr>
              <a:t>Укротитель </a:t>
            </a:r>
            <a:r>
              <a:rPr lang="kk-KZ" sz="1200" i="1" dirty="0">
                <a:latin typeface="Times New Roman" pitchFamily="18" charset="0"/>
                <a:cs typeface="Times New Roman" pitchFamily="18" charset="0"/>
              </a:rPr>
              <a:t>хищных животных - </a:t>
            </a:r>
            <a:r>
              <a:rPr lang="kk-KZ" sz="1200" i="1" dirty="0" smtClean="0">
                <a:latin typeface="Times New Roman" pitchFamily="18" charset="0"/>
                <a:cs typeface="Times New Roman" pitchFamily="18" charset="0"/>
              </a:rPr>
              <a:t>.........Парная </a:t>
            </a:r>
            <a:r>
              <a:rPr lang="kk-KZ" sz="1200" i="1" dirty="0">
                <a:latin typeface="Times New Roman" pitchFamily="18" charset="0"/>
                <a:cs typeface="Times New Roman" pitchFamily="18" charset="0"/>
              </a:rPr>
              <a:t>спортивная игра маленьким мячом, который перебрасывается ракеткой через сетку - </a:t>
            </a:r>
            <a:r>
              <a:rPr lang="kk-KZ" sz="1200" i="1" dirty="0" smtClean="0">
                <a:latin typeface="Times New Roman" pitchFamily="18" charset="0"/>
                <a:cs typeface="Times New Roman" pitchFamily="18" charset="0"/>
              </a:rPr>
              <a:t>...... .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1200" i="1" dirty="0" smtClean="0">
                <a:latin typeface="Times New Roman" pitchFamily="18" charset="0"/>
                <a:cs typeface="Times New Roman" pitchFamily="18" charset="0"/>
              </a:rPr>
              <a:t>Выходной </a:t>
            </a:r>
            <a:r>
              <a:rPr lang="kk-KZ" sz="1200" i="1" dirty="0">
                <a:latin typeface="Times New Roman" pitchFamily="18" charset="0"/>
                <a:cs typeface="Times New Roman" pitchFamily="18" charset="0"/>
              </a:rPr>
              <a:t>день  -  </a:t>
            </a:r>
            <a:r>
              <a:rPr lang="kk-KZ" sz="1200" i="1" dirty="0" smtClean="0">
                <a:latin typeface="Times New Roman" pitchFamily="18" charset="0"/>
                <a:cs typeface="Times New Roman" pitchFamily="18" charset="0"/>
              </a:rPr>
              <a:t>...... </a:t>
            </a:r>
            <a:r>
              <a:rPr lang="kk-KZ" sz="1200" i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kk-KZ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1200" dirty="0" smtClean="0">
                <a:latin typeface="Times New Roman" pitchFamily="18" charset="0"/>
                <a:cs typeface="Times New Roman" pitchFamily="18" charset="0"/>
              </a:rPr>
              <a:t>10. </a:t>
            </a:r>
            <a:r>
              <a:rPr lang="kk-KZ" sz="12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kk-KZ" sz="1200" b="1" dirty="0">
                <a:latin typeface="Times New Roman" pitchFamily="18" charset="0"/>
                <a:cs typeface="Times New Roman" pitchFamily="18" charset="0"/>
              </a:rPr>
              <a:t>каких сказочных </a:t>
            </a:r>
            <a:r>
              <a:rPr lang="kk-KZ" sz="1200" b="1" dirty="0" smtClean="0">
                <a:latin typeface="Times New Roman" pitchFamily="18" charset="0"/>
                <a:cs typeface="Times New Roman" pitchFamily="18" charset="0"/>
              </a:rPr>
              <a:t>словах  </a:t>
            </a:r>
            <a:r>
              <a:rPr lang="kk-KZ" sz="1200" b="1" dirty="0">
                <a:latin typeface="Times New Roman" pitchFamily="18" charset="0"/>
                <a:cs typeface="Times New Roman" pitchFamily="18" charset="0"/>
              </a:rPr>
              <a:t>нужно поставить </a:t>
            </a:r>
            <a:r>
              <a:rPr lang="kk-KZ" sz="1200" b="1" dirty="0" smtClean="0">
                <a:latin typeface="Times New Roman" pitchFamily="18" charset="0"/>
                <a:cs typeface="Times New Roman" pitchFamily="18" charset="0"/>
              </a:rPr>
              <a:t>мяг.знак после </a:t>
            </a:r>
            <a:r>
              <a:rPr lang="kk-KZ" sz="1200" b="1" dirty="0">
                <a:latin typeface="Times New Roman" pitchFamily="18" charset="0"/>
                <a:cs typeface="Times New Roman" pitchFamily="18" charset="0"/>
              </a:rPr>
              <a:t>шипящих?</a:t>
            </a:r>
            <a:r>
              <a:rPr lang="kk-KZ" sz="1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1200" i="1" dirty="0" smtClean="0">
                <a:latin typeface="Times New Roman" pitchFamily="18" charset="0"/>
                <a:cs typeface="Times New Roman" pitchFamily="18" charset="0"/>
              </a:rPr>
              <a:t>Пятлая </a:t>
            </a:r>
            <a:r>
              <a:rPr lang="kk-KZ" sz="1200" i="1" dirty="0">
                <a:latin typeface="Times New Roman" pitchFamily="18" charset="0"/>
                <a:cs typeface="Times New Roman" pitchFamily="18" charset="0"/>
              </a:rPr>
              <a:t>куж... .  Бурявый пуполож... .  Мяувая дуч... 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kk-KZ" sz="1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1200" b="1" dirty="0" smtClean="0">
                <a:latin typeface="Times New Roman" pitchFamily="18" charset="0"/>
                <a:cs typeface="Times New Roman" pitchFamily="18" charset="0"/>
              </a:rPr>
              <a:t>11. Составьте </a:t>
            </a:r>
            <a:r>
              <a:rPr lang="kk-KZ" sz="1200" b="1" dirty="0">
                <a:latin typeface="Times New Roman" pitchFamily="18" charset="0"/>
                <a:cs typeface="Times New Roman" pitchFamily="18" charset="0"/>
              </a:rPr>
              <a:t>и запишите словосочетания, употребив существительные из скобок во множественном числе.    </a:t>
            </a:r>
            <a:r>
              <a:rPr lang="kk-KZ" sz="1200" dirty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                                          </a:t>
            </a:r>
            <a:r>
              <a:rPr lang="kk-KZ" sz="1200" i="1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kk-KZ" sz="1200" i="1" dirty="0">
                <a:latin typeface="Times New Roman" pitchFamily="18" charset="0"/>
                <a:cs typeface="Times New Roman" pitchFamily="18" charset="0"/>
              </a:rPr>
              <a:t>новых (скатерти),  .................  ...    </a:t>
            </a:r>
            <a:r>
              <a:rPr lang="kk-KZ" sz="1200" i="1" dirty="0" smtClean="0">
                <a:latin typeface="Times New Roman" pitchFamily="18" charset="0"/>
                <a:cs typeface="Times New Roman" pitchFamily="18" charset="0"/>
              </a:rPr>
              <a:t>............. </a:t>
            </a:r>
            <a:r>
              <a:rPr lang="kk-KZ" sz="1200" i="1" dirty="0">
                <a:latin typeface="Times New Roman" pitchFamily="18" charset="0"/>
                <a:cs typeface="Times New Roman" pitchFamily="18" charset="0"/>
              </a:rPr>
              <a:t>около речных (пристани), ................. ...  </a:t>
            </a:r>
            <a:r>
              <a:rPr lang="kk-KZ" sz="1200" i="1" dirty="0" smtClean="0">
                <a:latin typeface="Times New Roman" pitchFamily="18" charset="0"/>
                <a:cs typeface="Times New Roman" pitchFamily="18" charset="0"/>
              </a:rPr>
              <a:t>......., пуговицы </a:t>
            </a:r>
            <a:r>
              <a:rPr lang="kk-KZ" sz="1200" i="1" dirty="0">
                <a:latin typeface="Times New Roman" pitchFamily="18" charset="0"/>
                <a:cs typeface="Times New Roman" pitchFamily="18" charset="0"/>
              </a:rPr>
              <a:t>от (наволочки), ................. ...  </a:t>
            </a:r>
            <a:r>
              <a:rPr lang="kk-KZ" sz="1200" i="1" dirty="0" smtClean="0">
                <a:latin typeface="Times New Roman" pitchFamily="18" charset="0"/>
                <a:cs typeface="Times New Roman" pitchFamily="18" charset="0"/>
              </a:rPr>
              <a:t>.............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kk-KZ" sz="1200" i="1" dirty="0" smtClean="0">
                <a:latin typeface="Times New Roman" pitchFamily="18" charset="0"/>
                <a:cs typeface="Times New Roman" pitchFamily="18" charset="0"/>
              </a:rPr>
              <a:t>ветка </a:t>
            </a:r>
            <a:r>
              <a:rPr lang="kk-KZ" sz="1200" i="1" dirty="0">
                <a:latin typeface="Times New Roman" pitchFamily="18" charset="0"/>
                <a:cs typeface="Times New Roman" pitchFamily="18" charset="0"/>
              </a:rPr>
              <a:t>(черешни), ................. .  </a:t>
            </a:r>
            <a:r>
              <a:rPr lang="kk-KZ" sz="1200" i="1" dirty="0" smtClean="0">
                <a:latin typeface="Times New Roman" pitchFamily="18" charset="0"/>
                <a:cs typeface="Times New Roman" pitchFamily="18" charset="0"/>
              </a:rPr>
              <a:t>.............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kk-KZ" sz="1200" i="1" dirty="0" smtClean="0">
                <a:latin typeface="Times New Roman" pitchFamily="18" charset="0"/>
                <a:cs typeface="Times New Roman" pitchFamily="18" charset="0"/>
              </a:rPr>
              <a:t>герои </a:t>
            </a:r>
            <a:r>
              <a:rPr lang="kk-KZ" sz="1200" i="1" dirty="0">
                <a:latin typeface="Times New Roman" pitchFamily="18" charset="0"/>
                <a:cs typeface="Times New Roman" pitchFamily="18" charset="0"/>
              </a:rPr>
              <a:t>(басни), .................   .............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1200" i="1" dirty="0">
                <a:latin typeface="Times New Roman" pitchFamily="18" charset="0"/>
                <a:cs typeface="Times New Roman" pitchFamily="18" charset="0"/>
              </a:rPr>
              <a:t>пять (простыни),  .................   </a:t>
            </a:r>
            <a:r>
              <a:rPr lang="kk-KZ" sz="1200" i="1" dirty="0" smtClean="0">
                <a:latin typeface="Times New Roman" pitchFamily="18" charset="0"/>
                <a:cs typeface="Times New Roman" pitchFamily="18" charset="0"/>
              </a:rPr>
              <a:t>.............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kk-KZ" sz="1200" i="1" dirty="0" smtClean="0">
                <a:latin typeface="Times New Roman" pitchFamily="18" charset="0"/>
                <a:cs typeface="Times New Roman" pitchFamily="18" charset="0"/>
              </a:rPr>
              <a:t>продажа </a:t>
            </a:r>
            <a:r>
              <a:rPr lang="kk-KZ" sz="1200" i="1" dirty="0">
                <a:latin typeface="Times New Roman" pitchFamily="18" charset="0"/>
                <a:cs typeface="Times New Roman" pitchFamily="18" charset="0"/>
              </a:rPr>
              <a:t>(полотенца),  .................   </a:t>
            </a:r>
            <a:r>
              <a:rPr lang="kk-KZ" sz="1200" i="1" dirty="0" smtClean="0">
                <a:latin typeface="Times New Roman" pitchFamily="18" charset="0"/>
                <a:cs typeface="Times New Roman" pitchFamily="18" charset="0"/>
              </a:rPr>
              <a:t>.............шесть </a:t>
            </a:r>
            <a:r>
              <a:rPr lang="kk-KZ" sz="1200" i="1" dirty="0">
                <a:latin typeface="Times New Roman" pitchFamily="18" charset="0"/>
                <a:cs typeface="Times New Roman" pitchFamily="18" charset="0"/>
              </a:rPr>
              <a:t>(килограммы) (апельсины), ................. </a:t>
            </a:r>
            <a:r>
              <a:rPr lang="kk-KZ" sz="1200" i="1" dirty="0" smtClean="0">
                <a:latin typeface="Times New Roman" pitchFamily="18" charset="0"/>
                <a:cs typeface="Times New Roman" pitchFamily="18" charset="0"/>
              </a:rPr>
              <a:t>....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kk-KZ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1200" b="1" dirty="0" smtClean="0">
                <a:latin typeface="Times New Roman" pitchFamily="18" charset="0"/>
                <a:cs typeface="Times New Roman" pitchFamily="18" charset="0"/>
              </a:rPr>
              <a:t>12. Поставь </a:t>
            </a:r>
            <a:r>
              <a:rPr lang="kk-KZ" sz="1200" b="1" dirty="0">
                <a:latin typeface="Times New Roman" pitchFamily="18" charset="0"/>
                <a:cs typeface="Times New Roman" pitchFamily="18" charset="0"/>
              </a:rPr>
              <a:t>существительные в форму родительного падежа множественного числа. </a:t>
            </a:r>
            <a:r>
              <a:rPr lang="kk-KZ" sz="1200" i="1" dirty="0" smtClean="0">
                <a:latin typeface="Times New Roman" pitchFamily="18" charset="0"/>
                <a:cs typeface="Times New Roman" pitchFamily="18" charset="0"/>
              </a:rPr>
              <a:t>Яблоко-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kk-KZ" sz="1200" i="1" dirty="0" smtClean="0">
                <a:latin typeface="Times New Roman" pitchFamily="18" charset="0"/>
                <a:cs typeface="Times New Roman" pitchFamily="18" charset="0"/>
              </a:rPr>
              <a:t>помидор-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kk-KZ" sz="1200" i="1" dirty="0" smtClean="0">
                <a:latin typeface="Times New Roman" pitchFamily="18" charset="0"/>
                <a:cs typeface="Times New Roman" pitchFamily="18" charset="0"/>
              </a:rPr>
              <a:t> телёнок-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kk-KZ" sz="1200" i="1" dirty="0" smtClean="0">
                <a:latin typeface="Times New Roman" pitchFamily="18" charset="0"/>
                <a:cs typeface="Times New Roman" pitchFamily="18" charset="0"/>
              </a:rPr>
              <a:t>килограмм-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kk-KZ" sz="1200" i="1" dirty="0" smtClean="0">
                <a:latin typeface="Times New Roman" pitchFamily="18" charset="0"/>
                <a:cs typeface="Times New Roman" pitchFamily="18" charset="0"/>
              </a:rPr>
              <a:t> чулки-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kk-KZ" sz="1200" i="1" dirty="0" smtClean="0">
                <a:latin typeface="Times New Roman" pitchFamily="18" charset="0"/>
                <a:cs typeface="Times New Roman" pitchFamily="18" charset="0"/>
              </a:rPr>
              <a:t>носки-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kk-KZ" sz="1200" i="1" dirty="0" smtClean="0">
                <a:latin typeface="Times New Roman" pitchFamily="18" charset="0"/>
                <a:cs typeface="Times New Roman" pitchFamily="18" charset="0"/>
              </a:rPr>
              <a:t>облака-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kk-KZ" sz="1200" i="1" dirty="0" smtClean="0">
                <a:latin typeface="Times New Roman" pitchFamily="18" charset="0"/>
                <a:cs typeface="Times New Roman" pitchFamily="18" charset="0"/>
              </a:rPr>
              <a:t> места-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kk-KZ" sz="1200" i="1" dirty="0" smtClean="0">
                <a:latin typeface="Times New Roman" pitchFamily="18" charset="0"/>
                <a:cs typeface="Times New Roman" pitchFamily="18" charset="0"/>
              </a:rPr>
              <a:t> туфли- сапоги-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kk-KZ" sz="1200" i="1" dirty="0" smtClean="0">
                <a:latin typeface="Times New Roman" pitchFamily="18" charset="0"/>
                <a:cs typeface="Times New Roman" pitchFamily="18" charset="0"/>
              </a:rPr>
              <a:t> ботинки-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kk-KZ" sz="1200" i="1" dirty="0" smtClean="0">
                <a:latin typeface="Times New Roman" pitchFamily="18" charset="0"/>
                <a:cs typeface="Times New Roman" pitchFamily="18" charset="0"/>
              </a:rPr>
              <a:t> валенки-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kk-KZ" sz="1200" i="1" dirty="0" smtClean="0">
                <a:latin typeface="Times New Roman" pitchFamily="18" charset="0"/>
                <a:cs typeface="Times New Roman" pitchFamily="18" charset="0"/>
              </a:rPr>
              <a:t> лужа-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kk-KZ" sz="1200" i="1" dirty="0" smtClean="0">
                <a:latin typeface="Times New Roman" pitchFamily="18" charset="0"/>
                <a:cs typeface="Times New Roman" pitchFamily="18" charset="0"/>
              </a:rPr>
              <a:t>круча-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kk-KZ" sz="1200" i="1" dirty="0" smtClean="0">
                <a:latin typeface="Times New Roman" pitchFamily="18" charset="0"/>
                <a:cs typeface="Times New Roman" pitchFamily="18" charset="0"/>
              </a:rPr>
              <a:t>Даша-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kk-KZ" sz="1200" i="1" dirty="0" smtClean="0">
                <a:latin typeface="Times New Roman" pitchFamily="18" charset="0"/>
                <a:cs typeface="Times New Roman" pitchFamily="18" charset="0"/>
              </a:rPr>
              <a:t>встреча- </a:t>
            </a:r>
            <a:r>
              <a:rPr lang="kk-KZ" sz="1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1200" dirty="0">
                <a:latin typeface="Times New Roman" pitchFamily="18" charset="0"/>
                <a:cs typeface="Times New Roman" pitchFamily="18" charset="0"/>
              </a:rPr>
            </a:br>
            <a:r>
              <a:rPr lang="kk-KZ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1200" b="1" dirty="0" smtClean="0">
                <a:latin typeface="Times New Roman" pitchFamily="18" charset="0"/>
                <a:cs typeface="Times New Roman" pitchFamily="18" charset="0"/>
              </a:rPr>
              <a:t>13. Распределите </a:t>
            </a:r>
            <a:r>
              <a:rPr lang="kk-KZ" sz="1200" b="1" dirty="0">
                <a:latin typeface="Times New Roman" pitchFamily="18" charset="0"/>
                <a:cs typeface="Times New Roman" pitchFamily="18" charset="0"/>
              </a:rPr>
              <a:t>слова в два столбика: слева – с буквой о в корне,    </a:t>
            </a:r>
            <a:r>
              <a:rPr lang="kk-KZ" sz="1200" b="1" dirty="0" smtClean="0">
                <a:latin typeface="Times New Roman" pitchFamily="18" charset="0"/>
                <a:cs typeface="Times New Roman" pitchFamily="18" charset="0"/>
              </a:rPr>
              <a:t>справа </a:t>
            </a:r>
            <a:r>
              <a:rPr lang="kk-KZ" sz="1200" b="1" dirty="0">
                <a:latin typeface="Times New Roman" pitchFamily="18" charset="0"/>
                <a:cs typeface="Times New Roman" pitchFamily="18" charset="0"/>
              </a:rPr>
              <a:t>– с е или ё</a:t>
            </a:r>
            <a:r>
              <a:rPr lang="kk-KZ" sz="12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kk-KZ" sz="1200" i="1" dirty="0" smtClean="0">
                <a:latin typeface="Times New Roman" pitchFamily="18" charset="0"/>
                <a:cs typeface="Times New Roman" pitchFamily="18" charset="0"/>
              </a:rPr>
              <a:t>...</a:t>
            </a:r>
            <a:r>
              <a:rPr lang="kk-KZ" sz="1200" i="1" dirty="0">
                <a:latin typeface="Times New Roman" pitchFamily="18" charset="0"/>
                <a:cs typeface="Times New Roman" pitchFamily="18" charset="0"/>
              </a:rPr>
              <a:t>ты,  ж..лтый, крыж..вник, ш...колад,больш...й, рубаш..нка, щ...чка, галч..нок, ш...в, ш...фёр, капюш...н.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kk-KZ" sz="1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1200" b="1" dirty="0" smtClean="0">
                <a:latin typeface="Times New Roman" pitchFamily="18" charset="0"/>
                <a:cs typeface="Times New Roman" pitchFamily="18" charset="0"/>
              </a:rPr>
              <a:t>14. Образуй </a:t>
            </a:r>
            <a:r>
              <a:rPr lang="kk-KZ" sz="1200" b="1" dirty="0">
                <a:latin typeface="Times New Roman" pitchFamily="18" charset="0"/>
                <a:cs typeface="Times New Roman" pitchFamily="18" charset="0"/>
              </a:rPr>
              <a:t>множественное число от данных имён существительных</a:t>
            </a:r>
            <a:r>
              <a:rPr lang="kk-KZ" sz="1200" dirty="0" smtClean="0"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kk-KZ" sz="1200" i="1" dirty="0">
                <a:latin typeface="Times New Roman" pitchFamily="18" charset="0"/>
                <a:cs typeface="Times New Roman" pitchFamily="18" charset="0"/>
              </a:rPr>
              <a:t>вещество, сердце,весло, время, окно, сапоги, весы, время.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kk-KZ" sz="1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1200" b="1" dirty="0" smtClean="0">
                <a:latin typeface="Times New Roman" pitchFamily="18" charset="0"/>
                <a:cs typeface="Times New Roman" pitchFamily="18" charset="0"/>
              </a:rPr>
              <a:t>15. Распредели </a:t>
            </a:r>
            <a:r>
              <a:rPr lang="kk-KZ" sz="1200" b="1" dirty="0">
                <a:latin typeface="Times New Roman" pitchFamily="18" charset="0"/>
                <a:cs typeface="Times New Roman" pitchFamily="18" charset="0"/>
              </a:rPr>
              <a:t>слова в два столбика : </a:t>
            </a:r>
            <a:r>
              <a:rPr lang="kk-KZ" sz="1200" dirty="0">
                <a:latin typeface="Times New Roman" pitchFamily="18" charset="0"/>
                <a:cs typeface="Times New Roman" pitchFamily="18" charset="0"/>
              </a:rPr>
              <a:t>слева </a:t>
            </a:r>
            <a:r>
              <a:rPr lang="kk-KZ" sz="1200" b="1" dirty="0">
                <a:latin typeface="Times New Roman" pitchFamily="18" charset="0"/>
                <a:cs typeface="Times New Roman" pitchFamily="18" charset="0"/>
              </a:rPr>
              <a:t>- Ь</a:t>
            </a:r>
            <a:r>
              <a:rPr lang="kk-KZ" sz="1200" dirty="0">
                <a:latin typeface="Times New Roman" pitchFamily="18" charset="0"/>
                <a:cs typeface="Times New Roman" pitchFamily="18" charset="0"/>
              </a:rPr>
              <a:t> знак пишется после шипящих, справа -  не пишется. </a:t>
            </a:r>
            <a:r>
              <a:rPr lang="kk-KZ" sz="1200" i="1" dirty="0">
                <a:latin typeface="Times New Roman" pitchFamily="18" charset="0"/>
                <a:cs typeface="Times New Roman" pitchFamily="18" charset="0"/>
              </a:rPr>
              <a:t>Подстереч.., у  дач.. , пять тысяч.... , богач... , сбереч... , без встреч..... ,  тягач... , ткач... , пострич.... , усач... , лихач.... ,  меч... , запряч.... , бич... , у круч....  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dirty="0"/>
              <a:t> 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021850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76672"/>
            <a:ext cx="8424936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Орфографические головоломки</a:t>
            </a: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Отделите плод от растения.</a:t>
            </a:r>
          </a:p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                 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СОШИСНШАКА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Комментарий: зачеркнув буквы слова «шишка» (плод), получаем название растения - слово «сосна». Так же решаются остальные задачи.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Растворите белое в прозрачном.</a:t>
            </a:r>
          </a:p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СВОАДХАРА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Ответ: вода; сахар.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Уберите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горячее - останется холодное.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КИАЙПЯСТОБЕКРГ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Ответ: кипяток, айсберг.</a:t>
            </a:r>
          </a:p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4.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Найдите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друга и врага Буратино.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МИБАЛЗЬВИИЛИНОА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Ответ: Мальвина,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Базилио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5.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Зачеркните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ядовитое - оставьте съедобное.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ПООПГАНЕНОККА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Ответ: поганка, опенок.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можно быстрее из каждой строчки выберите лишь те буквы, которые не повторяются, и составьте из них пожелание.</a:t>
            </a:r>
          </a:p>
          <a:p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АОБООУАДА - ______________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ИПЬРТПЕИР - ______________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ЭПВФЭСФПЕ- ______________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ВЮЛГВДЛАЮ - ______________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ЖЗСУУЧЖАЗ - ______________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ОАСАОТАЛО - ______________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ГЦИДВГЦЫД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! - ______________</a:t>
            </a:r>
          </a:p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Ответ: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Будьте всегда счастливы!</a:t>
            </a:r>
          </a:p>
        </p:txBody>
      </p:sp>
    </p:spTree>
    <p:extLst>
      <p:ext uri="{BB962C8B-B14F-4D97-AF65-F5344CB8AC3E}">
        <p14:creationId xmlns:p14="http://schemas.microsoft.com/office/powerpoint/2010/main" val="377805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3" y="692697"/>
            <a:ext cx="878497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Список литературы: 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/>
              <a:t> 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1.Арутюнова Н.Д. Язык // Русский язык. Энциклопедия. М., 1997. </a:t>
            </a:r>
          </a:p>
          <a:p>
            <a:r>
              <a:rPr lang="kk-KZ" dirty="0">
                <a:latin typeface="Times New Roman" pitchFamily="18" charset="0"/>
                <a:cs typeface="Times New Roman" pitchFamily="18" charset="0"/>
              </a:rPr>
              <a:t> 2.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В.В.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Бабайцева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Тайны орфографической зоркости//Русская словесность.2000.    </a:t>
            </a:r>
          </a:p>
          <a:p>
            <a:r>
              <a:rPr lang="kk-KZ" dirty="0">
                <a:latin typeface="Times New Roman" pitchFamily="18" charset="0"/>
                <a:cs typeface="Times New Roman" pitchFamily="18" charset="0"/>
              </a:rPr>
              <a:t> 3.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М.Т. Баранов, Т.А.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Ладыженская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Н.М.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Шанский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«Программа по русскому языку к учебникам для 5-9  классов», М., Дрофа, 2007 г.</a:t>
            </a:r>
          </a:p>
          <a:p>
            <a:r>
              <a:rPr lang="kk-KZ" dirty="0">
                <a:latin typeface="Times New Roman" pitchFamily="18" charset="0"/>
                <a:cs typeface="Times New Roman" pitchFamily="18" charset="0"/>
              </a:rPr>
              <a:t> 4.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Н.М. Бондаренко, Г.Г.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Граник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«Секреты орфографии».- М., Просвещение,1997. </a:t>
            </a:r>
          </a:p>
          <a:p>
            <a:r>
              <a:rPr lang="kk-KZ" dirty="0">
                <a:latin typeface="Times New Roman" pitchFamily="18" charset="0"/>
                <a:cs typeface="Times New Roman" pitchFamily="18" charset="0"/>
              </a:rPr>
              <a:t> 5.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Н.Г.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Варатьян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Путешествие в слово. Спб.,2001. </a:t>
            </a:r>
          </a:p>
          <a:p>
            <a:r>
              <a:rPr lang="kk-KZ" dirty="0">
                <a:latin typeface="Times New Roman" pitchFamily="18" charset="0"/>
                <a:cs typeface="Times New Roman" pitchFamily="18" charset="0"/>
              </a:rPr>
              <a:t> 6.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Виноградов В.В. Очерки по истории русского литературного языка 17-19 веков. М.: 1938. </a:t>
            </a:r>
          </a:p>
          <a:p>
            <a:r>
              <a:rPr lang="kk-KZ" dirty="0">
                <a:latin typeface="Times New Roman" pitchFamily="18" charset="0"/>
                <a:cs typeface="Times New Roman" pitchFamily="18" charset="0"/>
              </a:rPr>
              <a:t>  7.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Головин Б.Н. Основы культуры речи. – М.: 1980.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kk-KZ" dirty="0">
                <a:latin typeface="Times New Roman" pitchFamily="18" charset="0"/>
                <a:cs typeface="Times New Roman" pitchFamily="18" charset="0"/>
              </a:rPr>
              <a:t>8.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Иванова В.Ф. Трудные вопросы орфографии. М.: Просвещение. 1982. 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9. Копосова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Н.А., Николаев Г.А. Структура слова и орфография русского языка. Изд-во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10. Казанского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университета. 1993. 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11. Панов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М.В. И все-таки она хорошая. Рассказ о русской орфографии, ее достоинствах и </a:t>
            </a:r>
            <a:r>
              <a:rPr lang="kk-KZ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недостатках. М.: 1964.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12.Разумовская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М.М. Методика обучения орфографии в школе. М.: Просвещение. 1996.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13. Соколова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В.В. Культура речи и культура общения. М.: Просвещение, 1995</a:t>
            </a:r>
          </a:p>
        </p:txBody>
      </p:sp>
    </p:spTree>
    <p:extLst>
      <p:ext uri="{BB962C8B-B14F-4D97-AF65-F5344CB8AC3E}">
        <p14:creationId xmlns:p14="http://schemas.microsoft.com/office/powerpoint/2010/main" val="3569050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03" t="2711" r="6785" b="20220"/>
          <a:stretch/>
        </p:blipFill>
        <p:spPr>
          <a:xfrm>
            <a:off x="818536" y="250724"/>
            <a:ext cx="7709719" cy="6510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447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6" t="3220" r="8793" b="21818"/>
          <a:stretch/>
        </p:blipFill>
        <p:spPr>
          <a:xfrm>
            <a:off x="298655" y="176982"/>
            <a:ext cx="8406581" cy="6518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81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8492" y="476672"/>
            <a:ext cx="849976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" marR="140970" indent="-6350">
              <a:spcAft>
                <a:spcPts val="5"/>
              </a:spcAft>
            </a:pP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Введение </a:t>
            </a:r>
            <a:endParaRPr lang="ru-RU" sz="280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985" marR="133985" indent="-6350" algn="just">
              <a:spcAft>
                <a:spcPts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Орфография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 одна из важнейших составляющих национальной культуры, и наличие общеобязательного свода правил правописания – один из признаков культурного здоровья общества. </a:t>
            </a:r>
            <a:endParaRPr lang="ru-RU" sz="200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985" marR="133985" indent="-6350" algn="just">
              <a:spcAft>
                <a:spcPts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Орфографическую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систему русского языка определяет совокупность принципов, главным из которых является морфологический. </a:t>
            </a:r>
            <a:endParaRPr lang="ru-RU" sz="200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985" marR="133985" indent="-6350" algn="just">
              <a:spcAft>
                <a:spcPts val="0"/>
              </a:spcAft>
            </a:pPr>
            <a:r>
              <a:rPr lang="kk-KZ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Современная орфографическая норма требует знания, во-первых, более ста орфографических правил, во-вторых, большого количества исключений из правил и, в-третьих, правописания так называемых словарных слов, т.е. слов, написание которых не регулируется правилами. </a:t>
            </a:r>
            <a:endParaRPr lang="ru-RU" sz="20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985" marR="133985" indent="-6350" algn="just">
              <a:spcAft>
                <a:spcPts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Объектом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исследования в </a:t>
            </a:r>
            <a:r>
              <a:rPr lang="kk-KZ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авторской программе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является орфография русского языка.  </a:t>
            </a:r>
            <a:endParaRPr lang="ru-RU" sz="200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985" marR="133985" indent="-6350" algn="just">
              <a:spcAft>
                <a:spcPts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Предмет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исследования – особенности  орфографии русского языка. </a:t>
            </a:r>
            <a:endParaRPr lang="ru-RU" sz="200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985" marR="133985" indent="-6350" algn="just">
              <a:spcAft>
                <a:spcPts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Цель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данной </a:t>
            </a:r>
            <a:r>
              <a:rPr lang="kk-KZ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авторской </a:t>
            </a:r>
            <a:r>
              <a:rPr lang="kk-KZ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программы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состоит в том, чтобы выявить особенности орфографии русского языка. </a:t>
            </a:r>
            <a:endParaRPr lang="ru-RU" sz="20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9485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8991" y="315293"/>
            <a:ext cx="8676409" cy="5701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635" marR="64135" indent="-6350" algn="ctr">
              <a:lnSpc>
                <a:spcPct val="107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ПОЯСНИТЕЛЬНАЯ </a:t>
            </a: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ЗАПИСКА </a:t>
            </a:r>
            <a:endParaRPr lang="ru-RU" sz="1600" b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27635" marR="64135" indent="-6350" algn="ctr">
              <a:lnSpc>
                <a:spcPct val="107000"/>
              </a:lnSpc>
              <a:spcAft>
                <a:spcPts val="0"/>
              </a:spcAft>
            </a:pPr>
            <a:endParaRPr lang="ru-RU" sz="160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3500" marR="140970" indent="270510" algn="just">
              <a:lnSpc>
                <a:spcPct val="103000"/>
              </a:lnSpc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Курс рекомендован для учащихся 7-класса общеобразовательных школ. Программа составлена с учетом основных положений государственных документов Республики Казахстан и исходя из требований Закона «Об образовании» Республики Казахстан. </a:t>
            </a:r>
            <a:endParaRPr lang="ru-RU" sz="160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3500" marR="140970" indent="270510" algn="just">
              <a:lnSpc>
                <a:spcPct val="103000"/>
              </a:lnSpc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Данная программа факультатива по русскому языку предполагает развитие кругозора и мышления у учащихся, способствует повышению их интеллектуального уровня, воспитывает чувство уважения к русскому языку. </a:t>
            </a:r>
            <a:endParaRPr lang="ru-RU" sz="160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3500" marR="140970" indent="228600" algn="just">
              <a:lnSpc>
                <a:spcPct val="103000"/>
              </a:lnSpc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Данный спецкурс позволит учащимся 7-класса не только восполнить пропущенный или забытый материал, но углубить знания по русскому языку. Курс непосредственно связан с программой по русскому языку для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5-7 классов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Он расширяет и систематизирует теоретические сведения, полученные учащимися, закрепляет практические умения и навыки, позволяет восполнить пробелы в знаниях, нацелен на подготовку учащихся к успешному написанию контрольных работ. На данном курсе предполагается уделять большое внимание развитию орфографической зоркости учащихся, формированию орфографической грамотности, развитию навыков и умений самостоятельного выполнения заданий различного уровня сложности. Процесс активного овладения русским языком семиклассниками будет протекать более плодотворно, если удастся пробудить интерес к занятиям, научить их испытывать неподдельную радость и удовлетворение от правильного решения лингвистических заданий и задач. Поэтому большое место в программе занятий отводится </a:t>
            </a: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занимательности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игровым формам обучения. </a:t>
            </a:r>
            <a:endParaRPr lang="ru-RU" sz="160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360930" marR="140970" indent="-6350">
              <a:lnSpc>
                <a:spcPct val="107000"/>
              </a:lnSpc>
            </a:pP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60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7848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4691" y="492586"/>
            <a:ext cx="8911805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9885" marR="1530350" indent="-6350" algn="just">
              <a:spcAft>
                <a:spcPts val="0"/>
              </a:spcAft>
            </a:pP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Цели: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формирование орфографической грамотности учащихся. </a:t>
            </a:r>
            <a:endParaRPr lang="ru-RU" sz="200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9885" marR="1530350" indent="-6350" algn="just">
              <a:spcAft>
                <a:spcPts val="0"/>
              </a:spcAft>
            </a:pP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Задачи: </a:t>
            </a:r>
            <a:r>
              <a:rPr lang="ru-RU" sz="200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повторить с учащимися основной теоретический материал курса русского языка за 5-6 классы, систематизировать и обобщить полученные знания; заинтересовать учащихся предметом, мотивировать их на самостоятельные дополнительные занятия русским языком; совершенствовать орфографические, пунктуационные, лингвистические и коммуникативные навыки учащихся. </a:t>
            </a:r>
            <a:endParaRPr lang="ru-RU" sz="2000" u="none" strike="noStrike" dirty="0" smtClean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3500" marR="140970" indent="269875" algn="just">
              <a:spcAft>
                <a:spcPts val="0"/>
              </a:spcAft>
            </a:pPr>
            <a:r>
              <a:rPr lang="ru-RU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Формы работы: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сочетание индивидуальной и групповой форм работы. </a:t>
            </a:r>
            <a:endParaRPr lang="ru-RU" sz="200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28625" marR="3441065" indent="-95250">
              <a:spcAft>
                <a:spcPts val="15"/>
              </a:spcAft>
            </a:pPr>
            <a:r>
              <a:rPr lang="ru-RU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Основные методы и приёмы работы: </a:t>
            </a:r>
            <a:r>
              <a:rPr lang="ru-RU" sz="2000" dirty="0" smtClean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объяснение учителя; </a:t>
            </a:r>
            <a:r>
              <a:rPr lang="ru-RU" sz="200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создание проблемной ситуации;</a:t>
            </a:r>
          </a:p>
          <a:p>
            <a:pPr marL="428625" marR="3441065" indent="-95250">
              <a:spcAft>
                <a:spcPts val="15"/>
              </a:spcAft>
            </a:pPr>
            <a:r>
              <a:rPr lang="ru-RU" sz="200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работа с тестами; различные виды грамматического разбора; </a:t>
            </a:r>
            <a:r>
              <a:rPr lang="ru-RU" sz="20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самостоятельное выполнение </a:t>
            </a:r>
            <a:r>
              <a:rPr lang="ru-RU" sz="200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тестовых заданий</a:t>
            </a:r>
            <a:r>
              <a:rPr lang="ru-RU" sz="200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000" u="none" strike="noStrike" dirty="0" smtClean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33375" marR="140970" indent="-6350">
              <a:spcAft>
                <a:spcPts val="15"/>
              </a:spcAft>
            </a:pPr>
            <a:r>
              <a:rPr lang="ru-RU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 окончании курса учащиеся должны знать:</a:t>
            </a:r>
            <a:r>
              <a:rPr lang="ru-RU" sz="20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теоретическое содержание основных разделов курса русского языка за курс 7 класса, а также </a:t>
            </a:r>
            <a:endParaRPr lang="ru-RU" sz="2000" u="none" strike="noStrike" dirty="0" smtClean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9850" marR="140970" indent="-6350" algn="just">
              <a:spcAft>
                <a:spcPts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практически применять полученные знания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ru-RU" sz="240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677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0718698"/>
              </p:ext>
            </p:extLst>
          </p:nvPr>
        </p:nvGraphicFramePr>
        <p:xfrm>
          <a:off x="683568" y="176933"/>
          <a:ext cx="7848871" cy="65009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24143">
                  <a:extLst>
                    <a:ext uri="{9D8B030D-6E8A-4147-A177-3AD203B41FA5}">
                      <a16:colId xmlns="" xmlns:a16="http://schemas.microsoft.com/office/drawing/2014/main" val="2349912919"/>
                    </a:ext>
                  </a:extLst>
                </a:gridCol>
                <a:gridCol w="7124728">
                  <a:extLst>
                    <a:ext uri="{9D8B030D-6E8A-4147-A177-3AD203B41FA5}">
                      <a16:colId xmlns="" xmlns:a16="http://schemas.microsoft.com/office/drawing/2014/main" val="3662444486"/>
                    </a:ext>
                  </a:extLst>
                </a:gridCol>
              </a:tblGrid>
              <a:tr h="371747">
                <a:tc>
                  <a:txBody>
                    <a:bodyPr/>
                    <a:lstStyle/>
                    <a:p>
                      <a:pPr marL="15240" marR="140970" indent="-635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kk-KZ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909" marR="26430" marT="12257" marB="0"/>
                </a:tc>
                <a:tc>
                  <a:txBody>
                    <a:bodyPr/>
                    <a:lstStyle/>
                    <a:p>
                      <a:pPr marL="15240" marR="140970" indent="-635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Содержание программы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909" marR="26430" marT="12257" marB="0"/>
                </a:tc>
                <a:extLst>
                  <a:ext uri="{0D108BD9-81ED-4DB2-BD59-A6C34878D82A}">
                    <a16:rowId xmlns="" xmlns:a16="http://schemas.microsoft.com/office/drawing/2014/main" val="4147340549"/>
                  </a:ext>
                </a:extLst>
              </a:tr>
              <a:tr h="144016">
                <a:tc>
                  <a:txBody>
                    <a:bodyPr/>
                    <a:lstStyle/>
                    <a:p>
                      <a:pPr marL="15240" marR="140970" indent="-635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909" marR="26430" marT="12257" marB="0"/>
                </a:tc>
                <a:tc>
                  <a:txBody>
                    <a:bodyPr/>
                    <a:lstStyle/>
                    <a:p>
                      <a:pPr marL="15240" marR="140970" indent="-635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Дорога к письменности. Как люди обходились без письма 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909" marR="26430" marT="12257" marB="0"/>
                </a:tc>
                <a:extLst>
                  <a:ext uri="{0D108BD9-81ED-4DB2-BD59-A6C34878D82A}">
                    <a16:rowId xmlns="" xmlns:a16="http://schemas.microsoft.com/office/drawing/2014/main" val="3184313269"/>
                  </a:ext>
                </a:extLst>
              </a:tr>
              <a:tr h="178364">
                <a:tc>
                  <a:txBody>
                    <a:bodyPr/>
                    <a:lstStyle/>
                    <a:p>
                      <a:pPr marL="15240" marR="140970" indent="-635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909" marR="26430" marT="12257" marB="0"/>
                </a:tc>
                <a:tc>
                  <a:txBody>
                    <a:bodyPr/>
                    <a:lstStyle/>
                    <a:p>
                      <a:pPr marL="15240" marR="140970" indent="-635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Орфография как раздел науки о языке. Основные принципы русской орфографии 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909" marR="26430" marT="12257" marB="0"/>
                </a:tc>
                <a:extLst>
                  <a:ext uri="{0D108BD9-81ED-4DB2-BD59-A6C34878D82A}">
                    <a16:rowId xmlns="" xmlns:a16="http://schemas.microsoft.com/office/drawing/2014/main" val="2925942169"/>
                  </a:ext>
                </a:extLst>
              </a:tr>
              <a:tr h="68696">
                <a:tc>
                  <a:txBody>
                    <a:bodyPr/>
                    <a:lstStyle/>
                    <a:p>
                      <a:pPr marL="15240" marR="140970" indent="-635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909" marR="26430" marT="12257" marB="0"/>
                </a:tc>
                <a:tc>
                  <a:txBody>
                    <a:bodyPr/>
                    <a:lstStyle/>
                    <a:p>
                      <a:pPr marL="15240" marR="140970" indent="-635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Тайна фонемы 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909" marR="26430" marT="12257" marB="0"/>
                </a:tc>
                <a:extLst>
                  <a:ext uri="{0D108BD9-81ED-4DB2-BD59-A6C34878D82A}">
                    <a16:rowId xmlns="" xmlns:a16="http://schemas.microsoft.com/office/drawing/2014/main" val="42943846"/>
                  </a:ext>
                </a:extLst>
              </a:tr>
              <a:tr h="103044">
                <a:tc>
                  <a:txBody>
                    <a:bodyPr/>
                    <a:lstStyle/>
                    <a:p>
                      <a:pPr marL="15240" marR="140970" indent="-635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909" marR="26430" marT="12257" marB="0"/>
                </a:tc>
                <a:tc>
                  <a:txBody>
                    <a:bodyPr/>
                    <a:lstStyle/>
                    <a:p>
                      <a:pPr marL="15240" marR="140970" indent="-635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Ударение над гласной может сделать букву ясной 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909" marR="26430" marT="12257" marB="0"/>
                </a:tc>
                <a:extLst>
                  <a:ext uri="{0D108BD9-81ED-4DB2-BD59-A6C34878D82A}">
                    <a16:rowId xmlns="" xmlns:a16="http://schemas.microsoft.com/office/drawing/2014/main" val="2661198847"/>
                  </a:ext>
                </a:extLst>
              </a:tr>
              <a:tr h="209400">
                <a:tc>
                  <a:txBody>
                    <a:bodyPr/>
                    <a:lstStyle/>
                    <a:p>
                      <a:pPr marL="15240" marR="140970" indent="-635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909" marR="26430" marT="12257" marB="0"/>
                </a:tc>
                <a:tc>
                  <a:txBody>
                    <a:bodyPr/>
                    <a:lstStyle/>
                    <a:p>
                      <a:pPr marL="15240" marR="140970" indent="-635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Коварные словарные слова 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909" marR="26430" marT="12257" marB="0"/>
                </a:tc>
                <a:extLst>
                  <a:ext uri="{0D108BD9-81ED-4DB2-BD59-A6C34878D82A}">
                    <a16:rowId xmlns="" xmlns:a16="http://schemas.microsoft.com/office/drawing/2014/main" val="4118550072"/>
                  </a:ext>
                </a:extLst>
              </a:tr>
              <a:tr h="243748">
                <a:tc>
                  <a:txBody>
                    <a:bodyPr/>
                    <a:lstStyle/>
                    <a:p>
                      <a:pPr marL="15240" marR="140970" indent="-635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909" marR="26430" marT="12257" marB="0"/>
                </a:tc>
                <a:tc>
                  <a:txBody>
                    <a:bodyPr/>
                    <a:lstStyle/>
                    <a:p>
                      <a:pPr marL="15240" marR="140970" indent="-635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Орфографический словарь – наш главный помощник 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909" marR="26430" marT="12257" marB="0"/>
                </a:tc>
                <a:extLst>
                  <a:ext uri="{0D108BD9-81ED-4DB2-BD59-A6C34878D82A}">
                    <a16:rowId xmlns="" xmlns:a16="http://schemas.microsoft.com/office/drawing/2014/main" val="2832775237"/>
                  </a:ext>
                </a:extLst>
              </a:tr>
              <a:tr h="134080">
                <a:tc>
                  <a:txBody>
                    <a:bodyPr/>
                    <a:lstStyle/>
                    <a:p>
                      <a:pPr marL="15240" marR="140970" indent="-635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909" marR="26430" marT="12257" marB="0"/>
                </a:tc>
                <a:tc>
                  <a:txBody>
                    <a:bodyPr/>
                    <a:lstStyle/>
                    <a:p>
                      <a:pPr marL="15240" marR="140970" indent="-635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Опасные согласные 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909" marR="26430" marT="12257" marB="0"/>
                </a:tc>
                <a:extLst>
                  <a:ext uri="{0D108BD9-81ED-4DB2-BD59-A6C34878D82A}">
                    <a16:rowId xmlns="" xmlns:a16="http://schemas.microsoft.com/office/drawing/2014/main" val="1688420868"/>
                  </a:ext>
                </a:extLst>
              </a:tr>
              <a:tr h="168428">
                <a:tc>
                  <a:txBody>
                    <a:bodyPr/>
                    <a:lstStyle/>
                    <a:p>
                      <a:pPr marL="15240" marR="140970" indent="-635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909" marR="26430" marT="12257" marB="0"/>
                </a:tc>
                <a:tc>
                  <a:txBody>
                    <a:bodyPr/>
                    <a:lstStyle/>
                    <a:p>
                      <a:pPr marL="15240" marR="140970" indent="-635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Звонкие и глухие «двойняшки» 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909" marR="26430" marT="12257" marB="0"/>
                </a:tc>
                <a:extLst>
                  <a:ext uri="{0D108BD9-81ED-4DB2-BD59-A6C34878D82A}">
                    <a16:rowId xmlns="" xmlns:a16="http://schemas.microsoft.com/office/drawing/2014/main" val="4037705475"/>
                  </a:ext>
                </a:extLst>
              </a:tr>
              <a:tr h="202776">
                <a:tc>
                  <a:txBody>
                    <a:bodyPr/>
                    <a:lstStyle/>
                    <a:p>
                      <a:pPr marL="15240" marR="140970" indent="-635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909" marR="26430" marT="12257" marB="0"/>
                </a:tc>
                <a:tc>
                  <a:txBody>
                    <a:bodyPr/>
                    <a:lstStyle/>
                    <a:p>
                      <a:pPr marL="15240" marR="140970" indent="-635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Старые знакомые Ъ и Ь 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909" marR="26430" marT="12257" marB="0"/>
                </a:tc>
                <a:extLst>
                  <a:ext uri="{0D108BD9-81ED-4DB2-BD59-A6C34878D82A}">
                    <a16:rowId xmlns="" xmlns:a16="http://schemas.microsoft.com/office/drawing/2014/main" val="2847903995"/>
                  </a:ext>
                </a:extLst>
              </a:tr>
              <a:tr h="165116">
                <a:tc>
                  <a:txBody>
                    <a:bodyPr/>
                    <a:lstStyle/>
                    <a:p>
                      <a:pPr marL="15240" marR="140970" indent="-635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909" marR="26430" marT="12257" marB="0"/>
                </a:tc>
                <a:tc>
                  <a:txBody>
                    <a:bodyPr/>
                    <a:lstStyle/>
                    <a:p>
                      <a:pPr marL="15240" marR="140970" indent="-635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Большие и маленькие (правописание имен собственных) 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909" marR="26430" marT="12257" marB="0"/>
                </a:tc>
                <a:extLst>
                  <a:ext uri="{0D108BD9-81ED-4DB2-BD59-A6C34878D82A}">
                    <a16:rowId xmlns="" xmlns:a16="http://schemas.microsoft.com/office/drawing/2014/main" val="297983275"/>
                  </a:ext>
                </a:extLst>
              </a:tr>
              <a:tr h="199464">
                <a:tc>
                  <a:txBody>
                    <a:bodyPr/>
                    <a:lstStyle/>
                    <a:p>
                      <a:pPr marL="15240" marR="140970" indent="-635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909" marR="26430" marT="12257" marB="0"/>
                </a:tc>
                <a:tc>
                  <a:txBody>
                    <a:bodyPr/>
                    <a:lstStyle/>
                    <a:p>
                      <a:pPr marL="15240" marR="140970" indent="-635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Слитно, раздельно, через дефис. 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909" marR="26430" marT="12257" marB="0"/>
                </a:tc>
                <a:extLst>
                  <a:ext uri="{0D108BD9-81ED-4DB2-BD59-A6C34878D82A}">
                    <a16:rowId xmlns="" xmlns:a16="http://schemas.microsoft.com/office/drawing/2014/main" val="237855516"/>
                  </a:ext>
                </a:extLst>
              </a:tr>
              <a:tr h="161804">
                <a:tc>
                  <a:txBody>
                    <a:bodyPr/>
                    <a:lstStyle/>
                    <a:p>
                      <a:pPr marL="15240" marR="140970" indent="-635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909" marR="26430" marT="12257" marB="0"/>
                </a:tc>
                <a:tc>
                  <a:txBody>
                    <a:bodyPr/>
                    <a:lstStyle/>
                    <a:p>
                      <a:pPr marL="15240" marR="140970" indent="-635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Сколько -н писать в словах? 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909" marR="26430" marT="12257" marB="0"/>
                </a:tc>
                <a:extLst>
                  <a:ext uri="{0D108BD9-81ED-4DB2-BD59-A6C34878D82A}">
                    <a16:rowId xmlns="" xmlns:a16="http://schemas.microsoft.com/office/drawing/2014/main" val="358065594"/>
                  </a:ext>
                </a:extLst>
              </a:tr>
              <a:tr h="196152">
                <a:tc>
                  <a:txBody>
                    <a:bodyPr/>
                    <a:lstStyle/>
                    <a:p>
                      <a:pPr marL="15240" marR="140970" indent="-635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909" marR="26430" marT="12257" marB="0"/>
                </a:tc>
                <a:tc>
                  <a:txBody>
                    <a:bodyPr/>
                    <a:lstStyle/>
                    <a:p>
                      <a:pPr marL="15240" marR="140970" indent="-635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Как «справиться со сложными словами»? 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909" marR="26430" marT="12257" marB="0"/>
                </a:tc>
                <a:extLst>
                  <a:ext uri="{0D108BD9-81ED-4DB2-BD59-A6C34878D82A}">
                    <a16:rowId xmlns="" xmlns:a16="http://schemas.microsoft.com/office/drawing/2014/main" val="2633491302"/>
                  </a:ext>
                </a:extLst>
              </a:tr>
              <a:tr h="158492">
                <a:tc>
                  <a:txBody>
                    <a:bodyPr/>
                    <a:lstStyle/>
                    <a:p>
                      <a:pPr marL="15240" marR="140970" indent="-635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909" marR="26430" marT="12257" marB="0"/>
                </a:tc>
                <a:tc>
                  <a:txBody>
                    <a:bodyPr/>
                    <a:lstStyle/>
                    <a:p>
                      <a:pPr marL="15240" marR="140970" indent="-635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Решение орфографических задач 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909" marR="26430" marT="12257" marB="0"/>
                </a:tc>
                <a:extLst>
                  <a:ext uri="{0D108BD9-81ED-4DB2-BD59-A6C34878D82A}">
                    <a16:rowId xmlns="" xmlns:a16="http://schemas.microsoft.com/office/drawing/2014/main" val="3235447548"/>
                  </a:ext>
                </a:extLst>
              </a:tr>
              <a:tr h="48824">
                <a:tc>
                  <a:txBody>
                    <a:bodyPr/>
                    <a:lstStyle/>
                    <a:p>
                      <a:pPr marL="15240" marR="140970" indent="-635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909" marR="26430" marT="12257" marB="0"/>
                </a:tc>
                <a:tc>
                  <a:txBody>
                    <a:bodyPr/>
                    <a:lstStyle/>
                    <a:p>
                      <a:pPr marL="15240" marR="140970" indent="-635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Проверь себя. Тест № 2 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909" marR="26430" marT="12257" marB="0"/>
                </a:tc>
                <a:extLst>
                  <a:ext uri="{0D108BD9-81ED-4DB2-BD59-A6C34878D82A}">
                    <a16:rowId xmlns="" xmlns:a16="http://schemas.microsoft.com/office/drawing/2014/main" val="1935684541"/>
                  </a:ext>
                </a:extLst>
              </a:tr>
              <a:tr h="227188">
                <a:tc>
                  <a:txBody>
                    <a:bodyPr/>
                    <a:lstStyle/>
                    <a:p>
                      <a:pPr marL="15240" marR="140970" indent="-635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909" marR="26430" marT="12257" marB="0"/>
                </a:tc>
                <a:tc>
                  <a:txBody>
                    <a:bodyPr/>
                    <a:lstStyle/>
                    <a:p>
                      <a:pPr marL="15240" marR="140970" indent="-635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История образования и правописания числительных 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909" marR="26430" marT="12257" marB="0"/>
                </a:tc>
                <a:extLst>
                  <a:ext uri="{0D108BD9-81ED-4DB2-BD59-A6C34878D82A}">
                    <a16:rowId xmlns="" xmlns:a16="http://schemas.microsoft.com/office/drawing/2014/main" val="737006962"/>
                  </a:ext>
                </a:extLst>
              </a:tr>
              <a:tr h="261536">
                <a:tc>
                  <a:txBody>
                    <a:bodyPr/>
                    <a:lstStyle/>
                    <a:p>
                      <a:pPr marL="15240" marR="140970" indent="-635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909" marR="26430" marT="12257" marB="0"/>
                </a:tc>
                <a:tc>
                  <a:txBody>
                    <a:bodyPr/>
                    <a:lstStyle/>
                    <a:p>
                      <a:pPr marL="15240" marR="140970" indent="-635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Что вместо имени у нас? (о правописании местоимений) 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909" marR="26430" marT="12257" marB="0"/>
                </a:tc>
                <a:extLst>
                  <a:ext uri="{0D108BD9-81ED-4DB2-BD59-A6C34878D82A}">
                    <a16:rowId xmlns="" xmlns:a16="http://schemas.microsoft.com/office/drawing/2014/main" val="1239197259"/>
                  </a:ext>
                </a:extLst>
              </a:tr>
              <a:tr h="223876">
                <a:tc>
                  <a:txBody>
                    <a:bodyPr/>
                    <a:lstStyle/>
                    <a:p>
                      <a:pPr marL="15240" marR="140970" indent="-635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909" marR="26430" marT="12257" marB="0"/>
                </a:tc>
                <a:tc>
                  <a:txBody>
                    <a:bodyPr/>
                    <a:lstStyle/>
                    <a:p>
                      <a:pPr marL="15240" marR="140970" indent="-635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Орфографические головоломки. 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909" marR="26430" marT="12257" marB="0"/>
                </a:tc>
                <a:extLst>
                  <a:ext uri="{0D108BD9-81ED-4DB2-BD59-A6C34878D82A}">
                    <a16:rowId xmlns="" xmlns:a16="http://schemas.microsoft.com/office/drawing/2014/main" val="4155479532"/>
                  </a:ext>
                </a:extLst>
              </a:tr>
              <a:tr h="186216">
                <a:tc>
                  <a:txBody>
                    <a:bodyPr/>
                    <a:lstStyle/>
                    <a:p>
                      <a:pPr marL="15240" marR="140970" indent="-635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909" marR="26430" marT="12257" marB="0"/>
                </a:tc>
                <a:tc>
                  <a:txBody>
                    <a:bodyPr/>
                    <a:lstStyle/>
                    <a:p>
                      <a:pPr marL="15240" marR="140970" indent="-635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Приставки-труженицы (классификация приставок) 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909" marR="26430" marT="12257" marB="0"/>
                </a:tc>
                <a:extLst>
                  <a:ext uri="{0D108BD9-81ED-4DB2-BD59-A6C34878D82A}">
                    <a16:rowId xmlns="" xmlns:a16="http://schemas.microsoft.com/office/drawing/2014/main" val="2514370101"/>
                  </a:ext>
                </a:extLst>
              </a:tr>
              <a:tr h="148556">
                <a:tc>
                  <a:txBody>
                    <a:bodyPr/>
                    <a:lstStyle/>
                    <a:p>
                      <a:pPr marL="15240" marR="140970" indent="-635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909" marR="26430" marT="12257" marB="0"/>
                </a:tc>
                <a:tc>
                  <a:txBody>
                    <a:bodyPr/>
                    <a:lstStyle/>
                    <a:p>
                      <a:pPr marL="15240" marR="140970" indent="-635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Кто командует корнями? 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909" marR="26430" marT="12257" marB="0"/>
                </a:tc>
                <a:extLst>
                  <a:ext uri="{0D108BD9-81ED-4DB2-BD59-A6C34878D82A}">
                    <a16:rowId xmlns="" xmlns:a16="http://schemas.microsoft.com/office/drawing/2014/main" val="2250060713"/>
                  </a:ext>
                </a:extLst>
              </a:tr>
              <a:tr h="103044">
                <a:tc>
                  <a:txBody>
                    <a:bodyPr/>
                    <a:lstStyle/>
                    <a:p>
                      <a:pPr marL="15240" marR="140970" indent="-635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909" marR="26430" marT="12257" marB="0"/>
                </a:tc>
                <a:tc>
                  <a:txBody>
                    <a:bodyPr/>
                    <a:lstStyle/>
                    <a:p>
                      <a:pPr marL="15240" marR="140970" indent="-635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Суффиксы – большие молодцы. 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909" marR="26430" marT="12257" marB="0"/>
                </a:tc>
                <a:extLst>
                  <a:ext uri="{0D108BD9-81ED-4DB2-BD59-A6C34878D82A}">
                    <a16:rowId xmlns="" xmlns:a16="http://schemas.microsoft.com/office/drawing/2014/main" val="2321628310"/>
                  </a:ext>
                </a:extLst>
              </a:tr>
              <a:tr h="65384">
                <a:tc>
                  <a:txBody>
                    <a:bodyPr/>
                    <a:lstStyle/>
                    <a:p>
                      <a:pPr marL="15240" marR="140970" indent="-635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909" marR="26430" marT="12257" marB="0"/>
                </a:tc>
                <a:tc>
                  <a:txBody>
                    <a:bodyPr/>
                    <a:lstStyle/>
                    <a:p>
                      <a:pPr marL="15240" marR="140970" indent="-635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Волшебный клубок орфограмм. 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909" marR="26430" marT="12257" marB="0"/>
                </a:tc>
                <a:extLst>
                  <a:ext uri="{0D108BD9-81ED-4DB2-BD59-A6C34878D82A}">
                    <a16:rowId xmlns="" xmlns:a16="http://schemas.microsoft.com/office/drawing/2014/main" val="4133341694"/>
                  </a:ext>
                </a:extLst>
              </a:tr>
              <a:tr h="171740">
                <a:tc>
                  <a:txBody>
                    <a:bodyPr/>
                    <a:lstStyle/>
                    <a:p>
                      <a:pPr marL="15240" marR="140970" indent="-635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909" marR="26430" marT="12257" marB="0"/>
                </a:tc>
                <a:tc>
                  <a:txBody>
                    <a:bodyPr/>
                    <a:lstStyle/>
                    <a:p>
                      <a:pPr marL="15240" marR="140970" indent="-635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Путешествие в страну русского языка. 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909" marR="26430" marT="12257" marB="0"/>
                </a:tc>
                <a:extLst>
                  <a:ext uri="{0D108BD9-81ED-4DB2-BD59-A6C34878D82A}">
                    <a16:rowId xmlns="" xmlns:a16="http://schemas.microsoft.com/office/drawing/2014/main" val="1753900858"/>
                  </a:ext>
                </a:extLst>
              </a:tr>
              <a:tr h="185814">
                <a:tc>
                  <a:txBody>
                    <a:bodyPr/>
                    <a:lstStyle/>
                    <a:p>
                      <a:pPr marL="15240" marR="140970" indent="-635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909" marR="26430" marT="12257" marB="0"/>
                </a:tc>
                <a:tc>
                  <a:txBody>
                    <a:bodyPr/>
                    <a:lstStyle/>
                    <a:p>
                      <a:pPr marL="15240" marR="140970" indent="-635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Значение орфографии. 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909" marR="26430" marT="12257" marB="0"/>
                </a:tc>
                <a:extLst>
                  <a:ext uri="{0D108BD9-81ED-4DB2-BD59-A6C34878D82A}">
                    <a16:rowId xmlns="" xmlns:a16="http://schemas.microsoft.com/office/drawing/2014/main" val="13355047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8686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5850541"/>
              </p:ext>
            </p:extLst>
          </p:nvPr>
        </p:nvGraphicFramePr>
        <p:xfrm>
          <a:off x="611560" y="662325"/>
          <a:ext cx="8280920" cy="59934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55755">
                  <a:extLst>
                    <a:ext uri="{9D8B030D-6E8A-4147-A177-3AD203B41FA5}">
                      <a16:colId xmlns="" xmlns:a16="http://schemas.microsoft.com/office/drawing/2014/main" val="2308961080"/>
                    </a:ext>
                  </a:extLst>
                </a:gridCol>
                <a:gridCol w="5958504">
                  <a:extLst>
                    <a:ext uri="{9D8B030D-6E8A-4147-A177-3AD203B41FA5}">
                      <a16:colId xmlns="" xmlns:a16="http://schemas.microsoft.com/office/drawing/2014/main" val="3368230355"/>
                    </a:ext>
                  </a:extLst>
                </a:gridCol>
                <a:gridCol w="895235">
                  <a:extLst>
                    <a:ext uri="{9D8B030D-6E8A-4147-A177-3AD203B41FA5}">
                      <a16:colId xmlns="" xmlns:a16="http://schemas.microsoft.com/office/drawing/2014/main" val="3344388492"/>
                    </a:ext>
                  </a:extLst>
                </a:gridCol>
                <a:gridCol w="671426">
                  <a:extLst>
                    <a:ext uri="{9D8B030D-6E8A-4147-A177-3AD203B41FA5}">
                      <a16:colId xmlns="" xmlns:a16="http://schemas.microsoft.com/office/drawing/2014/main" val="1237654299"/>
                    </a:ext>
                  </a:extLst>
                </a:gridCol>
              </a:tblGrid>
              <a:tr h="219067">
                <a:tc>
                  <a:txBody>
                    <a:bodyPr/>
                    <a:lstStyle/>
                    <a:p>
                      <a:pPr marL="67945" marR="14097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№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94" marR="32048" marT="16349" marB="0"/>
                </a:tc>
                <a:tc>
                  <a:txBody>
                    <a:bodyPr/>
                    <a:lstStyle/>
                    <a:p>
                      <a:pPr marL="67945" marR="14097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Тема занятия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94" marR="32048" marT="16349" marB="0"/>
                </a:tc>
                <a:tc>
                  <a:txBody>
                    <a:bodyPr/>
                    <a:lstStyle/>
                    <a:p>
                      <a:pPr marL="68580" marR="14097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effectLst/>
                        </a:rPr>
                        <a:t>Кол.час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94" marR="32048" marT="16349" marB="0"/>
                </a:tc>
                <a:tc>
                  <a:txBody>
                    <a:bodyPr/>
                    <a:lstStyle/>
                    <a:p>
                      <a:pPr marL="68580" marR="14097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Дата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94" marR="32048" marT="16349" marB="0"/>
                </a:tc>
                <a:extLst>
                  <a:ext uri="{0D108BD9-81ED-4DB2-BD59-A6C34878D82A}">
                    <a16:rowId xmlns="" xmlns:a16="http://schemas.microsoft.com/office/drawing/2014/main" val="581869124"/>
                  </a:ext>
                </a:extLst>
              </a:tr>
              <a:tr h="117854">
                <a:tc>
                  <a:txBody>
                    <a:bodyPr/>
                    <a:lstStyle/>
                    <a:p>
                      <a:pPr marL="67945" marR="14097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94" marR="32048" marT="16349" marB="0"/>
                </a:tc>
                <a:tc>
                  <a:txBody>
                    <a:bodyPr/>
                    <a:lstStyle/>
                    <a:p>
                      <a:pPr marL="67945" marR="14097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§ 1. Путешествие в мир языка.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94" marR="32048" marT="16349" marB="0"/>
                </a:tc>
                <a:tc>
                  <a:txBody>
                    <a:bodyPr/>
                    <a:lstStyle/>
                    <a:p>
                      <a:pPr marL="68580" marR="14097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94" marR="32048" marT="16349" marB="0"/>
                </a:tc>
                <a:tc>
                  <a:txBody>
                    <a:bodyPr/>
                    <a:lstStyle/>
                    <a:p>
                      <a:pPr marL="15240" marR="14097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94" marR="32048" marT="16349" marB="0"/>
                </a:tc>
                <a:extLst>
                  <a:ext uri="{0D108BD9-81ED-4DB2-BD59-A6C34878D82A}">
                    <a16:rowId xmlns="" xmlns:a16="http://schemas.microsoft.com/office/drawing/2014/main" val="3685045595"/>
                  </a:ext>
                </a:extLst>
              </a:tr>
              <a:tr h="220984">
                <a:tc>
                  <a:txBody>
                    <a:bodyPr/>
                    <a:lstStyle/>
                    <a:p>
                      <a:pPr marL="67945" marR="14097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94" marR="32048" marT="16349" marB="0"/>
                </a:tc>
                <a:tc>
                  <a:txBody>
                    <a:bodyPr/>
                    <a:lstStyle/>
                    <a:p>
                      <a:pPr marL="67945" marR="14097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§ 2. </a:t>
                      </a:r>
                      <a:r>
                        <a:rPr lang="kk-KZ" sz="1200">
                          <a:effectLst/>
                        </a:rPr>
                        <a:t>С</a:t>
                      </a:r>
                      <a:r>
                        <a:rPr lang="ru-RU" sz="1200">
                          <a:effectLst/>
                        </a:rPr>
                        <a:t>овременный русский литературный язык и языковые нормы.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94" marR="32048" marT="16349" marB="0"/>
                </a:tc>
                <a:tc>
                  <a:txBody>
                    <a:bodyPr/>
                    <a:lstStyle/>
                    <a:p>
                      <a:pPr marL="68580" marR="14097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94" marR="32048" marT="16349" marB="0"/>
                </a:tc>
                <a:tc>
                  <a:txBody>
                    <a:bodyPr/>
                    <a:lstStyle/>
                    <a:p>
                      <a:pPr marL="15240" marR="14097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94" marR="32048" marT="16349" marB="0"/>
                </a:tc>
                <a:extLst>
                  <a:ext uri="{0D108BD9-81ED-4DB2-BD59-A6C34878D82A}">
                    <a16:rowId xmlns="" xmlns:a16="http://schemas.microsoft.com/office/drawing/2014/main" val="458074478"/>
                  </a:ext>
                </a:extLst>
              </a:tr>
              <a:tr h="170352">
                <a:tc>
                  <a:txBody>
                    <a:bodyPr/>
                    <a:lstStyle/>
                    <a:p>
                      <a:pPr marL="67945" marR="14097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94" marR="32048" marT="16349" marB="0"/>
                </a:tc>
                <a:tc>
                  <a:txBody>
                    <a:bodyPr/>
                    <a:lstStyle/>
                    <a:p>
                      <a:pPr marL="67945" marR="14097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§3- 4. </a:t>
                      </a:r>
                      <a:r>
                        <a:rPr lang="kk-KZ" sz="1200">
                          <a:effectLst/>
                        </a:rPr>
                        <a:t>Т</a:t>
                      </a:r>
                      <a:r>
                        <a:rPr lang="ru-RU" sz="1200">
                          <a:effectLst/>
                        </a:rPr>
                        <a:t>екст. способы связи предложений в тексте.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94" marR="32048" marT="16349" marB="0"/>
                </a:tc>
                <a:tc>
                  <a:txBody>
                    <a:bodyPr/>
                    <a:lstStyle/>
                    <a:p>
                      <a:pPr marL="68580" marR="14097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94" marR="32048" marT="16349" marB="0"/>
                </a:tc>
                <a:tc>
                  <a:txBody>
                    <a:bodyPr/>
                    <a:lstStyle/>
                    <a:p>
                      <a:pPr marL="15240" marR="14097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94" marR="32048" marT="16349" marB="0"/>
                </a:tc>
                <a:extLst>
                  <a:ext uri="{0D108BD9-81ED-4DB2-BD59-A6C34878D82A}">
                    <a16:rowId xmlns="" xmlns:a16="http://schemas.microsoft.com/office/drawing/2014/main" val="1934310775"/>
                  </a:ext>
                </a:extLst>
              </a:tr>
              <a:tr h="174320">
                <a:tc>
                  <a:txBody>
                    <a:bodyPr/>
                    <a:lstStyle/>
                    <a:p>
                      <a:pPr marL="67945" marR="14097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4-5 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94" marR="32048" marT="16349" marB="0"/>
                </a:tc>
                <a:tc>
                  <a:txBody>
                    <a:bodyPr/>
                    <a:lstStyle/>
                    <a:p>
                      <a:pPr marL="67945" marR="14097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§5. Лексические средства связи предложений в тексте.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94" marR="32048" marT="16349" marB="0"/>
                </a:tc>
                <a:tc>
                  <a:txBody>
                    <a:bodyPr/>
                    <a:lstStyle/>
                    <a:p>
                      <a:pPr marL="68580" marR="14097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94" marR="32048" marT="16349" marB="0"/>
                </a:tc>
                <a:tc>
                  <a:txBody>
                    <a:bodyPr/>
                    <a:lstStyle/>
                    <a:p>
                      <a:pPr marL="15240" marR="14097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 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94" marR="32048" marT="16349" marB="0"/>
                </a:tc>
                <a:extLst>
                  <a:ext uri="{0D108BD9-81ED-4DB2-BD59-A6C34878D82A}">
                    <a16:rowId xmlns="" xmlns:a16="http://schemas.microsoft.com/office/drawing/2014/main" val="4171001901"/>
                  </a:ext>
                </a:extLst>
              </a:tr>
              <a:tr h="175011">
                <a:tc>
                  <a:txBody>
                    <a:bodyPr/>
                    <a:lstStyle/>
                    <a:p>
                      <a:pPr marL="67945" marR="14097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6-7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94" marR="32048" marT="16349" marB="0"/>
                </a:tc>
                <a:tc>
                  <a:txBody>
                    <a:bodyPr/>
                    <a:lstStyle/>
                    <a:p>
                      <a:pPr marL="67945" marR="14097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§6. Стили речи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94" marR="32048" marT="16349" marB="0"/>
                </a:tc>
                <a:tc>
                  <a:txBody>
                    <a:bodyPr/>
                    <a:lstStyle/>
                    <a:p>
                      <a:pPr marL="68580" marR="14097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94" marR="32048" marT="16349" marB="0"/>
                </a:tc>
                <a:tc>
                  <a:txBody>
                    <a:bodyPr/>
                    <a:lstStyle/>
                    <a:p>
                      <a:pPr marL="15240" marR="14097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94" marR="32048" marT="16349" marB="0"/>
                </a:tc>
                <a:extLst>
                  <a:ext uri="{0D108BD9-81ED-4DB2-BD59-A6C34878D82A}">
                    <a16:rowId xmlns="" xmlns:a16="http://schemas.microsoft.com/office/drawing/2014/main" val="2873062198"/>
                  </a:ext>
                </a:extLst>
              </a:tr>
              <a:tr h="175702">
                <a:tc>
                  <a:txBody>
                    <a:bodyPr/>
                    <a:lstStyle/>
                    <a:p>
                      <a:pPr marL="67945" marR="14097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94" marR="32048" marT="16349" marB="0"/>
                </a:tc>
                <a:tc>
                  <a:txBody>
                    <a:bodyPr/>
                    <a:lstStyle/>
                    <a:p>
                      <a:pPr marL="67945" marR="14097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§7. Стили речи. Публицистический стиль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94" marR="32048" marT="16349" marB="0"/>
                </a:tc>
                <a:tc>
                  <a:txBody>
                    <a:bodyPr/>
                    <a:lstStyle/>
                    <a:p>
                      <a:pPr marL="68580" marR="14097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94" marR="32048" marT="16349" marB="0"/>
                </a:tc>
                <a:tc>
                  <a:txBody>
                    <a:bodyPr/>
                    <a:lstStyle/>
                    <a:p>
                      <a:pPr marL="15240" marR="14097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94" marR="32048" marT="16349" marB="0"/>
                </a:tc>
                <a:extLst>
                  <a:ext uri="{0D108BD9-81ED-4DB2-BD59-A6C34878D82A}">
                    <a16:rowId xmlns="" xmlns:a16="http://schemas.microsoft.com/office/drawing/2014/main" val="3397723233"/>
                  </a:ext>
                </a:extLst>
              </a:tr>
              <a:tr h="179670">
                <a:tc>
                  <a:txBody>
                    <a:bodyPr/>
                    <a:lstStyle/>
                    <a:p>
                      <a:pPr marL="67945" marR="14097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94" marR="32048" marT="16349" marB="0"/>
                </a:tc>
                <a:tc>
                  <a:txBody>
                    <a:bodyPr/>
                    <a:lstStyle/>
                    <a:p>
                      <a:pPr marL="67945" marR="14097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§8. Научный стиль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94" marR="32048" marT="16349" marB="0"/>
                </a:tc>
                <a:tc>
                  <a:txBody>
                    <a:bodyPr/>
                    <a:lstStyle/>
                    <a:p>
                      <a:pPr marL="68580" marR="14097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94" marR="32048" marT="16349" marB="0"/>
                </a:tc>
                <a:tc>
                  <a:txBody>
                    <a:bodyPr/>
                    <a:lstStyle/>
                    <a:p>
                      <a:pPr marL="15240" marR="14097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94" marR="32048" marT="16349" marB="0"/>
                </a:tc>
                <a:extLst>
                  <a:ext uri="{0D108BD9-81ED-4DB2-BD59-A6C34878D82A}">
                    <a16:rowId xmlns="" xmlns:a16="http://schemas.microsoft.com/office/drawing/2014/main" val="184904634"/>
                  </a:ext>
                </a:extLst>
              </a:tr>
              <a:tr h="111630">
                <a:tc>
                  <a:txBody>
                    <a:bodyPr/>
                    <a:lstStyle/>
                    <a:p>
                      <a:pPr marL="67945" marR="14097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94" marR="32048" marT="16349" marB="0"/>
                </a:tc>
                <a:tc>
                  <a:txBody>
                    <a:bodyPr/>
                    <a:lstStyle/>
                    <a:p>
                      <a:pPr marL="67945" marR="14097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§9 . </a:t>
                      </a:r>
                      <a:r>
                        <a:rPr lang="kk-KZ" sz="1200">
                          <a:effectLst/>
                        </a:rPr>
                        <a:t>Т</a:t>
                      </a:r>
                      <a:r>
                        <a:rPr lang="ru-RU" sz="1200">
                          <a:effectLst/>
                        </a:rPr>
                        <a:t>ермины. </a:t>
                      </a:r>
                      <a:r>
                        <a:rPr lang="kk-KZ" sz="1200">
                          <a:effectLst/>
                        </a:rPr>
                        <a:t>С</a:t>
                      </a:r>
                      <a:r>
                        <a:rPr lang="ru-RU" sz="1200">
                          <a:effectLst/>
                        </a:rPr>
                        <a:t>лова науки и техники.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94" marR="32048" marT="16349" marB="0"/>
                </a:tc>
                <a:tc>
                  <a:txBody>
                    <a:bodyPr/>
                    <a:lstStyle/>
                    <a:p>
                      <a:pPr marL="68580" marR="14097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94" marR="32048" marT="16349" marB="0"/>
                </a:tc>
                <a:tc>
                  <a:txBody>
                    <a:bodyPr/>
                    <a:lstStyle/>
                    <a:p>
                      <a:pPr marL="15240" marR="14097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94" marR="32048" marT="16349" marB="0"/>
                </a:tc>
                <a:extLst>
                  <a:ext uri="{0D108BD9-81ED-4DB2-BD59-A6C34878D82A}">
                    <a16:rowId xmlns="" xmlns:a16="http://schemas.microsoft.com/office/drawing/2014/main" val="1574495369"/>
                  </a:ext>
                </a:extLst>
              </a:tr>
              <a:tr h="187606">
                <a:tc>
                  <a:txBody>
                    <a:bodyPr/>
                    <a:lstStyle/>
                    <a:p>
                      <a:pPr marL="67945" marR="14097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11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94" marR="32048" marT="16349" marB="0"/>
                </a:tc>
                <a:tc>
                  <a:txBody>
                    <a:bodyPr/>
                    <a:lstStyle/>
                    <a:p>
                      <a:pPr marL="67945" marR="14097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§ 10-11. Типы речи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94" marR="32048" marT="16349" marB="0"/>
                </a:tc>
                <a:tc>
                  <a:txBody>
                    <a:bodyPr/>
                    <a:lstStyle/>
                    <a:p>
                      <a:pPr marL="68580" marR="14097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94" marR="32048" marT="16349" marB="0"/>
                </a:tc>
                <a:tc>
                  <a:txBody>
                    <a:bodyPr/>
                    <a:lstStyle/>
                    <a:p>
                      <a:pPr marL="15240" marR="14097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94" marR="32048" marT="16349" marB="0"/>
                </a:tc>
                <a:extLst>
                  <a:ext uri="{0D108BD9-81ED-4DB2-BD59-A6C34878D82A}">
                    <a16:rowId xmlns="" xmlns:a16="http://schemas.microsoft.com/office/drawing/2014/main" val="1985850397"/>
                  </a:ext>
                </a:extLst>
              </a:tr>
              <a:tr h="117854">
                <a:tc>
                  <a:txBody>
                    <a:bodyPr/>
                    <a:lstStyle/>
                    <a:p>
                      <a:pPr marL="67945" marR="14097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12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94" marR="32048" marT="16349" marB="0"/>
                </a:tc>
                <a:tc>
                  <a:txBody>
                    <a:bodyPr/>
                    <a:lstStyle/>
                    <a:p>
                      <a:pPr marL="67945" marR="14097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§ 12-14. </a:t>
                      </a:r>
                      <a:r>
                        <a:rPr lang="kk-KZ" sz="1200">
                          <a:effectLst/>
                        </a:rPr>
                        <a:t>Д.С</a:t>
                      </a:r>
                      <a:r>
                        <a:rPr lang="ru-RU" sz="1200">
                          <a:effectLst/>
                        </a:rPr>
                        <a:t>вифт «Путешествия Гулливера»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94" marR="32048" marT="16349" marB="0"/>
                </a:tc>
                <a:tc>
                  <a:txBody>
                    <a:bodyPr/>
                    <a:lstStyle/>
                    <a:p>
                      <a:pPr marL="68580" marR="14097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94" marR="32048" marT="16349" marB="0"/>
                </a:tc>
                <a:tc>
                  <a:txBody>
                    <a:bodyPr/>
                    <a:lstStyle/>
                    <a:p>
                      <a:pPr marL="15240" marR="14097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94" marR="32048" marT="16349" marB="0"/>
                </a:tc>
                <a:extLst>
                  <a:ext uri="{0D108BD9-81ED-4DB2-BD59-A6C34878D82A}">
                    <a16:rowId xmlns="" xmlns:a16="http://schemas.microsoft.com/office/drawing/2014/main" val="2942384844"/>
                  </a:ext>
                </a:extLst>
              </a:tr>
              <a:tr h="117854">
                <a:tc>
                  <a:txBody>
                    <a:bodyPr/>
                    <a:lstStyle/>
                    <a:p>
                      <a:pPr marL="67945" marR="14097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13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94" marR="32048" marT="16349" marB="0"/>
                </a:tc>
                <a:tc>
                  <a:txBody>
                    <a:bodyPr/>
                    <a:lstStyle/>
                    <a:p>
                      <a:pPr marL="67945" marR="14097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Большие и маленькие (правописание имен собственных)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94" marR="32048" marT="16349" marB="0"/>
                </a:tc>
                <a:tc>
                  <a:txBody>
                    <a:bodyPr/>
                    <a:lstStyle/>
                    <a:p>
                      <a:pPr marL="68580" marR="14097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94" marR="32048" marT="16349" marB="0"/>
                </a:tc>
                <a:tc>
                  <a:txBody>
                    <a:bodyPr/>
                    <a:lstStyle/>
                    <a:p>
                      <a:pPr marL="15240" marR="14097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94" marR="32048" marT="16349" marB="0"/>
                </a:tc>
                <a:extLst>
                  <a:ext uri="{0D108BD9-81ED-4DB2-BD59-A6C34878D82A}">
                    <a16:rowId xmlns="" xmlns:a16="http://schemas.microsoft.com/office/drawing/2014/main" val="4042219841"/>
                  </a:ext>
                </a:extLst>
              </a:tr>
              <a:tr h="214638">
                <a:tc>
                  <a:txBody>
                    <a:bodyPr/>
                    <a:lstStyle/>
                    <a:p>
                      <a:pPr marL="67945" marR="14097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14-16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94" marR="32048" marT="16349" marB="0"/>
                </a:tc>
                <a:tc>
                  <a:txBody>
                    <a:bodyPr/>
                    <a:lstStyle/>
                    <a:p>
                      <a:pPr marL="67945" marR="14097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Слитно, раздельно, через дефис. 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94" marR="32048" marT="16349" marB="0"/>
                </a:tc>
                <a:tc>
                  <a:txBody>
                    <a:bodyPr/>
                    <a:lstStyle/>
                    <a:p>
                      <a:pPr marL="68580" marR="14097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94" marR="32048" marT="16349" marB="0"/>
                </a:tc>
                <a:tc>
                  <a:txBody>
                    <a:bodyPr/>
                    <a:lstStyle/>
                    <a:p>
                      <a:pPr marL="15240" marR="14097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94" marR="32048" marT="16349" marB="0"/>
                </a:tc>
                <a:extLst>
                  <a:ext uri="{0D108BD9-81ED-4DB2-BD59-A6C34878D82A}">
                    <a16:rowId xmlns="" xmlns:a16="http://schemas.microsoft.com/office/drawing/2014/main" val="458003455"/>
                  </a:ext>
                </a:extLst>
              </a:tr>
              <a:tr h="249381">
                <a:tc>
                  <a:txBody>
                    <a:bodyPr/>
                    <a:lstStyle/>
                    <a:p>
                      <a:pPr marL="67945" marR="14097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17-18 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94" marR="32048" marT="16349" marB="0"/>
                </a:tc>
                <a:tc>
                  <a:txBody>
                    <a:bodyPr/>
                    <a:lstStyle/>
                    <a:p>
                      <a:pPr marL="67945" marR="14097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Сколько -н писать в словах?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94" marR="32048" marT="16349" marB="0"/>
                </a:tc>
                <a:tc>
                  <a:txBody>
                    <a:bodyPr/>
                    <a:lstStyle/>
                    <a:p>
                      <a:pPr marL="68580" marR="14097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94" marR="32048" marT="16349" marB="0"/>
                </a:tc>
                <a:tc>
                  <a:txBody>
                    <a:bodyPr/>
                    <a:lstStyle/>
                    <a:p>
                      <a:pPr marL="15240" marR="14097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94" marR="32048" marT="16349" marB="0"/>
                </a:tc>
                <a:extLst>
                  <a:ext uri="{0D108BD9-81ED-4DB2-BD59-A6C34878D82A}">
                    <a16:rowId xmlns="" xmlns:a16="http://schemas.microsoft.com/office/drawing/2014/main" val="2783366022"/>
                  </a:ext>
                </a:extLst>
              </a:tr>
              <a:tr h="117854">
                <a:tc>
                  <a:txBody>
                    <a:bodyPr/>
                    <a:lstStyle/>
                    <a:p>
                      <a:pPr marL="67945" marR="14097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19 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94" marR="32048" marT="16349" marB="0"/>
                </a:tc>
                <a:tc>
                  <a:txBody>
                    <a:bodyPr/>
                    <a:lstStyle/>
                    <a:p>
                      <a:pPr marL="67945" marR="14097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Как «справиться со сложными словами»?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94" marR="32048" marT="16349" marB="0"/>
                </a:tc>
                <a:tc>
                  <a:txBody>
                    <a:bodyPr/>
                    <a:lstStyle/>
                    <a:p>
                      <a:pPr marL="68580" marR="14097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94" marR="32048" marT="16349" marB="0"/>
                </a:tc>
                <a:tc>
                  <a:txBody>
                    <a:bodyPr/>
                    <a:lstStyle/>
                    <a:p>
                      <a:pPr marL="15240" marR="14097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94" marR="32048" marT="16349" marB="0"/>
                </a:tc>
                <a:extLst>
                  <a:ext uri="{0D108BD9-81ED-4DB2-BD59-A6C34878D82A}">
                    <a16:rowId xmlns="" xmlns:a16="http://schemas.microsoft.com/office/drawing/2014/main" val="3255873583"/>
                  </a:ext>
                </a:extLst>
              </a:tr>
              <a:tr h="117854">
                <a:tc>
                  <a:txBody>
                    <a:bodyPr/>
                    <a:lstStyle/>
                    <a:p>
                      <a:pPr marL="67945" marR="14097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20 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94" marR="32048" marT="16349" marB="0"/>
                </a:tc>
                <a:tc>
                  <a:txBody>
                    <a:bodyPr/>
                    <a:lstStyle/>
                    <a:p>
                      <a:pPr marL="67945" marR="14097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Решение орфографических задач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94" marR="32048" marT="16349" marB="0"/>
                </a:tc>
                <a:tc>
                  <a:txBody>
                    <a:bodyPr/>
                    <a:lstStyle/>
                    <a:p>
                      <a:pPr marL="68580" marR="14097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94" marR="32048" marT="16349" marB="0"/>
                </a:tc>
                <a:tc>
                  <a:txBody>
                    <a:bodyPr/>
                    <a:lstStyle/>
                    <a:p>
                      <a:pPr marL="15240" marR="14097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94" marR="32048" marT="16349" marB="0"/>
                </a:tc>
                <a:extLst>
                  <a:ext uri="{0D108BD9-81ED-4DB2-BD59-A6C34878D82A}">
                    <a16:rowId xmlns="" xmlns:a16="http://schemas.microsoft.com/office/drawing/2014/main" val="918613790"/>
                  </a:ext>
                </a:extLst>
              </a:tr>
              <a:tr h="117854">
                <a:tc>
                  <a:txBody>
                    <a:bodyPr/>
                    <a:lstStyle/>
                    <a:p>
                      <a:pPr marL="67945" marR="14097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21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94" marR="32048" marT="16349" marB="0"/>
                </a:tc>
                <a:tc>
                  <a:txBody>
                    <a:bodyPr/>
                    <a:lstStyle/>
                    <a:p>
                      <a:pPr marL="67945" marR="14097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Проверь себя. Тест №1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94" marR="32048" marT="16349" marB="0"/>
                </a:tc>
                <a:tc>
                  <a:txBody>
                    <a:bodyPr/>
                    <a:lstStyle/>
                    <a:p>
                      <a:pPr marL="68580" marR="14097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94" marR="32048" marT="16349" marB="0"/>
                </a:tc>
                <a:tc>
                  <a:txBody>
                    <a:bodyPr/>
                    <a:lstStyle/>
                    <a:p>
                      <a:pPr marL="15240" marR="14097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94" marR="32048" marT="16349" marB="0"/>
                </a:tc>
                <a:extLst>
                  <a:ext uri="{0D108BD9-81ED-4DB2-BD59-A6C34878D82A}">
                    <a16:rowId xmlns="" xmlns:a16="http://schemas.microsoft.com/office/drawing/2014/main" val="1486165366"/>
                  </a:ext>
                </a:extLst>
              </a:tr>
              <a:tr h="117854">
                <a:tc>
                  <a:txBody>
                    <a:bodyPr/>
                    <a:lstStyle/>
                    <a:p>
                      <a:pPr marL="67945" marR="140970" indent="-6350" algn="l">
                        <a:lnSpc>
                          <a:spcPct val="103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22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94" marR="32048" marT="16349" marB="0"/>
                </a:tc>
                <a:tc>
                  <a:txBody>
                    <a:bodyPr/>
                    <a:lstStyle/>
                    <a:p>
                      <a:pPr marL="67945" marR="140970" indent="-6350" algn="l">
                        <a:lnSpc>
                          <a:spcPct val="103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История образования и правописания числительных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94" marR="32048" marT="16349" marB="0"/>
                </a:tc>
                <a:tc>
                  <a:txBody>
                    <a:bodyPr/>
                    <a:lstStyle/>
                    <a:p>
                      <a:pPr marL="68580" marR="14097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94" marR="32048" marT="16349" marB="0"/>
                </a:tc>
                <a:tc>
                  <a:txBody>
                    <a:bodyPr/>
                    <a:lstStyle/>
                    <a:p>
                      <a:pPr marL="15240" marR="14097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94" marR="32048" marT="16349" marB="0"/>
                </a:tc>
                <a:extLst>
                  <a:ext uri="{0D108BD9-81ED-4DB2-BD59-A6C34878D82A}">
                    <a16:rowId xmlns="" xmlns:a16="http://schemas.microsoft.com/office/drawing/2014/main" val="3992134253"/>
                  </a:ext>
                </a:extLst>
              </a:tr>
              <a:tr h="117854">
                <a:tc>
                  <a:txBody>
                    <a:bodyPr/>
                    <a:lstStyle/>
                    <a:p>
                      <a:pPr marL="67945" marR="140970" indent="-6350" algn="l">
                        <a:lnSpc>
                          <a:spcPct val="103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23 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94" marR="32048" marT="16349" marB="0"/>
                </a:tc>
                <a:tc>
                  <a:txBody>
                    <a:bodyPr/>
                    <a:lstStyle/>
                    <a:p>
                      <a:pPr marL="67945" marR="140970" indent="-6350" algn="l">
                        <a:lnSpc>
                          <a:spcPct val="103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Что вместо имени у нас? (о правописании местоимений)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94" marR="32048" marT="16349" marB="0"/>
                </a:tc>
                <a:tc>
                  <a:txBody>
                    <a:bodyPr/>
                    <a:lstStyle/>
                    <a:p>
                      <a:pPr marL="68580" marR="14097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94" marR="32048" marT="16349" marB="0"/>
                </a:tc>
                <a:tc>
                  <a:txBody>
                    <a:bodyPr/>
                    <a:lstStyle/>
                    <a:p>
                      <a:pPr marL="15240" marR="14097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94" marR="32048" marT="16349" marB="0"/>
                </a:tc>
                <a:extLst>
                  <a:ext uri="{0D108BD9-81ED-4DB2-BD59-A6C34878D82A}">
                    <a16:rowId xmlns="" xmlns:a16="http://schemas.microsoft.com/office/drawing/2014/main" val="750188933"/>
                  </a:ext>
                </a:extLst>
              </a:tr>
              <a:tr h="206860">
                <a:tc>
                  <a:txBody>
                    <a:bodyPr/>
                    <a:lstStyle/>
                    <a:p>
                      <a:pPr marL="67945" marR="14097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24</a:t>
                      </a:r>
                      <a:r>
                        <a:rPr lang="kk-KZ" sz="1200" dirty="0">
                          <a:effectLst/>
                        </a:rPr>
                        <a:t>-25 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94" marR="32048" marT="16349" marB="0"/>
                </a:tc>
                <a:tc>
                  <a:txBody>
                    <a:bodyPr/>
                    <a:lstStyle/>
                    <a:p>
                      <a:pPr marL="67945" marR="14097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Орфографические головоломки. 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94" marR="32048" marT="16349" marB="0"/>
                </a:tc>
                <a:tc>
                  <a:txBody>
                    <a:bodyPr/>
                    <a:lstStyle/>
                    <a:p>
                      <a:pPr marL="68580" marR="14097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94" marR="32048" marT="16349" marB="0"/>
                </a:tc>
                <a:tc>
                  <a:txBody>
                    <a:bodyPr/>
                    <a:lstStyle/>
                    <a:p>
                      <a:pPr marL="15240" marR="14097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94" marR="32048" marT="16349" marB="0"/>
                </a:tc>
                <a:extLst>
                  <a:ext uri="{0D108BD9-81ED-4DB2-BD59-A6C34878D82A}">
                    <a16:rowId xmlns="" xmlns:a16="http://schemas.microsoft.com/office/drawing/2014/main" val="957063292"/>
                  </a:ext>
                </a:extLst>
              </a:tr>
              <a:tr h="207361">
                <a:tc>
                  <a:txBody>
                    <a:bodyPr/>
                    <a:lstStyle/>
                    <a:p>
                      <a:pPr marL="67945" marR="14097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26 -27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94" marR="32048" marT="16349" marB="0"/>
                </a:tc>
                <a:tc>
                  <a:txBody>
                    <a:bodyPr/>
                    <a:lstStyle/>
                    <a:p>
                      <a:pPr marL="67945" marR="14097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Приставки-труженицы (классификация приставок), (</a:t>
                      </a:r>
                      <a:r>
                        <a:rPr lang="kk-KZ" sz="1200">
                          <a:effectLst/>
                        </a:rPr>
                        <a:t>образование новых слов</a:t>
                      </a:r>
                      <a:r>
                        <a:rPr lang="ru-RU" sz="1200">
                          <a:effectLst/>
                        </a:rPr>
                        <a:t>)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94" marR="32048" marT="16349" marB="0"/>
                </a:tc>
                <a:tc>
                  <a:txBody>
                    <a:bodyPr/>
                    <a:lstStyle/>
                    <a:p>
                      <a:pPr marL="68580" marR="14097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94" marR="32048" marT="16349" marB="0"/>
                </a:tc>
                <a:tc>
                  <a:txBody>
                    <a:bodyPr/>
                    <a:lstStyle/>
                    <a:p>
                      <a:pPr marL="15240" marR="14097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94" marR="32048" marT="16349" marB="0"/>
                </a:tc>
                <a:extLst>
                  <a:ext uri="{0D108BD9-81ED-4DB2-BD59-A6C34878D82A}">
                    <a16:rowId xmlns="" xmlns:a16="http://schemas.microsoft.com/office/drawing/2014/main" val="4007743573"/>
                  </a:ext>
                </a:extLst>
              </a:tr>
              <a:tr h="117854">
                <a:tc>
                  <a:txBody>
                    <a:bodyPr/>
                    <a:lstStyle/>
                    <a:p>
                      <a:pPr marL="67945" marR="14097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28 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94" marR="32048" marT="16349" marB="0"/>
                </a:tc>
                <a:tc>
                  <a:txBody>
                    <a:bodyPr/>
                    <a:lstStyle/>
                    <a:p>
                      <a:pPr marL="67945" marR="14097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Кто командует корнями?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94" marR="32048" marT="16349" marB="0"/>
                </a:tc>
                <a:tc>
                  <a:txBody>
                    <a:bodyPr/>
                    <a:lstStyle/>
                    <a:p>
                      <a:pPr marL="68580" marR="14097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94" marR="32048" marT="16349" marB="0"/>
                </a:tc>
                <a:tc>
                  <a:txBody>
                    <a:bodyPr/>
                    <a:lstStyle/>
                    <a:p>
                      <a:pPr marL="15240" marR="14097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94" marR="32048" marT="16349" marB="0"/>
                </a:tc>
                <a:extLst>
                  <a:ext uri="{0D108BD9-81ED-4DB2-BD59-A6C34878D82A}">
                    <a16:rowId xmlns="" xmlns:a16="http://schemas.microsoft.com/office/drawing/2014/main" val="442780401"/>
                  </a:ext>
                </a:extLst>
              </a:tr>
              <a:tr h="117854">
                <a:tc>
                  <a:txBody>
                    <a:bodyPr/>
                    <a:lstStyle/>
                    <a:p>
                      <a:pPr marL="67945" marR="14097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29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94" marR="32048" marT="16349" marB="0"/>
                </a:tc>
                <a:tc>
                  <a:txBody>
                    <a:bodyPr/>
                    <a:lstStyle/>
                    <a:p>
                      <a:pPr marL="67945" marR="14097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Проверь себя. Тест №2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94" marR="32048" marT="16349" marB="0"/>
                </a:tc>
                <a:tc>
                  <a:txBody>
                    <a:bodyPr/>
                    <a:lstStyle/>
                    <a:p>
                      <a:pPr marL="68580" marR="14097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94" marR="32048" marT="16349" marB="0"/>
                </a:tc>
                <a:tc>
                  <a:txBody>
                    <a:bodyPr/>
                    <a:lstStyle/>
                    <a:p>
                      <a:pPr marL="15240" marR="14097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94" marR="32048" marT="16349" marB="0"/>
                </a:tc>
                <a:extLst>
                  <a:ext uri="{0D108BD9-81ED-4DB2-BD59-A6C34878D82A}">
                    <a16:rowId xmlns="" xmlns:a16="http://schemas.microsoft.com/office/drawing/2014/main" val="1604334837"/>
                  </a:ext>
                </a:extLst>
              </a:tr>
              <a:tr h="117854">
                <a:tc>
                  <a:txBody>
                    <a:bodyPr/>
                    <a:lstStyle/>
                    <a:p>
                      <a:pPr marL="67945" marR="14097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30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94" marR="32048" marT="16349" marB="0"/>
                </a:tc>
                <a:tc>
                  <a:txBody>
                    <a:bodyPr/>
                    <a:lstStyle/>
                    <a:p>
                      <a:pPr marL="67945" marR="14097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Суффиксы – большие молодцы.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94" marR="32048" marT="16349" marB="0"/>
                </a:tc>
                <a:tc>
                  <a:txBody>
                    <a:bodyPr/>
                    <a:lstStyle/>
                    <a:p>
                      <a:pPr marL="68580" marR="14097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94" marR="32048" marT="16349" marB="0"/>
                </a:tc>
                <a:tc>
                  <a:txBody>
                    <a:bodyPr/>
                    <a:lstStyle/>
                    <a:p>
                      <a:pPr marL="15240" marR="14097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94" marR="32048" marT="16349" marB="0"/>
                </a:tc>
                <a:extLst>
                  <a:ext uri="{0D108BD9-81ED-4DB2-BD59-A6C34878D82A}">
                    <a16:rowId xmlns="" xmlns:a16="http://schemas.microsoft.com/office/drawing/2014/main" val="3797203674"/>
                  </a:ext>
                </a:extLst>
              </a:tr>
              <a:tr h="117854">
                <a:tc>
                  <a:txBody>
                    <a:bodyPr/>
                    <a:lstStyle/>
                    <a:p>
                      <a:pPr marL="67945" marR="14097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31 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94" marR="32048" marT="16349" marB="0"/>
                </a:tc>
                <a:tc>
                  <a:txBody>
                    <a:bodyPr/>
                    <a:lstStyle/>
                    <a:p>
                      <a:pPr marL="67945" marR="14097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Волшебный клубок орфограмм.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94" marR="32048" marT="16349" marB="0"/>
                </a:tc>
                <a:tc>
                  <a:txBody>
                    <a:bodyPr/>
                    <a:lstStyle/>
                    <a:p>
                      <a:pPr marL="68580" marR="14097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94" marR="32048" marT="16349" marB="0"/>
                </a:tc>
                <a:tc>
                  <a:txBody>
                    <a:bodyPr/>
                    <a:lstStyle/>
                    <a:p>
                      <a:pPr marL="15240" marR="14097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94" marR="32048" marT="16349" marB="0"/>
                </a:tc>
                <a:extLst>
                  <a:ext uri="{0D108BD9-81ED-4DB2-BD59-A6C34878D82A}">
                    <a16:rowId xmlns="" xmlns:a16="http://schemas.microsoft.com/office/drawing/2014/main" val="538424419"/>
                  </a:ext>
                </a:extLst>
              </a:tr>
              <a:tr h="117854">
                <a:tc>
                  <a:txBody>
                    <a:bodyPr/>
                    <a:lstStyle/>
                    <a:p>
                      <a:pPr marL="67945" marR="14097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32 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94" marR="32048" marT="16349" marB="0"/>
                </a:tc>
                <a:tc>
                  <a:txBody>
                    <a:bodyPr/>
                    <a:lstStyle/>
                    <a:p>
                      <a:pPr marL="15240" marR="14097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</a:rPr>
                        <a:t> П</a:t>
                      </a:r>
                      <a:r>
                        <a:rPr lang="ru-RU" sz="1200" dirty="0" err="1">
                          <a:effectLst/>
                        </a:rPr>
                        <a:t>утешествие</a:t>
                      </a:r>
                      <a:r>
                        <a:rPr lang="ru-RU" sz="1200" dirty="0">
                          <a:effectLst/>
                        </a:rPr>
                        <a:t> в страну русского языка. 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94" marR="32048" marT="16349" marB="0"/>
                </a:tc>
                <a:tc>
                  <a:txBody>
                    <a:bodyPr/>
                    <a:lstStyle/>
                    <a:p>
                      <a:pPr marL="68580" marR="14097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94" marR="32048" marT="16349" marB="0"/>
                </a:tc>
                <a:tc>
                  <a:txBody>
                    <a:bodyPr/>
                    <a:lstStyle/>
                    <a:p>
                      <a:pPr marL="15240" marR="14097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94" marR="32048" marT="16349" marB="0"/>
                </a:tc>
                <a:extLst>
                  <a:ext uri="{0D108BD9-81ED-4DB2-BD59-A6C34878D82A}">
                    <a16:rowId xmlns="" xmlns:a16="http://schemas.microsoft.com/office/drawing/2014/main" val="1764109171"/>
                  </a:ext>
                </a:extLst>
              </a:tr>
              <a:tr h="132698">
                <a:tc>
                  <a:txBody>
                    <a:bodyPr/>
                    <a:lstStyle/>
                    <a:p>
                      <a:pPr marL="67945" marR="14097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33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94" marR="32048" marT="16349" marB="0"/>
                </a:tc>
                <a:tc>
                  <a:txBody>
                    <a:bodyPr/>
                    <a:lstStyle/>
                    <a:p>
                      <a:pPr marL="67945" marR="14097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Контрольная работа 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94" marR="32048" marT="16349" marB="0"/>
                </a:tc>
                <a:tc>
                  <a:txBody>
                    <a:bodyPr/>
                    <a:lstStyle/>
                    <a:p>
                      <a:pPr marL="68580" marR="14097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94" marR="32048" marT="16349" marB="0"/>
                </a:tc>
                <a:tc>
                  <a:txBody>
                    <a:bodyPr/>
                    <a:lstStyle/>
                    <a:p>
                      <a:pPr marL="15240" marR="14097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94" marR="32048" marT="16349" marB="0"/>
                </a:tc>
                <a:extLst>
                  <a:ext uri="{0D108BD9-81ED-4DB2-BD59-A6C34878D82A}">
                    <a16:rowId xmlns="" xmlns:a16="http://schemas.microsoft.com/office/drawing/2014/main" val="3131220037"/>
                  </a:ext>
                </a:extLst>
              </a:tr>
              <a:tr h="117854">
                <a:tc>
                  <a:txBody>
                    <a:bodyPr/>
                    <a:lstStyle/>
                    <a:p>
                      <a:pPr marL="67945" marR="14097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34 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94" marR="32048" marT="16349" marB="0"/>
                </a:tc>
                <a:tc>
                  <a:txBody>
                    <a:bodyPr/>
                    <a:lstStyle/>
                    <a:p>
                      <a:pPr marL="67945" marR="14097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Значение орфографии. 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94" marR="32048" marT="16349" marB="0"/>
                </a:tc>
                <a:tc>
                  <a:txBody>
                    <a:bodyPr/>
                    <a:lstStyle/>
                    <a:p>
                      <a:pPr marL="68580" marR="14097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94" marR="32048" marT="16349" marB="0"/>
                </a:tc>
                <a:tc>
                  <a:txBody>
                    <a:bodyPr/>
                    <a:lstStyle/>
                    <a:p>
                      <a:pPr marL="15240" marR="14097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 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94" marR="32048" marT="16349" marB="0"/>
                </a:tc>
                <a:extLst>
                  <a:ext uri="{0D108BD9-81ED-4DB2-BD59-A6C34878D82A}">
                    <a16:rowId xmlns="" xmlns:a16="http://schemas.microsoft.com/office/drawing/2014/main" val="1281854883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259632" y="171495"/>
            <a:ext cx="7635749" cy="72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348" tIns="45720" rIns="131721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Календарно-тематическое планирование 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kumimoji="0" lang="ru-RU" altLang="ru-RU" sz="22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088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0946" y="210394"/>
            <a:ext cx="8780318" cy="66991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635" marR="53975" indent="-6350" algn="ctr">
              <a:lnSpc>
                <a:spcPct val="107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Список литературы: </a:t>
            </a:r>
            <a:endParaRPr lang="ru-RU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9105" marR="89535" indent="-278765">
              <a:lnSpc>
                <a:spcPct val="99000"/>
              </a:lnSpc>
              <a:spcAft>
                <a:spcPts val="5"/>
              </a:spcAft>
            </a:pPr>
            <a:r>
              <a:rPr lang="ru-RU" sz="16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1.Арутюнова Н.Д. Язык // Русский язык. Энциклопедия. М., 1997. С. 652. </a:t>
            </a:r>
            <a:endParaRPr lang="ru-RU" sz="160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5240" marR="89535" indent="-6350">
              <a:lnSpc>
                <a:spcPct val="99000"/>
              </a:lnSpc>
              <a:spcAft>
                <a:spcPts val="5"/>
              </a:spcAft>
            </a:pPr>
            <a:r>
              <a:rPr lang="kk-KZ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 Арутюнова Н.Д. Речь // Русский язык. Энциклопедия. М., 1997. С. 417. </a:t>
            </a:r>
            <a:endParaRPr lang="ru-RU" sz="160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5240" marR="140970" indent="-6350">
              <a:lnSpc>
                <a:spcPct val="103000"/>
              </a:lnSpc>
            </a:pPr>
            <a:r>
              <a:rPr lang="kk-KZ" sz="16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3. </a:t>
            </a:r>
            <a:r>
              <a:rPr lang="ru-RU" sz="16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В.В. </a:t>
            </a:r>
            <a:r>
              <a:rPr lang="ru-RU" sz="16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Бабайцева</a:t>
            </a:r>
            <a:r>
              <a:rPr lang="ru-RU" sz="16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Тайны орфографической зоркости//Русская словесность.2000. №1. </a:t>
            </a:r>
          </a:p>
          <a:p>
            <a:pPr marL="15240" marR="140970" indent="-6350" algn="ctr">
              <a:lnSpc>
                <a:spcPct val="103000"/>
              </a:lnSpc>
              <a:spcAft>
                <a:spcPts val="0"/>
              </a:spcAft>
            </a:pPr>
            <a:r>
              <a:rPr lang="kk-KZ" sz="16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4.  </a:t>
            </a:r>
            <a:r>
              <a:rPr lang="ru-RU" sz="16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М.Т. Баранов, Т.А. </a:t>
            </a:r>
            <a:r>
              <a:rPr lang="ru-RU" sz="16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Ладыженская</a:t>
            </a:r>
            <a:r>
              <a:rPr lang="ru-RU" sz="16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Н.М. </a:t>
            </a:r>
            <a:r>
              <a:rPr lang="ru-RU" sz="16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Шанский</a:t>
            </a:r>
            <a:r>
              <a:rPr lang="ru-RU" sz="16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«Программа по русскому языку к учебникам для 5-9  классов», М., Дрофа, 2007 г.</a:t>
            </a:r>
          </a:p>
          <a:p>
            <a:pPr marL="178435" marR="140970" indent="-6350">
              <a:lnSpc>
                <a:spcPct val="103000"/>
              </a:lnSpc>
              <a:spcAft>
                <a:spcPts val="15"/>
              </a:spcAft>
            </a:pPr>
            <a:r>
              <a:rPr lang="kk-KZ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5.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Н.М. Бондаренко, Г.Г.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Граник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«Секреты орфографии».- М., Просвещение,1997. </a:t>
            </a:r>
            <a:endParaRPr lang="ru-RU" sz="160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78435" marR="140970" indent="-6350">
              <a:lnSpc>
                <a:spcPct val="103000"/>
              </a:lnSpc>
              <a:spcAft>
                <a:spcPts val="15"/>
              </a:spcAft>
            </a:pPr>
            <a:r>
              <a:rPr lang="kk-KZ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6.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Н.Г.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Варатьян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Путешествие в слово. Спб.,2001. </a:t>
            </a:r>
            <a:endParaRPr lang="ru-RU" sz="160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5240" marR="133985" indent="-6350" algn="just">
              <a:lnSpc>
                <a:spcPct val="103000"/>
              </a:lnSpc>
              <a:spcAft>
                <a:spcPts val="0"/>
              </a:spcAft>
            </a:pPr>
            <a:r>
              <a:rPr lang="kk-KZ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7.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Виноградов В.В. Очерки по истории русского литературного языка 17-19 веков. М.: 1938. </a:t>
            </a:r>
            <a:endParaRPr lang="ru-RU" sz="160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5240" marR="133985" indent="-6350" algn="just">
              <a:lnSpc>
                <a:spcPct val="103000"/>
              </a:lnSpc>
              <a:spcAft>
                <a:spcPts val="0"/>
              </a:spcAft>
            </a:pPr>
            <a:r>
              <a:rPr lang="kk-KZ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8.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Головин Б.Н. Основы культуры речи. – М.: 1980. </a:t>
            </a:r>
          </a:p>
          <a:p>
            <a:pPr marL="15240" marR="133985" indent="-6350" algn="just">
              <a:lnSpc>
                <a:spcPct val="103000"/>
              </a:lnSpc>
              <a:spcAft>
                <a:spcPts val="0"/>
              </a:spcAft>
            </a:pPr>
            <a:r>
              <a:rPr lang="kk-KZ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9. </a:t>
            </a:r>
            <a:r>
              <a:rPr lang="ru-RU" sz="16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Граник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Г.Г. Психологические особенности формирования орфографической зоркости// </a:t>
            </a:r>
            <a:r>
              <a:rPr lang="kk-KZ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</a:t>
            </a:r>
            <a:r>
              <a:rPr lang="kk-KZ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Вопросы психологии №3,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2004.</a:t>
            </a:r>
          </a:p>
          <a:p>
            <a:pPr marL="270510" marR="140970" indent="-180340" algn="just">
              <a:lnSpc>
                <a:spcPct val="103000"/>
              </a:lnSpc>
              <a:spcAft>
                <a:spcPts val="15"/>
              </a:spcAft>
            </a:pPr>
            <a:r>
              <a:rPr lang="ru-RU" sz="160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10. Иванова </a:t>
            </a:r>
            <a:r>
              <a:rPr lang="ru-RU" sz="16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В.Ф. Принципы русской орфографии в школе. Психологические основы процессов. </a:t>
            </a:r>
            <a:r>
              <a:rPr lang="kk-KZ" sz="16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6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Л.,1977.</a:t>
            </a:r>
            <a:endParaRPr lang="ru-RU" sz="1600" u="none" strike="noStrike" dirty="0" smtClean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140970" lvl="0" fontAlgn="base">
              <a:lnSpc>
                <a:spcPct val="103000"/>
              </a:lnSpc>
              <a:spcAft>
                <a:spcPts val="15"/>
              </a:spcAft>
              <a:buClr>
                <a:srgbClr val="000000"/>
              </a:buClr>
              <a:buSzPts val="1100"/>
            </a:pPr>
            <a:r>
              <a:rPr lang="ru-RU" sz="160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11. Иванова </a:t>
            </a:r>
            <a:r>
              <a:rPr lang="ru-RU" sz="16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В.Ф. Трудные вопросы орфографии. М.: Просвещение. 1982. </a:t>
            </a:r>
            <a:endParaRPr lang="ru-RU" sz="1600" u="none" strike="noStrike" dirty="0" smtClean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140970" lvl="0" fontAlgn="base">
              <a:lnSpc>
                <a:spcPct val="103000"/>
              </a:lnSpc>
              <a:spcAft>
                <a:spcPts val="15"/>
              </a:spcAft>
              <a:buClr>
                <a:srgbClr val="000000"/>
              </a:buClr>
              <a:buSzPts val="1100"/>
            </a:pPr>
            <a:r>
              <a:rPr lang="ru-RU" sz="160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12. Копосова </a:t>
            </a:r>
            <a:r>
              <a:rPr lang="ru-RU" sz="16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Н.А., Николаев Г.А. Структура слова и орфография русского языка. Изд-во Казанского университета. 1993. </a:t>
            </a:r>
            <a:endParaRPr lang="ru-RU" sz="1600" u="none" strike="noStrike" dirty="0" smtClean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140970" lvl="0" fontAlgn="base">
              <a:lnSpc>
                <a:spcPct val="103000"/>
              </a:lnSpc>
              <a:spcAft>
                <a:spcPts val="15"/>
              </a:spcAft>
              <a:buClr>
                <a:srgbClr val="000000"/>
              </a:buClr>
              <a:buSzPts val="1100"/>
            </a:pPr>
            <a:r>
              <a:rPr lang="ru-RU" sz="160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13. Костинский </a:t>
            </a:r>
            <a:r>
              <a:rPr lang="ru-RU" sz="16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Ю.М. Неудачное, дезориентирующее правило// РЯШ№1. 2000. </a:t>
            </a:r>
            <a:endParaRPr lang="ru-RU" sz="1600" u="none" strike="noStrike" dirty="0" smtClean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140970" lvl="0" fontAlgn="base">
              <a:lnSpc>
                <a:spcPct val="103000"/>
              </a:lnSpc>
              <a:spcAft>
                <a:spcPts val="15"/>
              </a:spcAft>
              <a:buClr>
                <a:srgbClr val="000000"/>
              </a:buClr>
              <a:buSzPts val="1100"/>
            </a:pPr>
            <a:r>
              <a:rPr lang="ru-RU" sz="160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14. Панов </a:t>
            </a:r>
            <a:r>
              <a:rPr lang="ru-RU" sz="16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М.В. И все-таки она хорошая. Рассказ о русской орфографии, ее достоинствах и </a:t>
            </a:r>
            <a:r>
              <a:rPr lang="kk-KZ" sz="16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16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недостатках. М.: 1964.</a:t>
            </a:r>
            <a:endParaRPr lang="ru-RU" sz="1600" u="none" strike="noStrike" dirty="0" smtClean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140970" lvl="0" fontAlgn="base">
              <a:lnSpc>
                <a:spcPct val="103000"/>
              </a:lnSpc>
              <a:spcAft>
                <a:spcPts val="15"/>
              </a:spcAft>
              <a:buClr>
                <a:srgbClr val="000000"/>
              </a:buClr>
              <a:buSzPts val="1100"/>
            </a:pPr>
            <a:r>
              <a:rPr lang="ru-RU" sz="160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15. Разумовская </a:t>
            </a:r>
            <a:r>
              <a:rPr lang="ru-RU" sz="16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М.М. Методика обучения орфографии в школе. М.: Просвещение. 1996. </a:t>
            </a:r>
            <a:endParaRPr lang="ru-RU" sz="1600" u="none" strike="noStrike" dirty="0" smtClean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140970" lvl="0" fontAlgn="base">
              <a:lnSpc>
                <a:spcPct val="103000"/>
              </a:lnSpc>
              <a:spcAft>
                <a:spcPts val="15"/>
              </a:spcAft>
              <a:buClr>
                <a:srgbClr val="000000"/>
              </a:buClr>
              <a:buSzPts val="1100"/>
            </a:pPr>
            <a:r>
              <a:rPr lang="ru-RU" sz="160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16. Сидоренков </a:t>
            </a:r>
            <a:r>
              <a:rPr lang="ru-RU" sz="16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В.А. Углубленное изучение русского языка. Из опыта работы. М.: Просвещение,1993.</a:t>
            </a:r>
            <a:endParaRPr lang="ru-RU" sz="1600" u="none" strike="noStrike" dirty="0" smtClean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89535" lvl="0" fontAlgn="base">
              <a:lnSpc>
                <a:spcPct val="99000"/>
              </a:lnSpc>
              <a:spcAft>
                <a:spcPts val="5"/>
              </a:spcAft>
              <a:buClr>
                <a:srgbClr val="000000"/>
              </a:buClr>
              <a:buSzPts val="1100"/>
            </a:pPr>
            <a:r>
              <a:rPr lang="ru-RU" sz="160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17. Соколова </a:t>
            </a:r>
            <a:r>
              <a:rPr lang="ru-RU" sz="16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В.В. Культура речи и культура общения. М.: Просвещение, 1995. С. 65.</a:t>
            </a:r>
            <a:endParaRPr lang="ru-RU" sz="1600" u="none" strike="noStrike" dirty="0" smtClean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140970" lvl="0" fontAlgn="base">
              <a:lnSpc>
                <a:spcPct val="103000"/>
              </a:lnSpc>
              <a:spcAft>
                <a:spcPts val="15"/>
              </a:spcAft>
              <a:buClr>
                <a:srgbClr val="000000"/>
              </a:buClr>
              <a:buSzPts val="1100"/>
            </a:pPr>
            <a:r>
              <a:rPr lang="ru-RU" sz="160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18. Чернышев </a:t>
            </a:r>
            <a:r>
              <a:rPr lang="ru-RU" sz="16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В.И. Чистота и правильность русской речи // Избранные труды. Т. 1. – М.: 1970.</a:t>
            </a:r>
            <a:endParaRPr lang="ru-RU" sz="1600" u="none" strike="noStrike" dirty="0" smtClean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5455" marR="133985" indent="-6350" algn="just">
              <a:lnSpc>
                <a:spcPct val="103000"/>
              </a:lnSpc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2009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79512" y="50141"/>
            <a:ext cx="8712968" cy="3093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348" tIns="45720" rIns="131721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Орфография </a:t>
            </a:r>
            <a:endParaRPr kumimoji="0" lang="ru-RU" sz="22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История орфографии. </a:t>
            </a: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Орфография – это исторически сложившееся явление.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Орфография занимает важное место в системе современного русского языка и в жизни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грамотного человека. "Орфография – правописание, система правил, определяющих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единообразие способов передачи речи (слов и грамматических форм) на письме" 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Орфографическая система русского языка наиболее тесно связана с графикой –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разделом языкознания, изучающим буквенную систему.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основе современной русской графики лежит кириллица – азбука старославянского языка.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Современное русское правописание регулируется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"Правилами русской орфографии и пунктуации" 1956 года.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9" name="Рисунок 1" descr="Описание: 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5" t="5820" r="3343" b="5215"/>
          <a:stretch>
            <a:fillRect/>
          </a:stretch>
        </p:blipFill>
        <p:spPr bwMode="auto">
          <a:xfrm>
            <a:off x="539553" y="3143296"/>
            <a:ext cx="8158576" cy="3310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 rot="10800000" flipV="1">
            <a:off x="951427" y="5135107"/>
            <a:ext cx="774670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1454924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04665"/>
            <a:ext cx="864096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Орфограммы могут быть нескольких типов: </a:t>
            </a:r>
          </a:p>
          <a:p>
            <a:pPr marL="457200" lvl="0" indent="-457200" fontAlgn="base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или иная буква в слове в соответствии с фонемой в сильной позиции: душонка – тушёнка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457200" lvl="0" indent="-457200" fontAlgn="base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слабой позиции: кот – год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457200" lvl="0" indent="-457200" fontAlgn="base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наличие или отсутствие буквы: честный - тесный; </a:t>
            </a:r>
          </a:p>
          <a:p>
            <a:pPr lvl="0" fontAlgn="base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4.  слитное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раздельное или дефисное написание слова: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подорожник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– по-дорожному, встарь – в старину; </a:t>
            </a:r>
          </a:p>
          <a:p>
            <a:pPr lvl="0" fontAlgn="base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5. строчная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или прописная буква, начинающая слово: шарик – Шарик; все буквы в слове: вуз – МГУ; </a:t>
            </a:r>
          </a:p>
          <a:p>
            <a:pPr lvl="0" fontAlgn="base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6. перенос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части слова с одной строки на другую: на – двинуть, но над – вязать; </a:t>
            </a:r>
          </a:p>
          <a:p>
            <a:pPr lvl="0" fontAlgn="base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граф. сокращ.: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прил. – прилагательное; в/ч – войсковая часть </a:t>
            </a:r>
          </a:p>
        </p:txBody>
      </p:sp>
      <p:pic>
        <p:nvPicPr>
          <p:cNvPr id="3" name="Рисунок 2" descr="Описание: 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36" t="16455" r="3572" b="3165"/>
          <a:stretch>
            <a:fillRect/>
          </a:stretch>
        </p:blipFill>
        <p:spPr bwMode="auto">
          <a:xfrm>
            <a:off x="1051442" y="5159404"/>
            <a:ext cx="6840760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5661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21</TotalTime>
  <Words>2488</Words>
  <Application>Microsoft Office PowerPoint</Application>
  <PresentationFormat>Экран (4:3)</PresentationFormat>
  <Paragraphs>337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Сomputer10</dc:creator>
  <cp:lastModifiedBy>Сomputer10</cp:lastModifiedBy>
  <cp:revision>4</cp:revision>
  <dcterms:created xsi:type="dcterms:W3CDTF">2024-10-11T07:11:25Z</dcterms:created>
  <dcterms:modified xsi:type="dcterms:W3CDTF">2024-10-11T09:22:59Z</dcterms:modified>
</cp:coreProperties>
</file>