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73" r:id="rId2"/>
    <p:sldId id="283" r:id="rId3"/>
    <p:sldId id="268" r:id="rId4"/>
    <p:sldId id="269" r:id="rId5"/>
    <p:sldId id="276" r:id="rId6"/>
    <p:sldId id="279" r:id="rId7"/>
    <p:sldId id="287" r:id="rId8"/>
    <p:sldId id="277" r:id="rId9"/>
    <p:sldId id="284" r:id="rId10"/>
    <p:sldId id="286" r:id="rId11"/>
    <p:sldId id="285" r:id="rId12"/>
    <p:sldId id="280"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clrMru>
    <a:srgbClr val="0000CC"/>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159" autoAdjust="0"/>
    <p:restoredTop sz="94660"/>
  </p:normalViewPr>
  <p:slideViewPr>
    <p:cSldViewPr>
      <p:cViewPr varScale="1">
        <p:scale>
          <a:sx n="68" d="100"/>
          <a:sy n="68" d="100"/>
        </p:scale>
        <p:origin x="-618"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24.09.2024</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24.09.2024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24.09.2024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24.09.2024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24.09.2024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24.09.2024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24.09.2024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24.09.2024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24.09.2024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24.09.2024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24.09.2024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24.09.2024</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microsoft.com/office/2007/relationships/hdphoto" Target="NUL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C:\Users\Гулбакыт\Downloads\Логотип мектеп (1).png"/>
          <p:cNvPicPr/>
          <p:nvPr/>
        </p:nvPicPr>
        <p:blipFill>
          <a:blip r:embed="rId2" cstate="print"/>
          <a:srcRect/>
          <a:stretch>
            <a:fillRect/>
          </a:stretch>
        </p:blipFill>
        <p:spPr bwMode="auto">
          <a:xfrm>
            <a:off x="214282" y="-214338"/>
            <a:ext cx="7429552" cy="2706506"/>
          </a:xfrm>
          <a:prstGeom prst="rect">
            <a:avLst/>
          </a:prstGeom>
          <a:noFill/>
          <a:ln w="9525">
            <a:noFill/>
            <a:miter lim="800000"/>
            <a:headEnd/>
            <a:tailEnd/>
          </a:ln>
        </p:spPr>
      </p:pic>
      <p:sp>
        <p:nvSpPr>
          <p:cNvPr id="3" name="Прямоугольник 2"/>
          <p:cNvSpPr/>
          <p:nvPr/>
        </p:nvSpPr>
        <p:spPr>
          <a:xfrm>
            <a:off x="928662" y="2143116"/>
            <a:ext cx="7786710" cy="3847207"/>
          </a:xfrm>
          <a:prstGeom prst="rect">
            <a:avLst/>
          </a:prstGeom>
        </p:spPr>
        <p:txBody>
          <a:bodyPr wrap="square">
            <a:spAutoFit/>
          </a:bodyPr>
          <a:lstStyle/>
          <a:p>
            <a:pPr algn="ctr"/>
            <a:r>
              <a:rPr lang="kk-KZ" sz="3200" b="1" i="1" dirty="0" smtClean="0"/>
              <a:t>«Үздік авторлық бағдарлама»  Республикалық конкурсы</a:t>
            </a:r>
            <a:endParaRPr lang="ru-RU" sz="3200" dirty="0" smtClean="0"/>
          </a:p>
          <a:p>
            <a:pPr algn="ctr"/>
            <a:r>
              <a:rPr lang="kk-KZ" sz="2400" b="1" dirty="0" smtClean="0">
                <a:latin typeface="Times New Roman" pitchFamily="18" charset="0"/>
                <a:cs typeface="Times New Roman" pitchFamily="18" charset="0"/>
              </a:rPr>
              <a:t>  </a:t>
            </a:r>
            <a:endParaRPr lang="ru-RU" sz="2800" dirty="0" smtClean="0">
              <a:latin typeface="Times New Roman" pitchFamily="18" charset="0"/>
              <a:cs typeface="Times New Roman" pitchFamily="18" charset="0"/>
            </a:endParaRPr>
          </a:p>
          <a:p>
            <a:endParaRPr lang="kk-KZ" sz="2800" b="1" dirty="0" smtClean="0">
              <a:latin typeface="Times New Roman" pitchFamily="18" charset="0"/>
              <a:cs typeface="Times New Roman" pitchFamily="18" charset="0"/>
            </a:endParaRPr>
          </a:p>
          <a:p>
            <a:endParaRPr lang="kk-KZ" sz="2800" b="1" dirty="0" smtClean="0">
              <a:latin typeface="Times New Roman" pitchFamily="18" charset="0"/>
              <a:cs typeface="Times New Roman" pitchFamily="18" charset="0"/>
            </a:endParaRPr>
          </a:p>
          <a:p>
            <a:r>
              <a:rPr lang="kk-KZ" sz="2800" b="1" dirty="0" smtClean="0">
                <a:latin typeface="Times New Roman" pitchFamily="18" charset="0"/>
                <a:cs typeface="Times New Roman" pitchFamily="18" charset="0"/>
              </a:rPr>
              <a:t>			</a:t>
            </a:r>
          </a:p>
          <a:p>
            <a:r>
              <a:rPr lang="kk-KZ" sz="2400" b="1" i="1" dirty="0" smtClean="0"/>
              <a:t>Тақырыбы: </a:t>
            </a:r>
            <a:r>
              <a:rPr lang="kk-KZ" sz="2400" b="1" i="1" dirty="0" smtClean="0">
                <a:solidFill>
                  <a:srgbClr val="002060"/>
                </a:solidFill>
              </a:rPr>
              <a:t>«Эссе жазу әдістемесі»</a:t>
            </a:r>
            <a:endParaRPr lang="ru-RU" sz="2400" dirty="0" smtClean="0">
              <a:solidFill>
                <a:srgbClr val="002060"/>
              </a:solidFill>
            </a:endParaRPr>
          </a:p>
          <a:p>
            <a:r>
              <a:rPr lang="kk-KZ" sz="2400" b="1" dirty="0" smtClean="0"/>
              <a:t>Бастауыш сынып мұғалімі: </a:t>
            </a:r>
            <a:r>
              <a:rPr lang="kk-KZ" sz="2400" b="1" dirty="0" smtClean="0">
                <a:solidFill>
                  <a:srgbClr val="002060"/>
                </a:solidFill>
              </a:rPr>
              <a:t>Миятбекова Жаныл Кумисбековна</a:t>
            </a:r>
            <a:endParaRPr lang="ru-RU" sz="2400" dirty="0" smtClean="0">
              <a:solidFill>
                <a:srgbClr val="002060"/>
              </a:solidFill>
            </a:endParaRPr>
          </a:p>
        </p:txBody>
      </p:sp>
    </p:spTree>
  </p:cSld>
  <p:clrMapOvr>
    <a:masterClrMapping/>
  </p:clrMapOvr>
  <p:transition>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844" y="357166"/>
            <a:ext cx="8572528" cy="523220"/>
          </a:xfrm>
          <a:prstGeom prst="rect">
            <a:avLst/>
          </a:prstGeom>
        </p:spPr>
        <p:txBody>
          <a:bodyPr wrap="square">
            <a:spAutoFit/>
          </a:bodyPr>
          <a:lstStyle/>
          <a:p>
            <a:pPr algn="ctr"/>
            <a:r>
              <a:rPr lang="kk-KZ" sz="2800" b="1" dirty="0" smtClean="0"/>
              <a:t>Тақырыбы: Эссе жазу үшін нені меңгеру керек?</a:t>
            </a:r>
            <a:endParaRPr lang="ru-RU" sz="2800" dirty="0"/>
          </a:p>
        </p:txBody>
      </p:sp>
      <p:sp>
        <p:nvSpPr>
          <p:cNvPr id="3" name="Прямоугольник 2"/>
          <p:cNvSpPr/>
          <p:nvPr/>
        </p:nvSpPr>
        <p:spPr>
          <a:xfrm>
            <a:off x="285720" y="1000108"/>
            <a:ext cx="8572560" cy="830997"/>
          </a:xfrm>
          <a:prstGeom prst="rect">
            <a:avLst/>
          </a:prstGeom>
        </p:spPr>
        <p:txBody>
          <a:bodyPr wrap="square">
            <a:spAutoFit/>
          </a:bodyPr>
          <a:lstStyle/>
          <a:p>
            <a:r>
              <a:rPr lang="kk-KZ" sz="2400" dirty="0" smtClean="0"/>
              <a:t>Эссе жазғанда меңгеретін талаптарды кластерге </a:t>
            </a:r>
            <a:r>
              <a:rPr lang="kk-KZ" sz="2400" dirty="0" smtClean="0"/>
              <a:t>толтырындар:</a:t>
            </a:r>
            <a:endParaRPr lang="ru-RU" sz="2400" dirty="0"/>
          </a:p>
        </p:txBody>
      </p:sp>
      <p:pic>
        <p:nvPicPr>
          <p:cNvPr id="5" name="image8.jpeg"/>
          <p:cNvPicPr/>
          <p:nvPr/>
        </p:nvPicPr>
        <p:blipFill>
          <a:blip r:embed="rId2" cstate="print"/>
          <a:stretch>
            <a:fillRect/>
          </a:stretch>
        </p:blipFill>
        <p:spPr>
          <a:xfrm>
            <a:off x="1428728" y="2071678"/>
            <a:ext cx="6333628" cy="4199383"/>
          </a:xfrm>
          <a:prstGeom prst="rect">
            <a:avLst/>
          </a:prstGeom>
        </p:spPr>
      </p:pic>
    </p:spTree>
  </p:cSld>
  <p:clrMapOvr>
    <a:masterClrMapping/>
  </p:clrMapOvr>
  <p:transition>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844" y="357166"/>
            <a:ext cx="8572528" cy="523220"/>
          </a:xfrm>
          <a:prstGeom prst="rect">
            <a:avLst/>
          </a:prstGeom>
        </p:spPr>
        <p:txBody>
          <a:bodyPr wrap="square">
            <a:spAutoFit/>
          </a:bodyPr>
          <a:lstStyle/>
          <a:p>
            <a:pPr algn="ctr"/>
            <a:r>
              <a:rPr lang="kk-KZ" sz="2800" b="1" dirty="0" smtClean="0"/>
              <a:t>Тақырыбы: Эссе жазуға қойылатын талаптар</a:t>
            </a:r>
            <a:endParaRPr lang="ru-RU" sz="2800" dirty="0"/>
          </a:p>
        </p:txBody>
      </p:sp>
      <p:sp>
        <p:nvSpPr>
          <p:cNvPr id="3" name="Прямоугольник 2"/>
          <p:cNvSpPr/>
          <p:nvPr/>
        </p:nvSpPr>
        <p:spPr>
          <a:xfrm>
            <a:off x="285720" y="1142984"/>
            <a:ext cx="8572560" cy="461665"/>
          </a:xfrm>
          <a:prstGeom prst="rect">
            <a:avLst/>
          </a:prstGeom>
        </p:spPr>
        <p:txBody>
          <a:bodyPr wrap="square">
            <a:spAutoFit/>
          </a:bodyPr>
          <a:lstStyle/>
          <a:p>
            <a:r>
              <a:rPr lang="kk-KZ" sz="2400" dirty="0" smtClean="0"/>
              <a:t>Эссе жазудың әрбір талабына мысал </a:t>
            </a:r>
            <a:r>
              <a:rPr lang="kk-KZ" sz="2400" dirty="0" smtClean="0"/>
              <a:t>келтіріңдер:</a:t>
            </a:r>
            <a:endParaRPr lang="ru-RU" sz="2400" dirty="0"/>
          </a:p>
        </p:txBody>
      </p:sp>
      <p:pic>
        <p:nvPicPr>
          <p:cNvPr id="4" name="image7.jpeg"/>
          <p:cNvPicPr/>
          <p:nvPr/>
        </p:nvPicPr>
        <p:blipFill>
          <a:blip r:embed="rId2" cstate="print"/>
          <a:stretch>
            <a:fillRect/>
          </a:stretch>
        </p:blipFill>
        <p:spPr>
          <a:xfrm>
            <a:off x="714348" y="1714488"/>
            <a:ext cx="7149986" cy="4779841"/>
          </a:xfrm>
          <a:prstGeom prst="rect">
            <a:avLst/>
          </a:prstGeom>
        </p:spPr>
      </p:pic>
    </p:spTree>
  </p:cSld>
  <p:clrMapOvr>
    <a:masterClrMapping/>
  </p:clrMapOvr>
  <p:transition>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14414" y="357167"/>
            <a:ext cx="7143800" cy="15481161"/>
          </a:xfrm>
          <a:prstGeom prst="rect">
            <a:avLst/>
          </a:prstGeom>
        </p:spPr>
        <p:txBody>
          <a:bodyPr wrap="square">
            <a:spAutoFit/>
          </a:bodyPr>
          <a:lstStyle/>
          <a:p>
            <a:pPr algn="ctr"/>
            <a:r>
              <a:rPr lang="kk-KZ" sz="2000" b="1" dirty="0" smtClean="0"/>
              <a:t>ҚАЗАҚСТАН РЕСПУБЛИКАСЫ</a:t>
            </a:r>
            <a:endParaRPr lang="ru-RU" sz="2000" dirty="0" smtClean="0"/>
          </a:p>
          <a:p>
            <a:pPr algn="ctr"/>
            <a:r>
              <a:rPr lang="kk-KZ" sz="2000" b="1" dirty="0" smtClean="0"/>
              <a:t>«ӨРКЕНИЕТ» ҒЫЛЫМИ-ӘДІСТЕМЕЛІК ОРТАЛЫҒЫНЫҢ БАСПАСЫ РЕСПУБЛИКА КАЗАХСТАН</a:t>
            </a:r>
            <a:endParaRPr lang="ru-RU" sz="2000" dirty="0" smtClean="0"/>
          </a:p>
          <a:p>
            <a:pPr algn="ctr"/>
            <a:r>
              <a:rPr lang="kk-KZ" sz="2000" b="1" dirty="0" smtClean="0"/>
              <a:t>ИЗДАТЕЛЬСТВО НАУЧНО-МЕТОДИЧЕСКОГО ЦЕНТРА «ӨРКЕНИЕТ»</a:t>
            </a:r>
            <a:endParaRPr lang="ru-RU" sz="2000" dirty="0" smtClean="0"/>
          </a:p>
          <a:p>
            <a:r>
              <a:rPr lang="kk-KZ" sz="6000" b="1" dirty="0" smtClean="0"/>
              <a:t> </a:t>
            </a:r>
            <a:endParaRPr lang="ru-RU" sz="6000" dirty="0" smtClean="0"/>
          </a:p>
          <a:p>
            <a:r>
              <a:rPr lang="kk-KZ" sz="6000" b="1" dirty="0" smtClean="0"/>
              <a:t> </a:t>
            </a:r>
            <a:endParaRPr lang="ru-RU" sz="6000" dirty="0" smtClean="0"/>
          </a:p>
          <a:p>
            <a:r>
              <a:rPr lang="kk-KZ" sz="6000" b="1" dirty="0" smtClean="0"/>
              <a:t> </a:t>
            </a:r>
            <a:endParaRPr lang="ru-RU" sz="6000" dirty="0" smtClean="0"/>
          </a:p>
          <a:p>
            <a:r>
              <a:rPr lang="kk-KZ" sz="6000" b="1" dirty="0" smtClean="0"/>
              <a:t> </a:t>
            </a:r>
            <a:endParaRPr lang="ru-RU" sz="6000" dirty="0" smtClean="0"/>
          </a:p>
          <a:p>
            <a:r>
              <a:rPr lang="kk-KZ" sz="6000" b="1" dirty="0" smtClean="0"/>
              <a:t> </a:t>
            </a:r>
            <a:endParaRPr lang="ru-RU" sz="6000" dirty="0" smtClean="0"/>
          </a:p>
          <a:p>
            <a:r>
              <a:rPr lang="kk-KZ" sz="6000" b="1" dirty="0" smtClean="0"/>
              <a:t> </a:t>
            </a:r>
            <a:endParaRPr lang="ru-RU" sz="6000" dirty="0" smtClean="0"/>
          </a:p>
          <a:p>
            <a:r>
              <a:rPr lang="kk-KZ" sz="6000" b="1" dirty="0" smtClean="0"/>
              <a:t> </a:t>
            </a:r>
            <a:endParaRPr lang="ru-RU" sz="6000" dirty="0" smtClean="0"/>
          </a:p>
          <a:p>
            <a:r>
              <a:rPr lang="kk-KZ" sz="6000" b="1" dirty="0" smtClean="0"/>
              <a:t> </a:t>
            </a:r>
            <a:endParaRPr lang="ru-RU" sz="6000" dirty="0" smtClean="0"/>
          </a:p>
          <a:p>
            <a:r>
              <a:rPr lang="kk-KZ" sz="6000" b="1" dirty="0" smtClean="0"/>
              <a:t> </a:t>
            </a:r>
            <a:endParaRPr lang="ru-RU" sz="6000" dirty="0" smtClean="0"/>
          </a:p>
          <a:p>
            <a:r>
              <a:rPr lang="kk-KZ" sz="6000" b="1" dirty="0" smtClean="0"/>
              <a:t> </a:t>
            </a:r>
            <a:endParaRPr lang="ru-RU" sz="6000" dirty="0" smtClean="0"/>
          </a:p>
          <a:p>
            <a:r>
              <a:rPr lang="kk-KZ" sz="6000" b="1" dirty="0" smtClean="0"/>
              <a:t> </a:t>
            </a:r>
            <a:endParaRPr lang="ru-RU" sz="6000" dirty="0" smtClean="0"/>
          </a:p>
          <a:p>
            <a:r>
              <a:rPr lang="kk-KZ" sz="6000" b="1" dirty="0" smtClean="0"/>
              <a:t> </a:t>
            </a:r>
            <a:endParaRPr lang="ru-RU" sz="6000" dirty="0" smtClean="0"/>
          </a:p>
          <a:p>
            <a:r>
              <a:rPr lang="kk-KZ" sz="6000" b="1" dirty="0" smtClean="0"/>
              <a:t> </a:t>
            </a:r>
            <a:endParaRPr lang="ru-RU" sz="6000" dirty="0" smtClean="0"/>
          </a:p>
          <a:p>
            <a:r>
              <a:rPr lang="ru-RU" sz="6000" dirty="0" smtClean="0"/>
              <a:t/>
            </a:r>
            <a:br>
              <a:rPr lang="ru-RU" sz="6000" dirty="0" smtClean="0"/>
            </a:br>
            <a:endParaRPr lang="ru-RU" sz="6000" dirty="0"/>
          </a:p>
        </p:txBody>
      </p:sp>
      <p:pic>
        <p:nvPicPr>
          <p:cNvPr id="3" name="image51.png"/>
          <p:cNvPicPr/>
          <p:nvPr/>
        </p:nvPicPr>
        <p:blipFill>
          <a:blip r:embed="rId2" cstate="print"/>
          <a:stretch>
            <a:fillRect/>
          </a:stretch>
        </p:blipFill>
        <p:spPr>
          <a:xfrm>
            <a:off x="2928926" y="2500306"/>
            <a:ext cx="3571900" cy="3357586"/>
          </a:xfrm>
          <a:prstGeom prst="rect">
            <a:avLst/>
          </a:prstGeom>
        </p:spPr>
      </p:pic>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3857628"/>
            <a:ext cx="4071966" cy="584775"/>
          </a:xfrm>
          <a:prstGeom prst="rect">
            <a:avLst/>
          </a:prstGeom>
        </p:spPr>
        <p:txBody>
          <a:bodyPr wrap="square">
            <a:spAutoFit/>
          </a:bodyPr>
          <a:lstStyle/>
          <a:p>
            <a:pPr algn="ctr"/>
            <a:r>
              <a:rPr lang="kk-KZ" sz="3200" b="1" dirty="0" smtClean="0">
                <a:solidFill>
                  <a:srgbClr val="7030A0"/>
                </a:solidFill>
                <a:latin typeface="Times New Roman" pitchFamily="18" charset="0"/>
                <a:cs typeface="Times New Roman" pitchFamily="18" charset="0"/>
              </a:rPr>
              <a:t> </a:t>
            </a:r>
            <a:endParaRPr lang="ru-RU" sz="3200" b="1" dirty="0">
              <a:solidFill>
                <a:srgbClr val="7030A0"/>
              </a:solidFill>
              <a:latin typeface="Times New Roman" pitchFamily="18" charset="0"/>
              <a:cs typeface="Times New Roman" pitchFamily="18" charset="0"/>
            </a:endParaRPr>
          </a:p>
        </p:txBody>
      </p:sp>
      <p:pic>
        <p:nvPicPr>
          <p:cNvPr id="5" name="Рисунок 4" descr="C:\Users\User\Downloads\WhatsApp Image 2021-12-14 at 11.37.55.jpeg"/>
          <p:cNvPicPr/>
          <p:nvPr/>
        </p:nvPicPr>
        <p:blipFill rotWithShape="1">
          <a:blip r:embed="rId2" cstate="print">
            <a:extLst>
              <a:ext uri="{BEBA8EAE-BF5A-486C-A8C5-ECC9F3942E4B}">
                <a14:imgProps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a14:imgLayer r:embed="rId8">
                    <a14:imgEffect>
                      <a14:brightnessContrast bright="20000" contrast="-20000"/>
                    </a14:imgEffect>
                  </a14:imgLayer>
                </a14:imgProps>
              </a:ex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l="22315" t="20865" r="1839" b="3150"/>
          <a:stretch/>
        </p:blipFill>
        <p:spPr bwMode="auto">
          <a:xfrm>
            <a:off x="3286116" y="2143116"/>
            <a:ext cx="2428892" cy="2357454"/>
          </a:xfrm>
          <a:prstGeom prst="rect">
            <a:avLst/>
          </a:prstGeom>
          <a:noFill/>
          <a:ln>
            <a:noFill/>
          </a:ln>
          <a:extLst>
            <a:ext uri="{53640926-AAD7-44D8-BBD7-CCE9431645EC}">
              <a14:shadowObscured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a:ext>
          </a:extLst>
        </p:spPr>
      </p:pic>
      <p:sp>
        <p:nvSpPr>
          <p:cNvPr id="6" name="Прямоугольник 5"/>
          <p:cNvSpPr/>
          <p:nvPr/>
        </p:nvSpPr>
        <p:spPr>
          <a:xfrm>
            <a:off x="1071538" y="4429132"/>
            <a:ext cx="7500990" cy="1077218"/>
          </a:xfrm>
          <a:prstGeom prst="rect">
            <a:avLst/>
          </a:prstGeom>
        </p:spPr>
        <p:txBody>
          <a:bodyPr wrap="square">
            <a:spAutoFit/>
          </a:bodyPr>
          <a:lstStyle/>
          <a:p>
            <a:pPr algn="ctr"/>
            <a:r>
              <a:rPr lang="kk-KZ" sz="3200" b="1" dirty="0" smtClean="0"/>
              <a:t>Бастауыш сынып мұғалімі: </a:t>
            </a:r>
            <a:r>
              <a:rPr lang="kk-KZ" sz="3200" b="1" dirty="0" smtClean="0">
                <a:solidFill>
                  <a:srgbClr val="7030A0"/>
                </a:solidFill>
                <a:latin typeface="Times New Roman" pitchFamily="18" charset="0"/>
                <a:cs typeface="Times New Roman" pitchFamily="18" charset="0"/>
              </a:rPr>
              <a:t>Миятбекова Жаныл Кумисбековна</a:t>
            </a:r>
            <a:endParaRPr lang="ru-RU" sz="3200" b="1" dirty="0">
              <a:solidFill>
                <a:srgbClr val="7030A0"/>
              </a:solidFill>
              <a:latin typeface="Times New Roman" pitchFamily="18" charset="0"/>
              <a:cs typeface="Times New Roman" pitchFamily="18" charset="0"/>
            </a:endParaRPr>
          </a:p>
        </p:txBody>
      </p:sp>
      <p:sp>
        <p:nvSpPr>
          <p:cNvPr id="7" name="Прямоугольник 6"/>
          <p:cNvSpPr/>
          <p:nvPr/>
        </p:nvSpPr>
        <p:spPr>
          <a:xfrm>
            <a:off x="571440" y="785794"/>
            <a:ext cx="8572560" cy="646331"/>
          </a:xfrm>
          <a:prstGeom prst="rect">
            <a:avLst/>
          </a:prstGeom>
        </p:spPr>
        <p:txBody>
          <a:bodyPr wrap="square">
            <a:spAutoFit/>
          </a:bodyPr>
          <a:lstStyle/>
          <a:p>
            <a:r>
              <a:rPr lang="kk-KZ" sz="3600" b="1" i="1" dirty="0" smtClean="0"/>
              <a:t>Тақырыбы: </a:t>
            </a:r>
            <a:r>
              <a:rPr lang="kk-KZ" sz="3600" b="1" i="1" dirty="0" smtClean="0">
                <a:solidFill>
                  <a:srgbClr val="002060"/>
                </a:solidFill>
              </a:rPr>
              <a:t>«Эссе жазу әдістемесі»</a:t>
            </a:r>
            <a:endParaRPr lang="ru-RU" sz="3600" dirty="0" smtClean="0">
              <a:solidFill>
                <a:srgbClr val="002060"/>
              </a:solidFill>
            </a:endParaRPr>
          </a:p>
        </p:txBody>
      </p:sp>
    </p:spTree>
  </p:cSld>
  <p:clrMapOvr>
    <a:masterClrMapping/>
  </p:clrMapOvr>
  <p:transition>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500042"/>
            <a:ext cx="8972584" cy="1143000"/>
          </a:xfrm>
        </p:spPr>
        <p:txBody>
          <a:bodyPr>
            <a:normAutofit fontScale="90000"/>
          </a:bodyPr>
          <a:lstStyle/>
          <a:p>
            <a:pPr algn="ctr"/>
            <a:r>
              <a:rPr lang="kk-KZ" sz="5400" dirty="0" smtClean="0">
                <a:solidFill>
                  <a:srgbClr val="FF0000"/>
                </a:solidFill>
              </a:rPr>
              <a:t>ЭССЕ ЖАЗУ ӘДІСТЕМЕСІ</a:t>
            </a:r>
            <a:r>
              <a:rPr lang="ru-RU" sz="5400" dirty="0" smtClean="0"/>
              <a:t/>
            </a:r>
            <a:br>
              <a:rPr lang="ru-RU" sz="5400" dirty="0" smtClean="0"/>
            </a:br>
            <a:endParaRPr lang="ru-RU" sz="5400" dirty="0"/>
          </a:p>
        </p:txBody>
      </p:sp>
      <p:sp>
        <p:nvSpPr>
          <p:cNvPr id="3" name="Содержимое 2"/>
          <p:cNvSpPr>
            <a:spLocks noGrp="1"/>
          </p:cNvSpPr>
          <p:nvPr>
            <p:ph idx="1"/>
          </p:nvPr>
        </p:nvSpPr>
        <p:spPr>
          <a:xfrm>
            <a:off x="357158" y="714356"/>
            <a:ext cx="8786842" cy="5929354"/>
          </a:xfrm>
        </p:spPr>
        <p:txBody>
          <a:bodyPr>
            <a:normAutofit fontScale="25000" lnSpcReduction="20000"/>
          </a:bodyPr>
          <a:lstStyle/>
          <a:p>
            <a:r>
              <a:rPr lang="kk-KZ" sz="3600" b="1" dirty="0" smtClean="0"/>
              <a:t> </a:t>
            </a:r>
            <a:endParaRPr lang="ru-RU" sz="7200" dirty="0" smtClean="0"/>
          </a:p>
          <a:p>
            <a:r>
              <a:rPr lang="kk-KZ" sz="8000" b="1" dirty="0" smtClean="0"/>
              <a:t>Рецензенты:</a:t>
            </a:r>
            <a:endParaRPr lang="ru-RU" sz="8000" b="1" dirty="0" smtClean="0"/>
          </a:p>
          <a:p>
            <a:r>
              <a:rPr lang="kk-KZ" sz="8000" b="1" dirty="0" smtClean="0"/>
              <a:t>Мұқатаев О.О. </a:t>
            </a:r>
            <a:r>
              <a:rPr lang="kk-KZ" sz="8000" dirty="0" smtClean="0"/>
              <a:t>педагог мастер, Қазақстан Республикасы «Өркениет» ғылыми- әдістемелік орталығының аға ғылыми қызметкері</a:t>
            </a:r>
            <a:r>
              <a:rPr lang="kk-KZ" sz="8000" dirty="0" smtClean="0"/>
              <a:t>;</a:t>
            </a:r>
            <a:endParaRPr lang="ru-RU" sz="8000" dirty="0" smtClean="0"/>
          </a:p>
          <a:p>
            <a:r>
              <a:rPr lang="kk-KZ" sz="8000" b="1" dirty="0" smtClean="0"/>
              <a:t>Эссе жазу әдістемесі /</a:t>
            </a:r>
            <a:r>
              <a:rPr lang="kk-KZ" sz="8000" dirty="0" smtClean="0"/>
              <a:t>құрастырған	</a:t>
            </a:r>
            <a:r>
              <a:rPr lang="kk-KZ" sz="8000" b="1" dirty="0" smtClean="0"/>
              <a:t>Миятбекова Ж. К.– </a:t>
            </a:r>
            <a:r>
              <a:rPr lang="kk-KZ" sz="8000" dirty="0" smtClean="0"/>
              <a:t>Шымкент қаласы, 2021. – 81б</a:t>
            </a:r>
            <a:r>
              <a:rPr lang="kk-KZ" sz="8000" b="1" dirty="0" smtClean="0"/>
              <a:t>.</a:t>
            </a:r>
            <a:endParaRPr lang="ru-RU" sz="8000" dirty="0" smtClean="0"/>
          </a:p>
          <a:p>
            <a:r>
              <a:rPr lang="kk-KZ" sz="8000" b="1" dirty="0" smtClean="0"/>
              <a:t>ISBN </a:t>
            </a:r>
            <a:r>
              <a:rPr lang="kk-KZ" sz="8000" b="1" dirty="0" smtClean="0"/>
              <a:t>978-651-8657-75-8</a:t>
            </a:r>
            <a:endParaRPr lang="ru-RU" sz="8000" dirty="0" smtClean="0"/>
          </a:p>
          <a:p>
            <a:r>
              <a:rPr lang="kk-KZ" sz="8000" dirty="0" smtClean="0"/>
              <a:t>Қазақ тілі сабағында бастауыш сынып оқушылардың өзіндік көзқарасын, сыни ойын жетілдіру, ұстанымын дәлелді бекіту үшін жан-жақты білім алып, ақпараттық қарулану, тақырыпты ашуда метатанымдық білігін тиімді қолдану, шығармашылық қабілетін арттыруға бағытталған</a:t>
            </a:r>
            <a:r>
              <a:rPr lang="kk-KZ" sz="8000" dirty="0" smtClean="0"/>
              <a:t>.</a:t>
            </a:r>
            <a:endParaRPr lang="ru-RU" sz="8000" dirty="0" smtClean="0"/>
          </a:p>
          <a:p>
            <a:r>
              <a:rPr lang="kk-KZ" sz="8000" b="1" dirty="0" smtClean="0"/>
              <a:t>УДК 373</a:t>
            </a:r>
            <a:endParaRPr lang="ru-RU" sz="8000" b="1" dirty="0" smtClean="0"/>
          </a:p>
          <a:p>
            <a:r>
              <a:rPr lang="kk-KZ" sz="8000" b="1" dirty="0" smtClean="0"/>
              <a:t>ББК 74.243.5</a:t>
            </a:r>
            <a:endParaRPr lang="ru-RU" sz="8000" dirty="0" smtClean="0"/>
          </a:p>
          <a:p>
            <a:r>
              <a:rPr lang="kk-KZ" sz="8000" b="1" dirty="0" smtClean="0"/>
              <a:t> </a:t>
            </a:r>
            <a:endParaRPr lang="ru-RU" sz="8000" dirty="0" smtClean="0"/>
          </a:p>
          <a:p>
            <a:r>
              <a:rPr lang="kk-KZ" sz="8000" dirty="0" smtClean="0"/>
              <a:t>«Өркениет» ғылыми-әдістемелік орталығының 2021 жылғы «21» маусымдағы №1 хаттамасына сәйкес сараптау комиссиясының шешімімен баспаға ұсынылды.</a:t>
            </a:r>
            <a:endParaRPr lang="ru-RU" sz="8000" dirty="0" smtClean="0"/>
          </a:p>
          <a:p>
            <a:r>
              <a:rPr lang="kk-KZ" sz="8000" dirty="0" smtClean="0"/>
              <a:t>  </a:t>
            </a:r>
            <a:r>
              <a:rPr lang="kk-KZ" sz="8000" b="1" dirty="0" smtClean="0"/>
              <a:t>978-651-8657-75-8</a:t>
            </a:r>
            <a:endParaRPr lang="ru-RU" sz="8000" dirty="0" smtClean="0"/>
          </a:p>
          <a:p>
            <a:r>
              <a:rPr lang="kk-KZ" sz="8000" dirty="0" smtClean="0"/>
              <a:t>ISBN</a:t>
            </a:r>
            <a:r>
              <a:rPr lang="ru-RU" sz="8000" dirty="0" smtClean="0"/>
              <a:t> </a:t>
            </a:r>
            <a:r>
              <a:rPr lang="kk-KZ" sz="8000" b="1" dirty="0" smtClean="0"/>
              <a:t> </a:t>
            </a:r>
            <a:endParaRPr lang="ru-RU" sz="8000" dirty="0" smtClean="0"/>
          </a:p>
          <a:p>
            <a:r>
              <a:rPr lang="kk-KZ" sz="8000" dirty="0" smtClean="0"/>
              <a:t>© ҚР «Өркениет» ҒӘО, 2021</a:t>
            </a:r>
            <a:endParaRPr lang="ru-RU" sz="8000" dirty="0" smtClean="0"/>
          </a:p>
          <a:p>
            <a:r>
              <a:rPr lang="kk-KZ" sz="3600" dirty="0" smtClean="0"/>
              <a:t/>
            </a:r>
            <a:br>
              <a:rPr lang="kk-KZ" sz="3600" dirty="0" smtClean="0"/>
            </a:br>
            <a:endParaRPr lang="ru-RU" dirty="0"/>
          </a:p>
        </p:txBody>
      </p:sp>
    </p:spTree>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0"/>
            <a:ext cx="8229600" cy="1143000"/>
          </a:xfrm>
        </p:spPr>
        <p:txBody>
          <a:bodyPr>
            <a:normAutofit/>
          </a:bodyPr>
          <a:lstStyle/>
          <a:p>
            <a:pPr algn="ctr"/>
            <a:r>
              <a:rPr lang="kk-KZ" sz="5400" dirty="0" smtClean="0">
                <a:solidFill>
                  <a:srgbClr val="FF0000"/>
                </a:solidFill>
              </a:rPr>
              <a:t>ЭССЕ ЖАЗУ </a:t>
            </a:r>
            <a:r>
              <a:rPr lang="kk-KZ" sz="5400" dirty="0" smtClean="0">
                <a:solidFill>
                  <a:srgbClr val="FF0000"/>
                </a:solidFill>
              </a:rPr>
              <a:t>ӘДІСТЕМЕСІ</a:t>
            </a:r>
            <a:endParaRPr lang="ru-RU" dirty="0"/>
          </a:p>
        </p:txBody>
      </p:sp>
      <p:sp>
        <p:nvSpPr>
          <p:cNvPr id="3" name="Содержимое 2"/>
          <p:cNvSpPr>
            <a:spLocks noGrp="1"/>
          </p:cNvSpPr>
          <p:nvPr>
            <p:ph idx="1"/>
          </p:nvPr>
        </p:nvSpPr>
        <p:spPr>
          <a:xfrm>
            <a:off x="457200" y="1214422"/>
            <a:ext cx="8686800" cy="5110178"/>
          </a:xfrm>
        </p:spPr>
        <p:txBody>
          <a:bodyPr>
            <a:normAutofit fontScale="62500" lnSpcReduction="20000"/>
          </a:bodyPr>
          <a:lstStyle/>
          <a:p>
            <a:r>
              <a:rPr lang="kk-KZ" sz="3400" b="1" dirty="0" smtClean="0"/>
              <a:t>ҚАЗАҚСТАН РЕСПУБЛИКАСЫ</a:t>
            </a:r>
            <a:endParaRPr lang="ru-RU" sz="3400" b="1" dirty="0" smtClean="0"/>
          </a:p>
          <a:p>
            <a:pPr>
              <a:buNone/>
            </a:pPr>
            <a:r>
              <a:rPr lang="ru-RU" sz="3400" dirty="0" smtClean="0"/>
              <a:t/>
            </a:r>
            <a:br>
              <a:rPr lang="ru-RU" sz="3400" dirty="0" smtClean="0"/>
            </a:br>
            <a:r>
              <a:rPr lang="kk-KZ" sz="3400" b="1" dirty="0" smtClean="0"/>
              <a:t>«ÓRKENIET» ҒЫЛЫМИ-ӘДІСТЕМЕЛІК ОРТАЛЫҒЫНЫҢ БАСПАСЫНА </a:t>
            </a:r>
            <a:r>
              <a:rPr lang="kk-KZ" sz="3400" b="1" dirty="0" smtClean="0"/>
              <a:t>ҰСЫНЫЛДЫ</a:t>
            </a:r>
            <a:r>
              <a:rPr lang="kk-KZ" sz="3400" b="1" dirty="0" smtClean="0"/>
              <a:t> </a:t>
            </a:r>
            <a:endParaRPr lang="ru-RU" sz="3400" dirty="0" smtClean="0"/>
          </a:p>
          <a:p>
            <a:r>
              <a:rPr lang="kk-KZ" sz="3400" b="1" dirty="0" smtClean="0"/>
              <a:t>Рецензенттер:</a:t>
            </a:r>
            <a:endParaRPr lang="ru-RU" sz="3400" b="1" dirty="0" smtClean="0"/>
          </a:p>
          <a:p>
            <a:r>
              <a:rPr lang="kk-KZ" sz="3400" dirty="0" smtClean="0"/>
              <a:t>Рецензенттер: «Órkenіet» ғылыми-әдістемелік орталығының аға ғылыми қызметкері О.О. Мұқатаев</a:t>
            </a:r>
            <a:endParaRPr lang="ru-RU" sz="3400" dirty="0" smtClean="0"/>
          </a:p>
          <a:p>
            <a:r>
              <a:rPr lang="kk-KZ" sz="3400" dirty="0" smtClean="0"/>
              <a:t> </a:t>
            </a:r>
            <a:endParaRPr lang="ru-RU" sz="3400" dirty="0" smtClean="0"/>
          </a:p>
          <a:p>
            <a:r>
              <a:rPr lang="kk-KZ" sz="3400" b="1" dirty="0" smtClean="0"/>
              <a:t>Құрастырған</a:t>
            </a:r>
            <a:r>
              <a:rPr lang="kk-KZ" sz="3400" dirty="0" smtClean="0"/>
              <a:t>: Шымкент қаласы</a:t>
            </a:r>
            <a:endParaRPr lang="ru-RU" sz="3400" dirty="0" smtClean="0"/>
          </a:p>
          <a:p>
            <a:r>
              <a:rPr lang="kk-KZ" sz="3400" dirty="0" smtClean="0"/>
              <a:t>Қаратау ауданы</a:t>
            </a:r>
            <a:endParaRPr lang="ru-RU" sz="3400" dirty="0" smtClean="0"/>
          </a:p>
          <a:p>
            <a:r>
              <a:rPr lang="kk-KZ" sz="3400" dirty="0" smtClean="0"/>
              <a:t>С.Нұрмағамбетов атындағы № 72 жалпы орта білім беретін мектеп</a:t>
            </a:r>
            <a:endParaRPr lang="ru-RU" sz="3400" dirty="0" smtClean="0"/>
          </a:p>
          <a:p>
            <a:r>
              <a:rPr lang="kk-KZ" sz="3400" b="1" dirty="0" smtClean="0"/>
              <a:t>Миятбекова Жаныл Кумисбековна</a:t>
            </a:r>
            <a:endParaRPr lang="ru-RU" sz="3400" b="1" dirty="0" smtClean="0"/>
          </a:p>
          <a:p>
            <a:r>
              <a:rPr lang="kk-KZ" sz="3400" b="1" dirty="0" smtClean="0"/>
              <a:t>  </a:t>
            </a:r>
            <a:endParaRPr lang="ru-RU" sz="3400" dirty="0" smtClean="0"/>
          </a:p>
          <a:p>
            <a:r>
              <a:rPr lang="kk-KZ" sz="3400" b="1" dirty="0" smtClean="0"/>
              <a:t> </a:t>
            </a:r>
            <a:endParaRPr lang="ru-RU" sz="3400" dirty="0" smtClean="0"/>
          </a:p>
          <a:p>
            <a:r>
              <a:rPr lang="kk-KZ" sz="3400" b="1" dirty="0" smtClean="0"/>
              <a:t>© Қазақстан Республикасы </a:t>
            </a:r>
            <a:r>
              <a:rPr lang="kk-KZ" sz="3400" dirty="0" smtClean="0"/>
              <a:t>«Órkenіet» ҚР ҒӘО, 2021ж.</a:t>
            </a:r>
            <a:endParaRPr lang="ru-RU" sz="3400" dirty="0" smtClean="0"/>
          </a:p>
          <a:p>
            <a:endParaRPr lang="kk-KZ" sz="2400" b="1" dirty="0" smtClean="0">
              <a:latin typeface="Times New Roman" pitchFamily="18" charset="0"/>
              <a:cs typeface="Times New Roman" pitchFamily="18" charset="0"/>
            </a:endParaRPr>
          </a:p>
          <a:p>
            <a:endParaRPr lang="ru-RU" dirty="0"/>
          </a:p>
        </p:txBody>
      </p:sp>
    </p:spTree>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71736" y="214290"/>
            <a:ext cx="4141005" cy="923330"/>
          </a:xfrm>
          <a:prstGeom prst="rect">
            <a:avLst/>
          </a:prstGeom>
        </p:spPr>
        <p:txBody>
          <a:bodyPr wrap="none">
            <a:spAutoFit/>
          </a:bodyPr>
          <a:lstStyle/>
          <a:p>
            <a:pPr algn="ctr"/>
            <a:r>
              <a:rPr lang="kk-KZ" sz="4800" b="1" dirty="0" smtClean="0">
                <a:solidFill>
                  <a:schemeClr val="accent1"/>
                </a:solidFill>
                <a:latin typeface="Times New Roman" pitchFamily="18" charset="0"/>
                <a:cs typeface="Times New Roman" pitchFamily="18" charset="0"/>
              </a:rPr>
              <a:t> </a:t>
            </a:r>
            <a:r>
              <a:rPr lang="kk-KZ" sz="5400" b="1" dirty="0" smtClean="0"/>
              <a:t>Түсінік </a:t>
            </a:r>
            <a:r>
              <a:rPr lang="kk-KZ" sz="5400" b="1" dirty="0" smtClean="0"/>
              <a:t> хат</a:t>
            </a:r>
            <a:endParaRPr lang="ru-RU" sz="5000" dirty="0">
              <a:solidFill>
                <a:srgbClr val="C00000"/>
              </a:solidFill>
            </a:endParaRPr>
          </a:p>
        </p:txBody>
      </p:sp>
      <p:sp>
        <p:nvSpPr>
          <p:cNvPr id="3" name="Прямоугольник 2"/>
          <p:cNvSpPr/>
          <p:nvPr/>
        </p:nvSpPr>
        <p:spPr>
          <a:xfrm>
            <a:off x="214282" y="1000108"/>
            <a:ext cx="8929718" cy="5632311"/>
          </a:xfrm>
          <a:prstGeom prst="rect">
            <a:avLst/>
          </a:prstGeom>
        </p:spPr>
        <p:txBody>
          <a:bodyPr wrap="square">
            <a:spAutoFit/>
          </a:bodyPr>
          <a:lstStyle/>
          <a:p>
            <a:r>
              <a:rPr lang="kk-KZ" dirty="0" smtClean="0"/>
              <a:t>Тілді </a:t>
            </a:r>
            <a:r>
              <a:rPr lang="kk-KZ" dirty="0" smtClean="0"/>
              <a:t>оқытуда жүргізілетін жазба жұмыстары оқушылардың жазылым әрекетін қалыптастырады. Осы әрекетті орындау үшін жазба жұмыстарының бірнеше түрлері қолданылады. Солардың қазіргі замаңғы ең өзекті түрі – эссе.</a:t>
            </a:r>
            <a:endParaRPr lang="ru-RU" dirty="0" smtClean="0"/>
          </a:p>
          <a:p>
            <a:r>
              <a:rPr lang="kk-KZ" dirty="0" smtClean="0"/>
              <a:t>Эссе – прозалық әдеби жанр. Француз тілінен аударғанда «очерк» немесе «нобай» деген мағынаны білдіреді. Эссе автордың дара әсерін, белгілі бір мәселеге қатысты көзқарасын көрсетеді. Ол белгілі бір сұраққа толық жауап бермейді, тек сол мәсеге қатысты өз ойын немесе әсерін көрсетеді.</a:t>
            </a:r>
            <a:endParaRPr lang="ru-RU" dirty="0" smtClean="0"/>
          </a:p>
          <a:p>
            <a:r>
              <a:rPr lang="kk-KZ" dirty="0" smtClean="0"/>
              <a:t>Эссе жазу кезінде логика, ойды дәйектеу мен ақпаратты сауатты жеткізу қабілеті жақсы дамиды. Баяндау стилі көбіне сөйлеуге бағытталған.</a:t>
            </a:r>
            <a:endParaRPr lang="ru-RU" dirty="0" smtClean="0"/>
          </a:p>
          <a:p>
            <a:r>
              <a:rPr lang="kk-KZ" b="1" dirty="0" smtClean="0"/>
              <a:t>Мақсаты:</a:t>
            </a:r>
            <a:endParaRPr lang="ru-RU" b="1" dirty="0" smtClean="0"/>
          </a:p>
          <a:p>
            <a:r>
              <a:rPr lang="kk-KZ" dirty="0" smtClean="0"/>
              <a:t>Қазақ тілі сабағында бастауыш сынып оқушылардың өзіндік көзқарасын, сыни ойын жетілдіру, ұстанымын дәлелді бекіту үшін жан-жақты білім алып, ақпараттық қарулану, тақырыпты ашуда метатанымдық білігін тиімді қолдану, шығармашылық қабілетін арттыру</a:t>
            </a:r>
            <a:endParaRPr lang="ru-RU" dirty="0" smtClean="0"/>
          </a:p>
          <a:p>
            <a:r>
              <a:rPr lang="kk-KZ" b="1" dirty="0" smtClean="0"/>
              <a:t>Міндеттері:</a:t>
            </a:r>
            <a:endParaRPr lang="ru-RU" b="1" dirty="0" smtClean="0"/>
          </a:p>
          <a:p>
            <a:pPr lvl="0"/>
            <a:r>
              <a:rPr lang="kk-KZ" dirty="0" smtClean="0"/>
              <a:t>Оқушылардың ой жүйелілігін реттеу</a:t>
            </a:r>
            <a:endParaRPr lang="ru-RU" dirty="0" smtClean="0"/>
          </a:p>
          <a:p>
            <a:pPr lvl="0"/>
            <a:r>
              <a:rPr lang="kk-KZ" dirty="0" smtClean="0"/>
              <a:t>Эссе жазу түрлеріне қарай жазу тәсілдерін таңдай біліп, эссе түріне қарай жазу стилін сақтау, ой жүйесінің бірізділігін сақтаудағы сөз оралымдарын тиімді қолдану</a:t>
            </a:r>
            <a:endParaRPr lang="ru-RU" dirty="0" smtClean="0"/>
          </a:p>
          <a:p>
            <a:pPr lvl="0"/>
            <a:r>
              <a:rPr lang="kk-KZ" dirty="0" smtClean="0"/>
              <a:t>Шығармашылық жазбаларда сөздік қорының байлығын дамыту, талдау жұмыстарында қажетті термин сөздерді тиімді қолдануды үйрету</a:t>
            </a:r>
            <a:endParaRPr lang="ru-RU" dirty="0"/>
          </a:p>
        </p:txBody>
      </p:sp>
    </p:spTree>
  </p:cSld>
  <p:clrMapOvr>
    <a:masterClrMapping/>
  </p:clrMapOvr>
  <p:transition>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928794" y="285728"/>
            <a:ext cx="6284477" cy="923330"/>
          </a:xfrm>
          <a:prstGeom prst="rect">
            <a:avLst/>
          </a:prstGeom>
        </p:spPr>
        <p:txBody>
          <a:bodyPr wrap="none">
            <a:spAutoFit/>
          </a:bodyPr>
          <a:lstStyle/>
          <a:p>
            <a:pPr algn="ctr"/>
            <a:r>
              <a:rPr lang="kk-KZ" sz="5400" b="1" dirty="0" smtClean="0"/>
              <a:t>Эссе дегеніміз не?</a:t>
            </a:r>
            <a:endParaRPr lang="ru-RU" sz="5400" b="1" dirty="0"/>
          </a:p>
        </p:txBody>
      </p:sp>
      <p:sp>
        <p:nvSpPr>
          <p:cNvPr id="3" name="Прямоугольник 2"/>
          <p:cNvSpPr/>
          <p:nvPr/>
        </p:nvSpPr>
        <p:spPr>
          <a:xfrm>
            <a:off x="285720" y="1142984"/>
            <a:ext cx="8715436" cy="4708981"/>
          </a:xfrm>
          <a:prstGeom prst="rect">
            <a:avLst/>
          </a:prstGeom>
        </p:spPr>
        <p:txBody>
          <a:bodyPr wrap="square">
            <a:spAutoFit/>
          </a:bodyPr>
          <a:lstStyle/>
          <a:p>
            <a:r>
              <a:rPr lang="kk-KZ" sz="2000" b="1" dirty="0" smtClean="0">
                <a:solidFill>
                  <a:srgbClr val="002060"/>
                </a:solidFill>
                <a:latin typeface="Times New Roman" pitchFamily="18" charset="0"/>
                <a:cs typeface="Times New Roman" pitchFamily="18" charset="0"/>
              </a:rPr>
              <a:t> </a:t>
            </a:r>
            <a:r>
              <a:rPr lang="kk-KZ" sz="2000" dirty="0" smtClean="0"/>
              <a:t>Сіздер эссенің құрылымы қандай болуы керек екенін, эссені басқа жанрлардан қандай белгілері ерекшелеп тұратынын, тақырыпты қалай таңдайтыныңызды және өз ойыңызды қағазға сауатты түсіруді білетін боласыздар.</a:t>
            </a:r>
            <a:endParaRPr lang="ru-RU" sz="2000" dirty="0" smtClean="0"/>
          </a:p>
          <a:p>
            <a:r>
              <a:rPr lang="kk-KZ" sz="2000" dirty="0" smtClean="0"/>
              <a:t>Көпшілігі эссе – бұл қарапайым шығарма деп ойлайды. Алайда, олай емес.</a:t>
            </a:r>
            <a:endParaRPr lang="ru-RU" sz="2000" dirty="0" smtClean="0"/>
          </a:p>
          <a:p>
            <a:r>
              <a:rPr lang="kk-KZ" sz="2000" dirty="0" smtClean="0"/>
              <a:t>Эссе – прозалық әдеби жанр. Француз тілінен аударғанда «очерк» немесе «нобай» деген мағынаны білдіреді. Эссе автордың дара әсерін, белгілі бір мәселеге қатысты көзқарасын көрсетеді. Ол белгілі бір сұраққа толық жауап бермейді, тек сол мәсеге қатысты өз ойын немесе әсерін көрсетеді.</a:t>
            </a:r>
            <a:endParaRPr lang="ru-RU" sz="2000" dirty="0" smtClean="0"/>
          </a:p>
          <a:p>
            <a:r>
              <a:rPr lang="kk-KZ" sz="2000" dirty="0" smtClean="0"/>
              <a:t>Эссе жазу кезінде логика, ойды дәйектеу мен ақпаратты сауатты жеткізу қабілеті жақсы дамиды. Баяндау стилі көбіне сөйлеуге бағытталған.</a:t>
            </a:r>
            <a:endParaRPr lang="ru-RU" sz="2000" dirty="0" smtClean="0"/>
          </a:p>
          <a:p>
            <a:r>
              <a:rPr lang="kk-KZ" sz="2000" dirty="0" smtClean="0"/>
              <a:t>Эссенің сипатты ерекшеліктері</a:t>
            </a:r>
            <a:endParaRPr lang="ru-RU" sz="2000" dirty="0" smtClean="0"/>
          </a:p>
          <a:p>
            <a:r>
              <a:rPr lang="kk-KZ" sz="2000" dirty="0" smtClean="0"/>
              <a:t>Эссені дұрыс жазу үшін, алдымен оны басқа жанрлардан ажырататын ерекшеліктерді ескеру қажет</a:t>
            </a:r>
            <a:r>
              <a:rPr lang="kk-KZ" sz="2000" dirty="0" smtClean="0"/>
              <a:t>.</a:t>
            </a:r>
            <a:endParaRPr lang="ru-RU" sz="2000" dirty="0" smtClean="0"/>
          </a:p>
        </p:txBody>
      </p:sp>
    </p:spTree>
  </p:cSld>
  <p:clrMapOvr>
    <a:masterClrMapping/>
  </p:clrMapOvr>
  <p:transition>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285728"/>
            <a:ext cx="8535093" cy="769441"/>
          </a:xfrm>
          <a:prstGeom prst="rect">
            <a:avLst/>
          </a:prstGeom>
        </p:spPr>
        <p:txBody>
          <a:bodyPr wrap="none">
            <a:spAutoFit/>
          </a:bodyPr>
          <a:lstStyle/>
          <a:p>
            <a:r>
              <a:rPr lang="kk-KZ" sz="3600" b="1" dirty="0" smtClean="0"/>
              <a:t>Тақырыпты қалай </a:t>
            </a:r>
            <a:r>
              <a:rPr lang="kk-KZ" sz="3600" b="1" dirty="0" smtClean="0"/>
              <a:t> таңдауға болады</a:t>
            </a:r>
            <a:r>
              <a:rPr lang="kk-KZ" sz="4400" b="1" dirty="0" smtClean="0"/>
              <a:t>?</a:t>
            </a:r>
            <a:endParaRPr lang="ru-RU" sz="4400" b="1" dirty="0"/>
          </a:p>
        </p:txBody>
      </p:sp>
      <p:sp>
        <p:nvSpPr>
          <p:cNvPr id="3" name="Прямоугольник 2"/>
          <p:cNvSpPr/>
          <p:nvPr/>
        </p:nvSpPr>
        <p:spPr>
          <a:xfrm>
            <a:off x="285720" y="1142984"/>
            <a:ext cx="8715436" cy="5324535"/>
          </a:xfrm>
          <a:prstGeom prst="rect">
            <a:avLst/>
          </a:prstGeom>
        </p:spPr>
        <p:txBody>
          <a:bodyPr wrap="square">
            <a:spAutoFit/>
          </a:bodyPr>
          <a:lstStyle/>
          <a:p>
            <a:r>
              <a:rPr lang="kk-KZ" sz="2000" b="1" dirty="0" smtClean="0">
                <a:solidFill>
                  <a:srgbClr val="002060"/>
                </a:solidFill>
                <a:latin typeface="Times New Roman" pitchFamily="18" charset="0"/>
                <a:cs typeface="Times New Roman" pitchFamily="18" charset="0"/>
              </a:rPr>
              <a:t> </a:t>
            </a:r>
            <a:r>
              <a:rPr lang="kk-KZ" sz="2000" dirty="0" smtClean="0"/>
              <a:t>Егер жалпы бағыт бойынша таңдау керек тақырыптар тізімі жоқ болса, онда эссенің қандай аудиторияға керек екенін ескеру қажет. Мұнда нұсқалар әртүрлі болуы мүмкін: университет оқытушысы, комиссия, әдеби қауымдастық, жұмыс беруші болуы</a:t>
            </a:r>
            <a:endParaRPr lang="ru-RU" sz="2000" dirty="0" smtClean="0"/>
          </a:p>
          <a:p>
            <a:r>
              <a:rPr lang="kk-KZ" sz="2000" dirty="0" smtClean="0"/>
              <a:t>ықтимал.</a:t>
            </a:r>
            <a:endParaRPr lang="ru-RU" sz="2000" dirty="0" smtClean="0"/>
          </a:p>
          <a:p>
            <a:r>
              <a:rPr lang="kk-KZ" sz="2000" dirty="0" smtClean="0"/>
              <a:t>Егер эссені мұғалімге өткізу үшін жазса, онда қандай қасиеттердің бағаланатынын ойлану керек. Осыған байланысты тексеруші автордан күтетін</a:t>
            </a:r>
            <a:endParaRPr lang="ru-RU" sz="2000" dirty="0" smtClean="0"/>
          </a:p>
          <a:p>
            <a:r>
              <a:rPr lang="kk-KZ" sz="2000" dirty="0" smtClean="0"/>
              <a:t>түпнұсқалық, сөйлемдерді қисынды түрде қалыптастыру қабілеті, сауаттылық, кәсіби қасиеттер және т.б. секілді қабілеттерді көрсету мүмкін болатын тақырыпты таңдауы қажет.</a:t>
            </a:r>
            <a:endParaRPr lang="ru-RU" sz="2000" dirty="0" smtClean="0"/>
          </a:p>
          <a:p>
            <a:r>
              <a:rPr lang="kk-KZ" sz="2000" dirty="0" smtClean="0"/>
              <a:t>Ұсынылған тізімнен эссе жазатын тақырыпты таңдағанда, белгілі бір білім, ой-пікір бар немесе қатты қызығушылық тудырған тақырыпты таңдаған жөн.</a:t>
            </a:r>
            <a:endParaRPr lang="ru-RU" sz="2000" dirty="0" smtClean="0"/>
          </a:p>
          <a:p>
            <a:r>
              <a:rPr lang="kk-KZ" sz="2000" dirty="0" smtClean="0"/>
              <a:t>Егер эссе жұмыс берушіге бағытталса, онда эссенің тақырыбы мен мазмұны автордың сипатын, оның шынайылығын, біртумалығын, адамгершілігін және даралығын көрсетіп тұруы қажет.</a:t>
            </a:r>
            <a:endParaRPr lang="ru-RU" sz="2000" dirty="0"/>
          </a:p>
        </p:txBody>
      </p:sp>
    </p:spTree>
  </p:cSld>
  <p:clrMapOvr>
    <a:masterClrMapping/>
  </p:clrMapOvr>
  <p:transition>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8728" y="214290"/>
            <a:ext cx="6424708" cy="646331"/>
          </a:xfrm>
          <a:prstGeom prst="rect">
            <a:avLst/>
          </a:prstGeom>
        </p:spPr>
        <p:txBody>
          <a:bodyPr wrap="none">
            <a:spAutoFit/>
          </a:bodyPr>
          <a:lstStyle/>
          <a:p>
            <a:pPr algn="ctr"/>
            <a:r>
              <a:rPr lang="kk-KZ" sz="3600" b="1" dirty="0" smtClean="0"/>
              <a:t>Оқушының </a:t>
            </a:r>
            <a:r>
              <a:rPr lang="kk-KZ" sz="3600" b="1" dirty="0" smtClean="0"/>
              <a:t> жұмыс  </a:t>
            </a:r>
            <a:r>
              <a:rPr lang="kk-KZ" sz="3600" b="1" dirty="0" smtClean="0"/>
              <a:t>дәптері</a:t>
            </a:r>
            <a:endParaRPr lang="ru-RU" sz="3600" dirty="0"/>
          </a:p>
        </p:txBody>
      </p:sp>
      <p:sp>
        <p:nvSpPr>
          <p:cNvPr id="3" name="Прямоугольник 2"/>
          <p:cNvSpPr/>
          <p:nvPr/>
        </p:nvSpPr>
        <p:spPr>
          <a:xfrm>
            <a:off x="214282" y="1000108"/>
            <a:ext cx="9644130" cy="400110"/>
          </a:xfrm>
          <a:prstGeom prst="rect">
            <a:avLst/>
          </a:prstGeom>
        </p:spPr>
        <p:txBody>
          <a:bodyPr wrap="square">
            <a:spAutoFit/>
          </a:bodyPr>
          <a:lstStyle/>
          <a:p>
            <a:r>
              <a:rPr lang="kk-KZ" sz="2000" b="1" dirty="0" smtClean="0">
                <a:solidFill>
                  <a:schemeClr val="accent1">
                    <a:lumMod val="50000"/>
                  </a:schemeClr>
                </a:solidFill>
                <a:latin typeface="Times New Roman" pitchFamily="18" charset="0"/>
                <a:cs typeface="Times New Roman" pitchFamily="18" charset="0"/>
              </a:rPr>
              <a:t>    </a:t>
            </a:r>
            <a:endParaRPr lang="ru-RU" sz="2000" dirty="0"/>
          </a:p>
        </p:txBody>
      </p:sp>
      <p:sp>
        <p:nvSpPr>
          <p:cNvPr id="4098" name="Rectangle 2"/>
          <p:cNvSpPr>
            <a:spLocks noChangeArrowheads="1"/>
          </p:cNvSpPr>
          <p:nvPr/>
        </p:nvSpPr>
        <p:spPr bwMode="auto">
          <a:xfrm>
            <a:off x="428596" y="1357298"/>
            <a:ext cx="9572660" cy="36625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Тақырыбы: Эссе деген не?</a:t>
            </a:r>
            <a:endParaRPr kumimoji="0" lang="ru-RU" sz="105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Эссе – бұл еркін композицияға құрылған, көлемі шағын прозалық шығарма. Нақты бір мәселеге байланысты адамның жеке әсерін, түсінігін және ой толғанысын бейнелейді.</a:t>
            </a:r>
            <a:endParaRPr kumimoji="0" lang="ru-RU" sz="105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Келесі тұжырымдамаларды Венн диаграммасы арқылы салыстырып өз пікірінді білдір:</a:t>
            </a:r>
            <a:endParaRPr kumimoji="0" lang="ru-RU" sz="105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4097" name="image5.jpeg"/>
          <p:cNvPicPr>
            <a:picLocks noChangeAspect="1" noChangeArrowheads="1"/>
          </p:cNvPicPr>
          <p:nvPr/>
        </p:nvPicPr>
        <p:blipFill>
          <a:blip r:embed="rId2"/>
          <a:srcRect/>
          <a:stretch>
            <a:fillRect/>
          </a:stretch>
        </p:blipFill>
        <p:spPr bwMode="auto">
          <a:xfrm>
            <a:off x="1500166" y="4424823"/>
            <a:ext cx="6160362" cy="2433177"/>
          </a:xfrm>
          <a:prstGeom prst="rect">
            <a:avLst/>
          </a:prstGeom>
          <a:noFill/>
        </p:spPr>
      </p:pic>
      <p:sp>
        <p:nvSpPr>
          <p:cNvPr id="4099" name="Rectangle 3"/>
          <p:cNvSpPr>
            <a:spLocks noChangeArrowheads="1"/>
          </p:cNvSpPr>
          <p:nvPr/>
        </p:nvSpPr>
        <p:spPr bwMode="auto">
          <a:xfrm>
            <a:off x="484188" y="2552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844" y="357166"/>
            <a:ext cx="8572528" cy="523220"/>
          </a:xfrm>
          <a:prstGeom prst="rect">
            <a:avLst/>
          </a:prstGeom>
        </p:spPr>
        <p:txBody>
          <a:bodyPr wrap="square">
            <a:spAutoFit/>
          </a:bodyPr>
          <a:lstStyle/>
          <a:p>
            <a:pPr algn="ctr"/>
            <a:r>
              <a:rPr lang="kk-KZ" sz="2800" b="1" dirty="0" smtClean="0"/>
              <a:t>Тақырыбы: Эссе жазуға қойылатын талаптар</a:t>
            </a:r>
            <a:endParaRPr lang="ru-RU" sz="2800" dirty="0"/>
          </a:p>
        </p:txBody>
      </p:sp>
      <p:sp>
        <p:nvSpPr>
          <p:cNvPr id="3" name="Прямоугольник 2"/>
          <p:cNvSpPr/>
          <p:nvPr/>
        </p:nvSpPr>
        <p:spPr>
          <a:xfrm>
            <a:off x="285720" y="1142984"/>
            <a:ext cx="8572560" cy="461665"/>
          </a:xfrm>
          <a:prstGeom prst="rect">
            <a:avLst/>
          </a:prstGeom>
        </p:spPr>
        <p:txBody>
          <a:bodyPr wrap="square">
            <a:spAutoFit/>
          </a:bodyPr>
          <a:lstStyle/>
          <a:p>
            <a:r>
              <a:rPr lang="kk-KZ" sz="2400" dirty="0" smtClean="0"/>
              <a:t>Эссе жазудың әрбір талабына мысал </a:t>
            </a:r>
            <a:r>
              <a:rPr lang="kk-KZ" sz="2400" dirty="0" smtClean="0"/>
              <a:t>келтіріңдер:</a:t>
            </a:r>
            <a:endParaRPr lang="ru-RU" sz="2400" dirty="0"/>
          </a:p>
        </p:txBody>
      </p:sp>
      <p:pic>
        <p:nvPicPr>
          <p:cNvPr id="4" name="image7.jpeg"/>
          <p:cNvPicPr/>
          <p:nvPr/>
        </p:nvPicPr>
        <p:blipFill>
          <a:blip r:embed="rId2" cstate="print"/>
          <a:stretch>
            <a:fillRect/>
          </a:stretch>
        </p:blipFill>
        <p:spPr>
          <a:xfrm>
            <a:off x="714348" y="1714488"/>
            <a:ext cx="7149986" cy="4779841"/>
          </a:xfrm>
          <a:prstGeom prst="rect">
            <a:avLst/>
          </a:prstGeom>
        </p:spPr>
      </p:pic>
    </p:spTree>
  </p:cSld>
  <p:clrMapOvr>
    <a:masterClrMapping/>
  </p:clrMapOvr>
  <p:transition>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109</TotalTime>
  <Words>588</Words>
  <Application>Microsoft Office PowerPoint</Application>
  <PresentationFormat>Экран (4:3)</PresentationFormat>
  <Paragraphs>90</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Поток</vt:lpstr>
      <vt:lpstr>Слайд 1</vt:lpstr>
      <vt:lpstr>Слайд 2</vt:lpstr>
      <vt:lpstr>ЭССЕ ЖАЗУ ӘДІСТЕМЕСІ </vt:lpstr>
      <vt:lpstr>ЭССЕ ЖАЗУ ӘДІСТЕМЕСІ</vt:lpstr>
      <vt:lpstr>Слайд 5</vt:lpstr>
      <vt:lpstr>Слайд 6</vt:lpstr>
      <vt:lpstr>Слайд 7</vt:lpstr>
      <vt:lpstr>Слайд 8</vt:lpstr>
      <vt:lpstr>Слайд 9</vt:lpstr>
      <vt:lpstr>Слайд 10</vt:lpstr>
      <vt:lpstr>Слайд 11</vt:lpstr>
      <vt:lpstr>Слайд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Admin247</dc:creator>
  <cp:lastModifiedBy>User</cp:lastModifiedBy>
  <cp:revision>17</cp:revision>
  <dcterms:created xsi:type="dcterms:W3CDTF">2021-12-17T08:44:42Z</dcterms:created>
  <dcterms:modified xsi:type="dcterms:W3CDTF">2024-09-24T06:13:36Z</dcterms:modified>
</cp:coreProperties>
</file>