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3" r:id="rId3"/>
    <p:sldId id="257" r:id="rId4"/>
    <p:sldId id="258" r:id="rId5"/>
    <p:sldId id="259" r:id="rId6"/>
    <p:sldId id="260" r:id="rId7"/>
    <p:sldId id="261" r:id="rId8"/>
    <p:sldId id="262" r:id="rId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588" autoAdjust="0"/>
    <p:restoredTop sz="94624" autoAdjust="0"/>
  </p:normalViewPr>
  <p:slideViewPr>
    <p:cSldViewPr>
      <p:cViewPr varScale="1">
        <p:scale>
          <a:sx n="69" d="100"/>
          <a:sy n="69" d="100"/>
        </p:scale>
        <p:origin x="-1416"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0" name="Прямоугольный треугольник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Заголовок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grpSp>
        <p:nvGrpSpPr>
          <p:cNvPr id="2" name="Группа 1"/>
          <p:cNvGrpSpPr/>
          <p:nvPr/>
        </p:nvGrpSpPr>
        <p:grpSpPr>
          <a:xfrm>
            <a:off x="-3765" y="4953000"/>
            <a:ext cx="9147765" cy="1912088"/>
            <a:chOff x="-3765" y="4832896"/>
            <a:chExt cx="9147765" cy="2032192"/>
          </a:xfrm>
        </p:grpSpPr>
        <p:sp>
          <p:nvSpPr>
            <p:cNvPr id="7" name="Полилиния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Полилиния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Полилиния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Прямая соединительная линия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Дата 29"/>
          <p:cNvSpPr>
            <a:spLocks noGrp="1"/>
          </p:cNvSpPr>
          <p:nvPr>
            <p:ph type="dt" sz="half" idx="10"/>
          </p:nvPr>
        </p:nvSpPr>
        <p:spPr/>
        <p:txBody>
          <a:bodyPr/>
          <a:lstStyle>
            <a:lvl1pPr>
              <a:defRPr>
                <a:solidFill>
                  <a:srgbClr val="FFFFFF"/>
                </a:solidFill>
              </a:defRPr>
            </a:lvl1pPr>
            <a:extLst/>
          </a:lstStyle>
          <a:p>
            <a:fld id="{5B106E36-FD25-4E2D-B0AA-010F637433A0}" type="datetimeFigureOut">
              <a:rPr lang="ru-RU" smtClean="0"/>
              <a:pPr/>
              <a:t>26.09.2024</a:t>
            </a:fld>
            <a:endParaRPr lang="ru-RU"/>
          </a:p>
        </p:txBody>
      </p:sp>
      <p:sp>
        <p:nvSpPr>
          <p:cNvPr id="19" name="Нижний колонтитул 18"/>
          <p:cNvSpPr>
            <a:spLocks noGrp="1"/>
          </p:cNvSpPr>
          <p:nvPr>
            <p:ph type="ftr" sz="quarter" idx="11"/>
          </p:nvPr>
        </p:nvSpPr>
        <p:spPr/>
        <p:txBody>
          <a:bodyPr/>
          <a:lstStyle>
            <a:lvl1pPr>
              <a:defRPr>
                <a:solidFill>
                  <a:schemeClr val="accent1">
                    <a:tint val="20000"/>
                  </a:schemeClr>
                </a:solidFill>
              </a:defRPr>
            </a:lvl1pPr>
            <a:extLst/>
          </a:lstStyle>
          <a:p>
            <a:endParaRPr lang="ru-RU"/>
          </a:p>
        </p:txBody>
      </p:sp>
      <p:sp>
        <p:nvSpPr>
          <p:cNvPr id="27" name="Номер слайда 26"/>
          <p:cNvSpPr>
            <a:spLocks noGrp="1"/>
          </p:cNvSpPr>
          <p:nvPr>
            <p:ph type="sldNum" sz="quarter" idx="12"/>
          </p:nvPr>
        </p:nvSpPr>
        <p:spPr/>
        <p:txBody>
          <a:bodyPr/>
          <a:lstStyle>
            <a:lvl1pPr>
              <a:defRPr>
                <a:solidFill>
                  <a:srgbClr val="FFFFFF"/>
                </a:solidFill>
              </a:defRPr>
            </a:lvl1pPr>
            <a:extLst/>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1481329"/>
            <a:ext cx="8229600" cy="4386071"/>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26.09.2024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44013" y="274640"/>
            <a:ext cx="1777470" cy="5592761"/>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41"/>
            <a:ext cx="6324600" cy="5592760"/>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26.09.2024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26.09.2024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7" name="Заголовок 6"/>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5B106E36-FD25-4E2D-B0AA-010F637433A0}" type="datetimeFigureOut">
              <a:rPr lang="ru-RU" smtClean="0"/>
              <a:pPr/>
              <a:t>26.09.2024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7" name="Нашивка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Нашивка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bg>
      <p:bgRef idx="1002">
        <a:schemeClr val="bg1"/>
      </p:bgRef>
    </p:bg>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26.09.2024</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8" name="Заголовок 7"/>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5B106E36-FD25-4E2D-B0AA-010F637433A0}" type="datetimeFigureOut">
              <a:rPr lang="ru-RU" smtClean="0"/>
              <a:pPr/>
              <a:t>26.09.2024</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bg>
      <p:bgRef idx="1002">
        <a:schemeClr val="bg1"/>
      </p:bgRef>
    </p:bg>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extLst/>
          </a:lstStyle>
          <a:p>
            <a:fld id="{5B106E36-FD25-4E2D-B0AA-010F637433A0}" type="datetimeFigureOut">
              <a:rPr lang="ru-RU" smtClean="0"/>
              <a:pPr/>
              <a:t>26.09.2024</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6" name="Заголовок 5"/>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extLst/>
          </a:lstStyle>
          <a:p>
            <a:fld id="{5B106E36-FD25-4E2D-B0AA-010F637433A0}" type="datetimeFigureOut">
              <a:rPr lang="ru-RU" smtClean="0"/>
              <a:pPr/>
              <a:t>26.09.2024</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6727032" y="6407944"/>
            <a:ext cx="1920240" cy="365760"/>
          </a:xfrm>
        </p:spPr>
        <p:txBody>
          <a:bodyPr/>
          <a:lstStyle>
            <a:extLst/>
          </a:lstStyle>
          <a:p>
            <a:fld id="{5B106E36-FD25-4E2D-B0AA-010F637433A0}" type="datetimeFigureOut">
              <a:rPr lang="ru-RU" smtClean="0"/>
              <a:pPr/>
              <a:t>26.09.2024</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1"/>
      </p:bgRef>
    </p:bg>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
        <p:nvSpPr>
          <p:cNvPr id="3" name="Рисунок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ru-RU" smtClean="0"/>
              <a:t>Вставка рисунка</a:t>
            </a:r>
            <a:endParaRPr kumimoji="0" lang="en-US" dirty="0"/>
          </a:p>
        </p:txBody>
      </p:sp>
      <p:sp>
        <p:nvSpPr>
          <p:cNvPr id="5" name="Дата 4"/>
          <p:cNvSpPr>
            <a:spLocks noGrp="1"/>
          </p:cNvSpPr>
          <p:nvPr>
            <p:ph type="dt" sz="half" idx="10"/>
          </p:nvPr>
        </p:nvSpPr>
        <p:spPr/>
        <p:txBody>
          <a:bodyPr/>
          <a:lstStyle>
            <a:lvl1pPr>
              <a:defRPr>
                <a:solidFill>
                  <a:schemeClr val="tx1"/>
                </a:solidFill>
              </a:defRPr>
            </a:lvl1pPr>
            <a:extLst/>
          </a:lstStyle>
          <a:p>
            <a:fld id="{5B106E36-FD25-4E2D-B0AA-010F637433A0}" type="datetimeFigureOut">
              <a:rPr lang="ru-RU" smtClean="0"/>
              <a:pPr/>
              <a:t>26.09.2024</a:t>
            </a:fld>
            <a:endParaRPr lang="ru-RU"/>
          </a:p>
        </p:txBody>
      </p:sp>
      <p:sp>
        <p:nvSpPr>
          <p:cNvPr id="6" name="Нижний колонтитул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ru-RU"/>
          </a:p>
        </p:txBody>
      </p:sp>
      <p:sp>
        <p:nvSpPr>
          <p:cNvPr id="7" name="Номер слайда 6"/>
          <p:cNvSpPr>
            <a:spLocks noGrp="1"/>
          </p:cNvSpPr>
          <p:nvPr>
            <p:ph type="sldNum" sz="quarter" idx="12"/>
          </p:nvPr>
        </p:nvSpPr>
        <p:spPr/>
        <p:txBody>
          <a:bodyPr/>
          <a:lstStyle>
            <a:lvl1pPr>
              <a:defRPr>
                <a:solidFill>
                  <a:schemeClr val="tx1"/>
                </a:solidFill>
              </a:defRPr>
            </a:lvl1pPr>
            <a:extLst/>
          </a:lstStyle>
          <a:p>
            <a:fld id="{725C68B6-61C2-468F-89AB-4B9F7531AA68}" type="slidenum">
              <a:rPr lang="ru-RU" smtClean="0"/>
              <a:pPr/>
              <a:t>‹#›</a:t>
            </a:fld>
            <a:endParaRPr lang="ru-RU"/>
          </a:p>
        </p:txBody>
      </p:sp>
      <p:sp>
        <p:nvSpPr>
          <p:cNvPr id="2" name="Заголовок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ru-RU" smtClean="0"/>
              <a:t>Образец заголовка</a:t>
            </a:r>
            <a:endParaRPr kumimoji="0" lang="en-US"/>
          </a:p>
        </p:txBody>
      </p:sp>
      <p:sp>
        <p:nvSpPr>
          <p:cNvPr id="8" name="Полилиния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Полилиния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Прямоугольный треугольник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Прямая соединительная линия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Нашивка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Нашивка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Полилиния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Полилиния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Прямоугольный треугольник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Прямая соединительная линия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Заголовок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ru-RU" smtClean="0"/>
              <a:t>Образец заголовка</a:t>
            </a:r>
            <a:endParaRPr kumimoji="0" lang="en-US"/>
          </a:p>
        </p:txBody>
      </p:sp>
      <p:sp>
        <p:nvSpPr>
          <p:cNvPr id="30" name="Текст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5B106E36-FD25-4E2D-B0AA-010F637433A0}" type="datetimeFigureOut">
              <a:rPr lang="ru-RU" smtClean="0"/>
              <a:pPr/>
              <a:t>26.09.2024</a:t>
            </a:fld>
            <a:endParaRPr lang="ru-RU"/>
          </a:p>
        </p:txBody>
      </p:sp>
      <p:sp>
        <p:nvSpPr>
          <p:cNvPr id="22" name="Нижний колонтитул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ru-RU"/>
          </a:p>
        </p:txBody>
      </p:sp>
      <p:sp>
        <p:nvSpPr>
          <p:cNvPr id="18" name="Номер слайда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571472" y="1000108"/>
            <a:ext cx="7772400" cy="4214842"/>
          </a:xfrm>
        </p:spPr>
        <p:txBody>
          <a:bodyPr>
            <a:noAutofit/>
          </a:bodyPr>
          <a:lstStyle/>
          <a:p>
            <a:pPr algn="ctr"/>
            <a:r>
              <a:rPr lang="kk-KZ" sz="2800" dirty="0" smtClean="0">
                <a:solidFill>
                  <a:srgbClr val="FF0000"/>
                </a:solidFill>
                <a:latin typeface="Times New Roman" pitchFamily="18" charset="0"/>
                <a:cs typeface="Times New Roman" pitchFamily="18" charset="0"/>
              </a:rPr>
              <a:t>Адырбекова Анар Сейлбековқызы</a:t>
            </a:r>
          </a:p>
          <a:p>
            <a:pPr algn="ctr"/>
            <a:endParaRPr lang="kk-KZ" sz="2800" dirty="0" smtClean="0">
              <a:latin typeface="Times New Roman" pitchFamily="18" charset="0"/>
              <a:cs typeface="Times New Roman" pitchFamily="18" charset="0"/>
            </a:endParaRPr>
          </a:p>
          <a:p>
            <a:pPr algn="ctr"/>
            <a:r>
              <a:rPr lang="kk-KZ" sz="1600" dirty="0" smtClean="0">
                <a:latin typeface="Times New Roman" pitchFamily="18" charset="0"/>
                <a:cs typeface="Times New Roman" pitchFamily="18" charset="0"/>
              </a:rPr>
              <a:t>Авторлық бағдарлама</a:t>
            </a:r>
            <a:endParaRPr lang="ru-RU" sz="1600" dirty="0" smtClean="0">
              <a:latin typeface="Times New Roman" pitchFamily="18" charset="0"/>
              <a:cs typeface="Times New Roman" pitchFamily="18" charset="0"/>
            </a:endParaRPr>
          </a:p>
          <a:p>
            <a:pPr algn="ctr"/>
            <a:r>
              <a:rPr lang="kk-KZ" sz="1600" dirty="0" smtClean="0">
                <a:latin typeface="Times New Roman" pitchFamily="18" charset="0"/>
                <a:cs typeface="Times New Roman" pitchFamily="18" charset="0"/>
              </a:rPr>
              <a:t> </a:t>
            </a:r>
            <a:endParaRPr lang="ru-RU" sz="1600" dirty="0" smtClean="0">
              <a:latin typeface="Times New Roman" pitchFamily="18" charset="0"/>
              <a:cs typeface="Times New Roman" pitchFamily="18" charset="0"/>
            </a:endParaRPr>
          </a:p>
          <a:p>
            <a:pPr algn="ctr"/>
            <a:r>
              <a:rPr lang="kk-KZ" sz="2800" b="1" dirty="0" smtClean="0">
                <a:solidFill>
                  <a:srgbClr val="FF0000"/>
                </a:solidFill>
                <a:latin typeface="Times New Roman" pitchFamily="18" charset="0"/>
                <a:cs typeface="Times New Roman" pitchFamily="18" charset="0"/>
              </a:rPr>
              <a:t>Бастауыш мектепте теңдеуді шешу </a:t>
            </a:r>
            <a:endParaRPr lang="kk-KZ" sz="2800" b="1" dirty="0" smtClean="0">
              <a:solidFill>
                <a:srgbClr val="FF0000"/>
              </a:solidFill>
              <a:latin typeface="Times New Roman" pitchFamily="18" charset="0"/>
              <a:cs typeface="Times New Roman" pitchFamily="18" charset="0"/>
            </a:endParaRPr>
          </a:p>
          <a:p>
            <a:pPr algn="ctr"/>
            <a:r>
              <a:rPr lang="kk-KZ" sz="2800" b="1" dirty="0" smtClean="0">
                <a:solidFill>
                  <a:srgbClr val="FF0000"/>
                </a:solidFill>
                <a:latin typeface="Times New Roman" pitchFamily="18" charset="0"/>
                <a:cs typeface="Times New Roman" pitchFamily="18" charset="0"/>
              </a:rPr>
              <a:t>жолдарын </a:t>
            </a:r>
            <a:r>
              <a:rPr lang="kk-KZ" sz="2800" b="1" dirty="0" smtClean="0">
                <a:solidFill>
                  <a:srgbClr val="FF0000"/>
                </a:solidFill>
                <a:latin typeface="Times New Roman" pitchFamily="18" charset="0"/>
                <a:cs typeface="Times New Roman" pitchFamily="18" charset="0"/>
              </a:rPr>
              <a:t>үйрету</a:t>
            </a:r>
            <a:endParaRPr lang="ru-RU" sz="2800" b="1" dirty="0" smtClean="0">
              <a:solidFill>
                <a:srgbClr val="FF0000"/>
              </a:solidFill>
              <a:latin typeface="Times New Roman" pitchFamily="18" charset="0"/>
              <a:cs typeface="Times New Roman" pitchFamily="18" charset="0"/>
            </a:endParaRPr>
          </a:p>
          <a:p>
            <a:pPr algn="ctr"/>
            <a:r>
              <a:rPr lang="kk-KZ" sz="2800" b="1" dirty="0" smtClean="0">
                <a:solidFill>
                  <a:srgbClr val="FF0000"/>
                </a:solidFill>
                <a:latin typeface="Times New Roman" pitchFamily="18" charset="0"/>
                <a:cs typeface="Times New Roman" pitchFamily="18" charset="0"/>
              </a:rPr>
              <a:t> </a:t>
            </a:r>
            <a:endParaRPr lang="ru-RU" sz="2800" dirty="0" smtClean="0">
              <a:solidFill>
                <a:srgbClr val="FF0000"/>
              </a:solidFill>
              <a:latin typeface="Times New Roman" pitchFamily="18" charset="0"/>
              <a:cs typeface="Times New Roman" pitchFamily="18" charset="0"/>
            </a:endParaRPr>
          </a:p>
          <a:p>
            <a:pPr algn="ctr"/>
            <a:r>
              <a:rPr lang="kk-KZ" sz="2800" b="1" dirty="0" smtClean="0">
                <a:latin typeface="Times New Roman" pitchFamily="18" charset="0"/>
                <a:cs typeface="Times New Roman" pitchFamily="18" charset="0"/>
              </a:rPr>
              <a:t> </a:t>
            </a:r>
            <a:endParaRPr lang="ru-RU" sz="2800" dirty="0" smtClean="0">
              <a:latin typeface="Times New Roman" pitchFamily="18" charset="0"/>
              <a:cs typeface="Times New Roman" pitchFamily="18" charset="0"/>
            </a:endParaRPr>
          </a:p>
          <a:p>
            <a:r>
              <a:rPr lang="kk-KZ" sz="2800" b="1" dirty="0" smtClean="0"/>
              <a:t> </a:t>
            </a:r>
            <a:endParaRPr lang="ru-RU" sz="2800" dirty="0" smtClean="0"/>
          </a:p>
          <a:p>
            <a:r>
              <a:rPr lang="kk-KZ" sz="2800" b="1" dirty="0" smtClean="0"/>
              <a:t> </a:t>
            </a:r>
            <a:endParaRPr lang="ru-RU" sz="2800" dirty="0" smtClean="0"/>
          </a:p>
          <a:p>
            <a:r>
              <a:rPr lang="kk-KZ" sz="2800" b="1" dirty="0" smtClean="0"/>
              <a:t> </a:t>
            </a:r>
            <a:endParaRPr lang="ru-RU" sz="2800" dirty="0" smtClean="0"/>
          </a:p>
          <a:p>
            <a:pPr algn="ctr"/>
            <a:endParaRPr lang="kk-KZ" sz="2800" dirty="0" smtClean="0"/>
          </a:p>
          <a:p>
            <a:pPr algn="ctr"/>
            <a:endParaRPr lang="ru-RU" sz="28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Адырбекова Анар_page-0002.jpg"/>
          <p:cNvPicPr>
            <a:picLocks noChangeAspect="1"/>
          </p:cNvPicPr>
          <p:nvPr/>
        </p:nvPicPr>
        <p:blipFill>
          <a:blip r:embed="rId2"/>
          <a:srcRect b="30208"/>
          <a:stretch>
            <a:fillRect/>
          </a:stretch>
        </p:blipFill>
        <p:spPr>
          <a:xfrm>
            <a:off x="1928794" y="500042"/>
            <a:ext cx="6012694" cy="592933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500034" y="642918"/>
            <a:ext cx="8229600" cy="4525963"/>
          </a:xfrm>
        </p:spPr>
        <p:txBody>
          <a:bodyPr>
            <a:noAutofit/>
          </a:bodyPr>
          <a:lstStyle/>
          <a:p>
            <a:pPr algn="ctr"/>
            <a:r>
              <a:rPr lang="kk-KZ" sz="1100" b="1" dirty="0" smtClean="0">
                <a:latin typeface="Times New Roman" pitchFamily="18" charset="0"/>
                <a:cs typeface="Times New Roman" pitchFamily="18" charset="0"/>
              </a:rPr>
              <a:t>Түсінік </a:t>
            </a:r>
            <a:r>
              <a:rPr lang="kk-KZ" sz="1100" b="1" dirty="0" smtClean="0">
                <a:latin typeface="Times New Roman" pitchFamily="18" charset="0"/>
                <a:cs typeface="Times New Roman" pitchFamily="18" charset="0"/>
              </a:rPr>
              <a:t>хат</a:t>
            </a:r>
            <a:endParaRPr lang="ru-RU" sz="1100" dirty="0" smtClean="0">
              <a:latin typeface="Times New Roman" pitchFamily="18" charset="0"/>
              <a:cs typeface="Times New Roman" pitchFamily="18" charset="0"/>
            </a:endParaRPr>
          </a:p>
          <a:p>
            <a:r>
              <a:rPr lang="kk-KZ" sz="1100" dirty="0" smtClean="0">
                <a:latin typeface="Times New Roman" pitchFamily="18" charset="0"/>
                <a:cs typeface="Times New Roman" pitchFamily="18" charset="0"/>
              </a:rPr>
              <a:t>Теңдеуді немесе теңсіздікті шешу процесі кейбір түрлендірулер арқылы теңдеуді немесетеңсіздіктіеңқарапайымғаазайтуболыптабылады.Қарапайымтеңдеулермен теңсіздіктер алгоритмнің көмегімен шешіледі, ол сонымен қатар әрекеттер тізбегі болыптабылады.Әрекеттертізбегі-бұлоқужұмысыныңәдісі,бұллогикалықойлау әдістерін қалыптастыру үшін оқу жұмысының әдістерін қолдану мүмкіндігін атап өтуге мүмкіндік береді. Алайда, іс жүзінде теңдеулер мен теңсіздіктерді шешуге үйрету теңдеулер мен теңсіздіктердің жекелеген түрлерін шешу жолдарын есте сақтауға бағытталған.</a:t>
            </a:r>
            <a:endParaRPr lang="ru-RU" sz="1100" dirty="0" smtClean="0">
              <a:latin typeface="Times New Roman" pitchFamily="18" charset="0"/>
              <a:cs typeface="Times New Roman" pitchFamily="18" charset="0"/>
            </a:endParaRPr>
          </a:p>
          <a:p>
            <a:r>
              <a:rPr lang="kk-KZ" sz="1100" dirty="0" smtClean="0">
                <a:latin typeface="Times New Roman" pitchFamily="18" charset="0"/>
                <a:cs typeface="Times New Roman" pitchFamily="18" charset="0"/>
              </a:rPr>
              <a:t>Ең маңызды міндет - оқушылардың логикалық ойлауын қалыптастыру. Математикалық тұжырымдардың объектілері және оларды құру ережелері қалыптастыруға, пайымдауларды негіздеуге және дәлелдеуге, нақты анықтамалар беруге, логикалық интуицияны дамытуға, логикалық құрылымдардың механизмін қысқаша және көрнекі түрде ашуға және оларды қолдануға үйретуге ықпал етеді. Математиканың ішкі үйлесімділігін көрсете отырып, дәл пайымдаудың әсемдігі мен әсемдігін түсінуді қалыптастыра отырып, арифметика оқушылардың эстетикалық тәрбиесіне айтарлықтай үлес қосады.</a:t>
            </a:r>
            <a:endParaRPr lang="ru-RU" sz="1100" dirty="0" smtClean="0">
              <a:latin typeface="Times New Roman" pitchFamily="18" charset="0"/>
              <a:cs typeface="Times New Roman" pitchFamily="18" charset="0"/>
            </a:endParaRPr>
          </a:p>
          <a:p>
            <a:r>
              <a:rPr lang="kk-KZ" sz="1100" b="1" dirty="0" smtClean="0">
                <a:latin typeface="Times New Roman" pitchFamily="18" charset="0"/>
                <a:cs typeface="Times New Roman" pitchFamily="18" charset="0"/>
              </a:rPr>
              <a:t>Бағдарламамақсаты:</a:t>
            </a:r>
            <a:endParaRPr lang="ru-RU" sz="1100" dirty="0" smtClean="0">
              <a:latin typeface="Times New Roman" pitchFamily="18" charset="0"/>
              <a:cs typeface="Times New Roman" pitchFamily="18" charset="0"/>
            </a:endParaRPr>
          </a:p>
          <a:p>
            <a:r>
              <a:rPr lang="kk-KZ" sz="1100" dirty="0" smtClean="0">
                <a:latin typeface="Times New Roman" pitchFamily="18" charset="0"/>
                <a:cs typeface="Times New Roman" pitchFamily="18" charset="0"/>
              </a:rPr>
              <a:t>Бастауыш сыныпта теңдеулер мен теңсіздіктерді шешуде логикалық ойлауәдістерін қалыптастыру арқылы оқушылардың функционалдық сауаттылығын арттыру.</a:t>
            </a:r>
            <a:endParaRPr lang="ru-RU" sz="1100" dirty="0" smtClean="0">
              <a:latin typeface="Times New Roman" pitchFamily="18" charset="0"/>
              <a:cs typeface="Times New Roman" pitchFamily="18" charset="0"/>
            </a:endParaRPr>
          </a:p>
          <a:p>
            <a:r>
              <a:rPr lang="kk-KZ" sz="1100" b="1" dirty="0" smtClean="0">
                <a:latin typeface="Times New Roman" pitchFamily="18" charset="0"/>
                <a:cs typeface="Times New Roman" pitchFamily="18" charset="0"/>
              </a:rPr>
              <a:t>Бағдарламаміндеттері</a:t>
            </a:r>
            <a:r>
              <a:rPr lang="kk-KZ" sz="1100" dirty="0" smtClean="0">
                <a:latin typeface="Times New Roman" pitchFamily="18" charset="0"/>
                <a:cs typeface="Times New Roman" pitchFamily="18" charset="0"/>
              </a:rPr>
              <a:t>:</a:t>
            </a:r>
            <a:endParaRPr lang="ru-RU" sz="1100" dirty="0" smtClean="0">
              <a:latin typeface="Times New Roman" pitchFamily="18" charset="0"/>
              <a:cs typeface="Times New Roman" pitchFamily="18" charset="0"/>
            </a:endParaRPr>
          </a:p>
          <a:p>
            <a:pPr lvl="0"/>
            <a:r>
              <a:rPr lang="kk-KZ" sz="1100" dirty="0" smtClean="0">
                <a:latin typeface="Times New Roman" pitchFamily="18" charset="0"/>
                <a:cs typeface="Times New Roman" pitchFamily="18" charset="0"/>
              </a:rPr>
              <a:t>«Ойлаудың логикалық тәсілі» және «оқу жұмысын қабылдау» ұғымдары арасында өзара байланыс орнату, ойлаудың нақты логикалық тәсілдерін орындаусхемаларыболыптабылатыноқужұмысыныңтәсілдерінәзірлеужәне сипаттау;</a:t>
            </a:r>
            <a:endParaRPr lang="ru-RU" sz="1100" dirty="0" smtClean="0">
              <a:latin typeface="Times New Roman" pitchFamily="18" charset="0"/>
              <a:cs typeface="Times New Roman" pitchFamily="18" charset="0"/>
            </a:endParaRPr>
          </a:p>
          <a:p>
            <a:pPr lvl="0"/>
            <a:r>
              <a:rPr lang="kk-KZ" sz="1100" dirty="0" smtClean="0">
                <a:latin typeface="Times New Roman" pitchFamily="18" charset="0"/>
                <a:cs typeface="Times New Roman" pitchFamily="18" charset="0"/>
              </a:rPr>
              <a:t>Критерийлерді анықтау және бастауыш сынып оқушыларында логикалық ойлау тәсілдерінің қалыптасу деңгейлерін сипаттау;</a:t>
            </a:r>
            <a:endParaRPr lang="ru-RU" sz="1100" dirty="0" smtClean="0">
              <a:latin typeface="Times New Roman" pitchFamily="18" charset="0"/>
              <a:cs typeface="Times New Roman" pitchFamily="18" charset="0"/>
            </a:endParaRPr>
          </a:p>
          <a:p>
            <a:pPr lvl="0"/>
            <a:r>
              <a:rPr lang="kk-KZ" sz="1100" dirty="0" smtClean="0">
                <a:latin typeface="Times New Roman" pitchFamily="18" charset="0"/>
                <a:cs typeface="Times New Roman" pitchFamily="18" charset="0"/>
              </a:rPr>
              <a:t>Ойлаудың логикалық тәсілдері мен оқу жұмысының тәсілдері арасындағы өзара байланыс негізінде ойлаудың логикалық тәсілдерін қалыптастырудың кезеңдік моделін әзірлеу;</a:t>
            </a:r>
            <a:endParaRPr lang="ru-RU" sz="1100" dirty="0" smtClean="0">
              <a:latin typeface="Times New Roman" pitchFamily="18" charset="0"/>
              <a:cs typeface="Times New Roman" pitchFamily="18" charset="0"/>
            </a:endParaRPr>
          </a:p>
          <a:p>
            <a:pPr lvl="0"/>
            <a:r>
              <a:rPr lang="kk-KZ" sz="1100" dirty="0" smtClean="0">
                <a:latin typeface="Times New Roman" pitchFamily="18" charset="0"/>
                <a:cs typeface="Times New Roman" pitchFamily="18" charset="0"/>
              </a:rPr>
              <a:t>Теңдеулер мен теңсіздіктерді шешу кезінде ойлаудың логикалық тәсілдерін мақсатты қалыптастыру әдістемесін әзірлеу;</a:t>
            </a:r>
            <a:endParaRPr lang="ru-RU" sz="1100" dirty="0" smtClean="0">
              <a:latin typeface="Times New Roman" pitchFamily="18" charset="0"/>
              <a:cs typeface="Times New Roman" pitchFamily="18" charset="0"/>
            </a:endParaRPr>
          </a:p>
          <a:p>
            <a:r>
              <a:rPr lang="kk-KZ" sz="1100" dirty="0" smtClean="0">
                <a:latin typeface="Times New Roman" pitchFamily="18" charset="0"/>
                <a:cs typeface="Times New Roman" pitchFamily="18" charset="0"/>
              </a:rPr>
              <a:t>Логикалық ойлауды дамытудың ең тиімді құралдары – теңдеулерді шешу. Теңдеу шешуоқушылардыбелсендіреді,өйткеніолардабалалардыңіс-әрекетіөзгереді:олар тыңдайды, ойлайды, сұрақтарға жауап береді, есептейді, өрнектер құрастырады, олардыңмағыналарынтабадыжәненәтижелерінжазады,қызықтыфактілердібіледі. Бұл мектепте оқытылатын пәндердің өзара байланысына ықпал етіп қана қоймайды, сонымен қатар көкжиегін кеңейтеді және жаңа нәрселерді тәуелсіз білуге итермелейді.</a:t>
            </a:r>
            <a:endParaRPr lang="ru-RU" sz="1100" dirty="0" smtClean="0">
              <a:latin typeface="Times New Roman" pitchFamily="18" charset="0"/>
              <a:cs typeface="Times New Roman" pitchFamily="18" charset="0"/>
            </a:endParaRPr>
          </a:p>
          <a:p>
            <a:r>
              <a:rPr lang="kk-KZ" sz="1100" dirty="0" smtClean="0">
                <a:latin typeface="Times New Roman" pitchFamily="18" charset="0"/>
                <a:cs typeface="Times New Roman" pitchFamily="18" charset="0"/>
              </a:rPr>
              <a:t>Ойынның жетекші түрі ретінде ойынды сақтай отырып, проблемалық-диалогтық технологияныжәнематематикалықмодельдеуәдісінпайдаланулогикалықойлаудың дамуына жағдай жасауға мүмкіндік береді.</a:t>
            </a:r>
            <a:endParaRPr lang="ru-RU" sz="1100" dirty="0" smtClean="0">
              <a:latin typeface="Times New Roman" pitchFamily="18" charset="0"/>
              <a:cs typeface="Times New Roman" pitchFamily="18" charset="0"/>
            </a:endParaRPr>
          </a:p>
          <a:p>
            <a:endParaRPr lang="ru-RU" sz="1100" dirty="0">
              <a:latin typeface="Times New Roman" pitchFamily="18" charset="0"/>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descr="Адырбекова Анар_page-0005.jpg"/>
          <p:cNvPicPr>
            <a:picLocks noChangeAspect="1"/>
          </p:cNvPicPr>
          <p:nvPr/>
        </p:nvPicPr>
        <p:blipFill>
          <a:blip r:embed="rId2" cstate="print"/>
          <a:stretch>
            <a:fillRect/>
          </a:stretch>
        </p:blipFill>
        <p:spPr>
          <a:xfrm>
            <a:off x="285720" y="0"/>
            <a:ext cx="4495872" cy="6357982"/>
          </a:xfrm>
          <a:prstGeom prst="rect">
            <a:avLst/>
          </a:prstGeom>
        </p:spPr>
      </p:pic>
      <p:pic>
        <p:nvPicPr>
          <p:cNvPr id="11" name="Рисунок 10" descr="Адырбекова Анар_page-0006.jpg"/>
          <p:cNvPicPr>
            <a:picLocks noChangeAspect="1"/>
          </p:cNvPicPr>
          <p:nvPr/>
        </p:nvPicPr>
        <p:blipFill>
          <a:blip r:embed="rId3" cstate="print"/>
          <a:stretch>
            <a:fillRect/>
          </a:stretch>
        </p:blipFill>
        <p:spPr>
          <a:xfrm>
            <a:off x="4357686" y="285727"/>
            <a:ext cx="4503019" cy="6368089"/>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Адырбекова Анар_page-0007.jpg"/>
          <p:cNvPicPr>
            <a:picLocks noChangeAspect="1"/>
          </p:cNvPicPr>
          <p:nvPr/>
        </p:nvPicPr>
        <p:blipFill>
          <a:blip r:embed="rId2" cstate="print"/>
          <a:stretch>
            <a:fillRect/>
          </a:stretch>
        </p:blipFill>
        <p:spPr>
          <a:xfrm>
            <a:off x="0" y="0"/>
            <a:ext cx="4647401" cy="6572272"/>
          </a:xfrm>
          <a:prstGeom prst="rect">
            <a:avLst/>
          </a:prstGeom>
        </p:spPr>
      </p:pic>
      <p:pic>
        <p:nvPicPr>
          <p:cNvPr id="8" name="Рисунок 7" descr="Адырбекова Анар_page-0008.jpg"/>
          <p:cNvPicPr>
            <a:picLocks noChangeAspect="1"/>
          </p:cNvPicPr>
          <p:nvPr/>
        </p:nvPicPr>
        <p:blipFill>
          <a:blip r:embed="rId3" cstate="print"/>
          <a:stretch>
            <a:fillRect/>
          </a:stretch>
        </p:blipFill>
        <p:spPr>
          <a:xfrm>
            <a:off x="4496598" y="0"/>
            <a:ext cx="4647402" cy="6572272"/>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Содержимое 6" descr="Адырбекова Анар_page-0009.jpg"/>
          <p:cNvPicPr>
            <a:picLocks noGrp="1" noChangeAspect="1"/>
          </p:cNvPicPr>
          <p:nvPr>
            <p:ph idx="1"/>
          </p:nvPr>
        </p:nvPicPr>
        <p:blipFill>
          <a:blip r:embed="rId2" cstate="print"/>
          <a:stretch>
            <a:fillRect/>
          </a:stretch>
        </p:blipFill>
        <p:spPr>
          <a:xfrm>
            <a:off x="0" y="0"/>
            <a:ext cx="4357686" cy="6162561"/>
          </a:xfrm>
        </p:spPr>
      </p:pic>
      <p:pic>
        <p:nvPicPr>
          <p:cNvPr id="8" name="Рисунок 7" descr="Адырбекова Анар_page-0010.jpg"/>
          <p:cNvPicPr>
            <a:picLocks noChangeAspect="1"/>
          </p:cNvPicPr>
          <p:nvPr/>
        </p:nvPicPr>
        <p:blipFill>
          <a:blip r:embed="rId3" cstate="print"/>
          <a:stretch>
            <a:fillRect/>
          </a:stretch>
        </p:blipFill>
        <p:spPr>
          <a:xfrm>
            <a:off x="4071934" y="-1"/>
            <a:ext cx="4857784" cy="6572273"/>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Адырбекова Анар_page-0037.jpg"/>
          <p:cNvPicPr>
            <a:picLocks noChangeAspect="1"/>
          </p:cNvPicPr>
          <p:nvPr/>
        </p:nvPicPr>
        <p:blipFill>
          <a:blip r:embed="rId2" cstate="print"/>
          <a:stretch>
            <a:fillRect/>
          </a:stretch>
        </p:blipFill>
        <p:spPr>
          <a:xfrm>
            <a:off x="214282" y="0"/>
            <a:ext cx="4710739" cy="6661843"/>
          </a:xfrm>
          <a:prstGeom prst="rect">
            <a:avLst/>
          </a:prstGeom>
        </p:spPr>
      </p:pic>
      <p:pic>
        <p:nvPicPr>
          <p:cNvPr id="5" name="Рисунок 4" descr="Адырбекова Анар_page-0038.jpg"/>
          <p:cNvPicPr>
            <a:picLocks noChangeAspect="1"/>
          </p:cNvPicPr>
          <p:nvPr/>
        </p:nvPicPr>
        <p:blipFill>
          <a:blip r:embed="rId3" cstate="print"/>
          <a:stretch>
            <a:fillRect/>
          </a:stretch>
        </p:blipFill>
        <p:spPr>
          <a:xfrm>
            <a:off x="4429124" y="214290"/>
            <a:ext cx="4487185" cy="6345697"/>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Адырбекова Анар_page-0129.jpg"/>
          <p:cNvPicPr>
            <a:picLocks noChangeAspect="1"/>
          </p:cNvPicPr>
          <p:nvPr/>
        </p:nvPicPr>
        <p:blipFill>
          <a:blip r:embed="rId2" cstate="print"/>
          <a:stretch>
            <a:fillRect/>
          </a:stretch>
        </p:blipFill>
        <p:spPr>
          <a:xfrm>
            <a:off x="2147277" y="0"/>
            <a:ext cx="4849446" cy="6858000"/>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Открытая">
  <a:themeElements>
    <a:clrScheme name="Открытая">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Открытая">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Открытая">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11</TotalTime>
  <Words>283</Words>
  <PresentationFormat>Экран (4:3)</PresentationFormat>
  <Paragraphs>23</Paragraphs>
  <Slides>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8</vt:i4>
      </vt:variant>
    </vt:vector>
  </HeadingPairs>
  <TitlesOfParts>
    <vt:vector size="9" baseType="lpstr">
      <vt:lpstr>Открытая</vt:lpstr>
      <vt:lpstr>Слайд 1</vt:lpstr>
      <vt:lpstr>Слайд 2</vt:lpstr>
      <vt:lpstr>Слайд 3</vt:lpstr>
      <vt:lpstr>Слайд 4</vt:lpstr>
      <vt:lpstr>Слайд 5</vt:lpstr>
      <vt:lpstr>Слайд 6</vt:lpstr>
      <vt:lpstr>Слайд 7</vt:lpstr>
      <vt:lpstr>Слайд 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user</cp:lastModifiedBy>
  <cp:revision>3</cp:revision>
  <dcterms:created xsi:type="dcterms:W3CDTF">2024-09-26T08:13:02Z</dcterms:created>
  <dcterms:modified xsi:type="dcterms:W3CDTF">2024-09-26T08:35:05Z</dcterms:modified>
</cp:coreProperties>
</file>